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3" r:id="rId4"/>
    <p:sldId id="258" r:id="rId5"/>
    <p:sldId id="259" r:id="rId6"/>
    <p:sldId id="261" r:id="rId7"/>
    <p:sldId id="262" r:id="rId8"/>
    <p:sldId id="263" r:id="rId9"/>
    <p:sldId id="26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16" autoAdjust="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8AD44-FCAD-407E-8E17-DDFAEFC2AE13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77DFF-9FBF-4997-9C8B-AD3931AE49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817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Name of the game here is simplification. Obviously</a:t>
            </a:r>
            <a:r>
              <a:rPr lang="en-GB" baseline="0" dirty="0" smtClean="0"/>
              <a:t> lots here is over-simplified but at this point, it’s about getting very basic messages across.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505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Point is using those methods will help you, but only a bit. Other methods</a:t>
            </a:r>
            <a:r>
              <a:rPr lang="en-GB" baseline="0" dirty="0" smtClean="0"/>
              <a:t> will help you a lot more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60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Thanks</a:t>
            </a:r>
            <a:r>
              <a:rPr lang="en-GB" baseline="0" dirty="0" smtClean="0"/>
              <a:t> to </a:t>
            </a:r>
            <a:r>
              <a:rPr lang="en-GB" baseline="0" dirty="0" err="1" smtClean="0"/>
              <a:t>Efrat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Furst</a:t>
            </a:r>
            <a:r>
              <a:rPr lang="en-GB" baseline="0" dirty="0" smtClean="0"/>
              <a:t> here for providing some images which I have stolen </a:t>
            </a:r>
            <a:r>
              <a:rPr lang="en-GB" baseline="0" dirty="0" smtClean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737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you open a file from your PC, no matter how many times you do so it won’t change unless you change it. This isn’t how memory works, the more times</a:t>
            </a:r>
            <a:r>
              <a:rPr lang="en-GB" baseline="0" dirty="0" smtClean="0"/>
              <a:t> you forcibly “open” a memory the stronger it will become in the long term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17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Idea is to do</a:t>
            </a:r>
            <a:r>
              <a:rPr lang="en-GB" baseline="0" dirty="0" smtClean="0"/>
              <a:t> a few topics in smaller chunks rather than one topic in one go. Also spread those out over time and come back to them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34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to induce stress:</a:t>
            </a:r>
          </a:p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participants in the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stress group were exposed to the Trier Social Stress Test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(TSST;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Kirschbaum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Pirke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&amp;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Hellhammer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1993), which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developed to induce moderate psychosocial stress in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humans in laboratory settings. Participants had 5 minutes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prepare for giving a 5-minute speech in front of two observers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 male and a female) who had been introduced as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board of experts in non-verbal behaviour. Following the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5-minute preparatory phase and the 5-minute speech, participants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given a 5-minute arithmetic task. We told them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audio and video recordings would also be made for later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analysing their behaviour (no recording was actually made).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Participants in the control group were exposed to a standardized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 version of the TSST (Het,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Rohleder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Schoofs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Kirschbaum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&amp; Wolf, 2009), which was developed to be as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 as possible to the original stress-inducing procedure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without any socially stressful components (observers as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well as audio and video recorders).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84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People who do retrieval practice </a:t>
            </a:r>
            <a:r>
              <a:rPr lang="en-GB" b="1" dirty="0" smtClean="0"/>
              <a:t>think</a:t>
            </a:r>
            <a:r>
              <a:rPr lang="en-GB" b="0" dirty="0" smtClean="0"/>
              <a:t> it</a:t>
            </a:r>
            <a:r>
              <a:rPr lang="en-GB" b="0" baseline="0" dirty="0" smtClean="0"/>
              <a:t> isn’t having </a:t>
            </a:r>
            <a:r>
              <a:rPr lang="en-GB" b="0" baseline="0" smtClean="0"/>
              <a:t>an effect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7DFF-9FBF-4997-9C8B-AD3931AE49B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34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8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0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25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42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89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74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72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247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1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651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511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C4D27-29A5-430B-A197-47EA5F655CDA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BDE02-4E12-4F19-8EAF-A872DA8AC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26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uk/url?sa=i&amp;rct=j&amp;q=&amp;esrc=s&amp;source=images&amp;cd=&amp;cad=rja&amp;uact=8&amp;ved=0ahUKEwjisqbxjf7SAhWBuBoKHaycBlkQjRwIBw&amp;url=http://www.senseandsensation.com/2013/03/retrieval-getting-and-forgetting-part-8.html&amp;psig=AFQjCNH5ObmEw69RgTboY_53cdr3vs2cYw&amp;ust=149095915869958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2ahUKEwj6v7_Tpf3ZAhXEtBQKHd2kDIsQjRx6BAgAEAU&amp;url=http://www.moneytimeblog.com/analyzing-opportunity-cost-entrepreneurial-ventures/&amp;psig=AOvVaw1EOgOuDBqk4AmAs3qaonUg&amp;ust=152171750488922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2ahUKEwi--safmP3ZAhXI1hQKHZHGBt8QjRx6BAgAEAU&amp;url=http://www.clker.com/clipart-29734.html&amp;psig=AOvVaw2ThGA3XlvPvQAfwVH5BMpX&amp;ust=152171390593310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How Should I </a:t>
            </a:r>
            <a:r>
              <a:rPr lang="en-GB" dirty="0" smtClean="0">
                <a:latin typeface="Century Gothic" panose="020B0502020202020204" pitchFamily="34" charset="0"/>
              </a:rPr>
              <a:t>Revise?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35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Know your enemy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2" descr="Image result for ebbinghaus forgetting curv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656786" cy="544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32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Understanding vs. remembering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This session is about </a:t>
            </a:r>
            <a:r>
              <a:rPr lang="en-GB" b="1" dirty="0" smtClean="0">
                <a:latin typeface="Century Gothic" panose="020B0502020202020204" pitchFamily="34" charset="0"/>
              </a:rPr>
              <a:t>remembering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If you don’t understand something to start with, there is no point using the techniques we will cover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To understand better: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Go talk to your teacher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Get a textbook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Check your notes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Get a revision guide</a:t>
            </a:r>
          </a:p>
          <a:p>
            <a:pPr lvl="1"/>
            <a:endParaRPr lang="en-GB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Common study techniques: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Reading textbook/revision guide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Highlighting/summarising key words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Mnemonics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Summarisation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These are all common, but ineffective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04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Image result for opportunity cos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568" y="980728"/>
            <a:ext cx="5852864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92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latin typeface="Century Gothic" panose="020B0502020202020204" pitchFamily="34" charset="0"/>
              </a:rPr>
              <a:t>Karpicke</a:t>
            </a:r>
            <a:r>
              <a:rPr lang="en-GB" dirty="0" smtClean="0">
                <a:latin typeface="Century Gothic" panose="020B0502020202020204" pitchFamily="34" charset="0"/>
              </a:rPr>
              <a:t> and </a:t>
            </a:r>
            <a:r>
              <a:rPr lang="en-GB" dirty="0" err="1" smtClean="0">
                <a:latin typeface="Century Gothic" panose="020B0502020202020204" pitchFamily="34" charset="0"/>
              </a:rPr>
              <a:t>Roediger</a:t>
            </a:r>
            <a:r>
              <a:rPr lang="en-GB" dirty="0" smtClean="0">
                <a:latin typeface="Century Gothic" panose="020B0502020202020204" pitchFamily="34" charset="0"/>
              </a:rPr>
              <a:t>, 2008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" y="1484784"/>
            <a:ext cx="8420099" cy="230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5989" y="47925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Century Gothic" panose="020B0502020202020204" pitchFamily="34" charset="0"/>
              </a:rPr>
              <a:t>Students learnt 40 words in a combination of study (S) and test (T) approaches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3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552728" cy="678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9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3520"/>
            <a:ext cx="6048672" cy="6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93485" y="3517596"/>
            <a:ext cx="792088" cy="295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076056" y="3517596"/>
            <a:ext cx="792088" cy="295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58627" y="3517596"/>
            <a:ext cx="792088" cy="295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Memory reactivation – your brain is not like a computer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37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Retrieval practice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Flashcard Q&amp;A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Convert your notes/the syllabus into Q&amp;A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Make sure you </a:t>
            </a:r>
            <a:r>
              <a:rPr lang="en-GB" i="1" dirty="0" smtClean="0">
                <a:latin typeface="Century Gothic" panose="020B0502020202020204" pitchFamily="34" charset="0"/>
              </a:rPr>
              <a:t>speak out</a:t>
            </a:r>
            <a:r>
              <a:rPr lang="en-GB" dirty="0" smtClean="0">
                <a:latin typeface="Century Gothic" panose="020B0502020202020204" pitchFamily="34" charset="0"/>
              </a:rPr>
              <a:t> your answer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Have a friend/sibling/parent help you and </a:t>
            </a:r>
            <a:r>
              <a:rPr lang="en-GB" i="1" dirty="0" smtClean="0">
                <a:latin typeface="Century Gothic" panose="020B0502020202020204" pitchFamily="34" charset="0"/>
              </a:rPr>
              <a:t>hold you to account</a:t>
            </a:r>
            <a:r>
              <a:rPr lang="en-GB" dirty="0" smtClean="0">
                <a:latin typeface="Century Gothic" panose="020B0502020202020204" pitchFamily="34" charset="0"/>
              </a:rPr>
              <a:t> to get the correct answer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Questions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Textbooks/worksheets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Past papers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Revision guides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Ask your teacher for more resources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Generation effect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Write down everything you know from memory. Check your notes, make corrections/additions, do it again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3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Spacing: making </a:t>
            </a:r>
            <a:r>
              <a:rPr lang="en-GB" dirty="0" smtClean="0">
                <a:latin typeface="Century Gothic" panose="020B0502020202020204" pitchFamily="34" charset="0"/>
              </a:rPr>
              <a:t>it even better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59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How will it help?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Will improve the strength of your memory of what you are trying to </a:t>
            </a:r>
            <a:r>
              <a:rPr lang="en-GB" dirty="0" smtClean="0">
                <a:latin typeface="Century Gothic" panose="020B0502020202020204" pitchFamily="34" charset="0"/>
              </a:rPr>
              <a:t>remember</a:t>
            </a:r>
            <a:endParaRPr lang="en-GB" dirty="0" smtClean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Will actually make you less nervous in your exams!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7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8" y="980728"/>
            <a:ext cx="918065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78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stick man clipar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2" y="916949"/>
            <a:ext cx="1113848" cy="19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stick man clipar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89" y="3491716"/>
            <a:ext cx="1113848" cy="19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9322" y="2906360"/>
            <a:ext cx="146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Group 1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29322" y="5579948"/>
            <a:ext cx="146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Group 2</a:t>
            </a:r>
            <a:endParaRPr lang="en-GB" dirty="0"/>
          </a:p>
        </p:txBody>
      </p:sp>
      <p:sp>
        <p:nvSpPr>
          <p:cNvPr id="13" name="Right Arrow 12"/>
          <p:cNvSpPr/>
          <p:nvPr/>
        </p:nvSpPr>
        <p:spPr>
          <a:xfrm>
            <a:off x="3625695" y="1904641"/>
            <a:ext cx="1224136" cy="61652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7 days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611614" y="4171144"/>
            <a:ext cx="1224136" cy="61652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7 days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009909" y="1324463"/>
            <a:ext cx="936104" cy="832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09909" y="2157014"/>
            <a:ext cx="936104" cy="7423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018021" y="1108439"/>
            <a:ext cx="1368152" cy="5445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Stressful task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18021" y="2627087"/>
            <a:ext cx="1368152" cy="5445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latin typeface="Century Gothic" panose="020B0502020202020204" pitchFamily="34" charset="0"/>
              </a:rPr>
              <a:t>Non-stressful task</a:t>
            </a:r>
            <a:endParaRPr lang="en-GB" sz="1200" dirty="0">
              <a:latin typeface="Century Gothic" panose="020B0502020202020204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937901" y="3653139"/>
            <a:ext cx="936104" cy="832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937901" y="4485690"/>
            <a:ext cx="936104" cy="7423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012160" y="3437115"/>
            <a:ext cx="1368152" cy="5445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Stressful task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18021" y="4955763"/>
            <a:ext cx="1368152" cy="5445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latin typeface="Century Gothic" panose="020B0502020202020204" pitchFamily="34" charset="0"/>
              </a:rPr>
              <a:t>Non-stressful task</a:t>
            </a:r>
            <a:endParaRPr lang="en-GB" sz="1200" dirty="0">
              <a:latin typeface="Century Gothic" panose="020B0502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5400000">
            <a:off x="4984083" y="2872901"/>
            <a:ext cx="6480720" cy="9681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entury Gothic" panose="020B0502020202020204" pitchFamily="34" charset="0"/>
              </a:rPr>
              <a:t>Test on words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435375" y="1618975"/>
            <a:ext cx="720080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Study word pairs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411062" y="4005064"/>
            <a:ext cx="720080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Study word pairs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39752" y="1618975"/>
            <a:ext cx="1152128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Restudy word pairs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347166" y="4005064"/>
            <a:ext cx="1152128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Tested on word pairs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cxnSp>
        <p:nvCxnSpPr>
          <p:cNvPr id="3" name="Straight Arrow Connector 2"/>
          <p:cNvCxnSpPr>
            <a:stCxn id="21" idx="3"/>
          </p:cNvCxnSpPr>
          <p:nvPr/>
        </p:nvCxnSpPr>
        <p:spPr>
          <a:xfrm flipV="1">
            <a:off x="7386173" y="1380698"/>
            <a:ext cx="35417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7380312" y="2899345"/>
            <a:ext cx="35417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7386173" y="3732787"/>
            <a:ext cx="35417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380311" y="5228023"/>
            <a:ext cx="35417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17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1" grpId="0" animBg="1"/>
      <p:bldP spid="23" grpId="0" animBg="1"/>
      <p:bldP spid="26" grpId="0" animBg="1"/>
      <p:bldP spid="27" grpId="0" animBg="1"/>
      <p:bldP spid="22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5964510" cy="629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59832" y="1412776"/>
            <a:ext cx="648072" cy="4608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07904" y="1412776"/>
            <a:ext cx="648072" cy="4608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220072" y="1438285"/>
            <a:ext cx="648072" cy="4608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868144" y="1438285"/>
            <a:ext cx="648072" cy="4608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93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people feel about different methods?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983359" cy="43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2204864"/>
            <a:ext cx="4320480" cy="3936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34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57" y="1484785"/>
            <a:ext cx="920551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71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You must trust in the science!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Doing retrieval practice will feel like hard work that isn’t making a difference</a:t>
            </a:r>
          </a:p>
          <a:p>
            <a:r>
              <a:rPr lang="en-GB" dirty="0" smtClean="0">
                <a:latin typeface="Century Gothic" panose="020B0502020202020204" pitchFamily="34" charset="0"/>
              </a:rPr>
              <a:t>You must trust that, in the long term, it will!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4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621</Words>
  <Application>Microsoft Office PowerPoint</Application>
  <PresentationFormat>On-screen Show (4:3)</PresentationFormat>
  <Paragraphs>87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</vt:lpstr>
      <vt:lpstr>Office Theme</vt:lpstr>
      <vt:lpstr>How Should I Revise?</vt:lpstr>
      <vt:lpstr>Know your enemy</vt:lpstr>
      <vt:lpstr>Understanding vs. remembering</vt:lpstr>
      <vt:lpstr>Common study techniques:</vt:lpstr>
      <vt:lpstr>PowerPoint Presentation</vt:lpstr>
      <vt:lpstr>Karpicke and Roediger, 2008</vt:lpstr>
      <vt:lpstr>PowerPoint Presentation</vt:lpstr>
      <vt:lpstr>PowerPoint Presentation</vt:lpstr>
      <vt:lpstr>Memory reactivation – your brain is not like a computer</vt:lpstr>
      <vt:lpstr>Retrieval practice</vt:lpstr>
      <vt:lpstr>Spacing: making it even better</vt:lpstr>
      <vt:lpstr>How will it help?</vt:lpstr>
      <vt:lpstr>PowerPoint Presentation</vt:lpstr>
      <vt:lpstr>PowerPoint Presentation</vt:lpstr>
      <vt:lpstr>PowerPoint Presentation</vt:lpstr>
      <vt:lpstr>How do people feel about different methods?</vt:lpstr>
      <vt:lpstr>PowerPoint Presentation</vt:lpstr>
      <vt:lpstr>PowerPoint Presentation</vt:lpstr>
    </vt:vector>
  </TitlesOfParts>
  <Company>Jewish Community Secondary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Should I Study?</dc:title>
  <dc:creator>Adam Boxer</dc:creator>
  <cp:lastModifiedBy>Adam Boxer</cp:lastModifiedBy>
  <cp:revision>11</cp:revision>
  <dcterms:created xsi:type="dcterms:W3CDTF">2018-03-21T09:13:08Z</dcterms:created>
  <dcterms:modified xsi:type="dcterms:W3CDTF">2019-03-26T08:01:07Z</dcterms:modified>
</cp:coreProperties>
</file>