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56" r:id="rId3"/>
    <p:sldId id="257" r:id="rId4"/>
    <p:sldId id="258" r:id="rId5"/>
    <p:sldId id="265" r:id="rId6"/>
    <p:sldId id="266" r:id="rId7"/>
    <p:sldId id="259" r:id="rId8"/>
    <p:sldId id="260" r:id="rId9"/>
    <p:sldId id="261" r:id="rId10"/>
    <p:sldId id="277" r:id="rId11"/>
    <p:sldId id="263" r:id="rId12"/>
    <p:sldId id="264" r:id="rId13"/>
    <p:sldId id="268" r:id="rId14"/>
    <p:sldId id="269" r:id="rId15"/>
    <p:sldId id="270" r:id="rId16"/>
    <p:sldId id="272" r:id="rId17"/>
    <p:sldId id="274" r:id="rId18"/>
    <p:sldId id="271" r:id="rId19"/>
    <p:sldId id="273" r:id="rId20"/>
    <p:sldId id="278" r:id="rId21"/>
    <p:sldId id="275" r:id="rId22"/>
    <p:sldId id="26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924" autoAdjust="0"/>
  </p:normalViewPr>
  <p:slideViewPr>
    <p:cSldViewPr>
      <p:cViewPr varScale="1">
        <p:scale>
          <a:sx n="43" d="100"/>
          <a:sy n="43" d="100"/>
        </p:scale>
        <p:origin x="-215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54AA36-D033-416C-B381-5D4A4795B607}" type="datetimeFigureOut">
              <a:rPr lang="en-GB" smtClean="0"/>
              <a:t>09/05/2018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F60A66-F5D3-43B4-A799-0FF9F809651B}" type="slidenum">
              <a:rPr lang="en-GB" smtClean="0"/>
              <a:t>‹#›</a:t>
            </a:fld>
            <a:endParaRPr lang="en-GB"/>
          </a:p>
        </p:txBody>
      </p:sp>
    </p:spTree>
    <p:extLst>
      <p:ext uri="{BB962C8B-B14F-4D97-AF65-F5344CB8AC3E}">
        <p14:creationId xmlns:p14="http://schemas.microsoft.com/office/powerpoint/2010/main" val="1031807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introduce and say that during the course of the talk we will be explaining why you make mistakes in exams. NOTE</a:t>
            </a:r>
            <a:r>
              <a:rPr lang="en-GB" baseline="0" dirty="0" smtClean="0"/>
              <a:t> FOR USE: this is a highly simplified presentation which aims to provide as much motivation and support to Y11+ as is possible. It is not a scientific treatise. I’ve tried to elaborate a bit in the notes to the slides.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1</a:t>
            </a:fld>
            <a:endParaRPr lang="en-GB"/>
          </a:p>
        </p:txBody>
      </p:sp>
    </p:spTree>
    <p:extLst>
      <p:ext uri="{BB962C8B-B14F-4D97-AF65-F5344CB8AC3E}">
        <p14:creationId xmlns:p14="http://schemas.microsoft.com/office/powerpoint/2010/main" val="4069367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made this statistic up. The</a:t>
            </a:r>
            <a:r>
              <a:rPr lang="en-GB" baseline="0" dirty="0" smtClean="0"/>
              <a:t> point is to hammer home that they need to know the material as well as possible. </a:t>
            </a:r>
          </a:p>
          <a:p>
            <a:endParaRPr lang="en-GB" baseline="0" dirty="0" smtClean="0"/>
          </a:p>
          <a:p>
            <a:r>
              <a:rPr lang="en-GB" baseline="0" dirty="0" smtClean="0"/>
              <a:t>One could argue that the lack of knowledge even underlies the errors as discussed later but this is simplified for the kids. </a:t>
            </a:r>
          </a:p>
          <a:p>
            <a:endParaRPr lang="en-GB" baseline="0" dirty="0" smtClean="0"/>
          </a:p>
          <a:p>
            <a:r>
              <a:rPr lang="en-GB" baseline="0" dirty="0" smtClean="0"/>
              <a:t>Thanks to Rosalind Walker for putting it like this:</a:t>
            </a:r>
          </a:p>
          <a:p>
            <a:endParaRPr lang="en-GB" baseline="0" dirty="0" smtClean="0"/>
          </a:p>
          <a:p>
            <a:r>
              <a:rPr lang="en-GB" sz="1200" kern="1200" dirty="0" smtClean="0">
                <a:solidFill>
                  <a:schemeClr val="tx1"/>
                </a:solidFill>
                <a:effectLst/>
                <a:latin typeface="+mn-lt"/>
                <a:ea typeface="+mn-ea"/>
                <a:cs typeface="+mn-cs"/>
              </a:rPr>
              <a:t>“Also I think a lot of "didn't read the question properly" is down to not having practised that type of question before. This is actually a deficit in content knowledge I think but doesn't seem that way to pupils - when they see the answer they think "oh yeah, I didn't realise the q was asking me to do that", they see knowledge as something you get before you can answer a question correctly, but I'd argue that pupils need to gain knowledge of different styles of question as well as declarative. Not that we can or should try to anticipate all possible questions, a range of styles trains you in what to look out for, I think.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3</a:t>
            </a:fld>
            <a:endParaRPr lang="en-GB"/>
          </a:p>
        </p:txBody>
      </p:sp>
    </p:spTree>
    <p:extLst>
      <p:ext uri="{BB962C8B-B14F-4D97-AF65-F5344CB8AC3E}">
        <p14:creationId xmlns:p14="http://schemas.microsoft.com/office/powerpoint/2010/main" val="2329614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 http://www.learningspy.co.uk/featured/deliberately-difficult-focussing-on-learning-rather-than-progress/  see also http://www.learningscientists.org/blog/2016/6/23-1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5</a:t>
            </a:fld>
            <a:endParaRPr lang="en-GB"/>
          </a:p>
        </p:txBody>
      </p:sp>
    </p:spTree>
    <p:extLst>
      <p:ext uri="{BB962C8B-B14F-4D97-AF65-F5344CB8AC3E}">
        <p14:creationId xmlns:p14="http://schemas.microsoft.com/office/powerpoint/2010/main" val="130843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the</a:t>
            </a:r>
            <a:r>
              <a:rPr lang="en-GB" baseline="0" dirty="0" smtClean="0"/>
              <a:t> most important message to get through to them.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6</a:t>
            </a:fld>
            <a:endParaRPr lang="en-GB"/>
          </a:p>
        </p:txBody>
      </p:sp>
    </p:spTree>
    <p:extLst>
      <p:ext uri="{BB962C8B-B14F-4D97-AF65-F5344CB8AC3E}">
        <p14:creationId xmlns:p14="http://schemas.microsoft.com/office/powerpoint/2010/main" val="3577401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a:t>
            </a:r>
            <a:r>
              <a:rPr lang="en-GB" smtClean="0"/>
              <a:t>the Yerkes-Dodson </a:t>
            </a:r>
            <a:r>
              <a:rPr lang="en-GB" dirty="0" smtClean="0"/>
              <a:t>law. Essentially, we have an optimal amount of stress which improves performance. In exams students can sit towards the right of this curve. See here</a:t>
            </a:r>
            <a:r>
              <a:rPr lang="en-GB" baseline="0" dirty="0" smtClean="0"/>
              <a:t> for a good piece about it https://chronotopeblog.com/tag/yerkes-dodson-law/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8</a:t>
            </a:fld>
            <a:endParaRPr lang="en-GB"/>
          </a:p>
        </p:txBody>
      </p:sp>
    </p:spTree>
    <p:extLst>
      <p:ext uri="{BB962C8B-B14F-4D97-AF65-F5344CB8AC3E}">
        <p14:creationId xmlns:p14="http://schemas.microsoft.com/office/powerpoint/2010/main" val="326552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Obviously there will be exceptions</a:t>
            </a:r>
            <a:r>
              <a:rPr lang="en-GB" baseline="0" dirty="0" smtClean="0"/>
              <a:t> and there will be people who experience exam anxiety whatever the case. Those people should make themselves known to teachers etc.</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10</a:t>
            </a:fld>
            <a:endParaRPr lang="en-GB"/>
          </a:p>
        </p:txBody>
      </p:sp>
    </p:spTree>
    <p:extLst>
      <p:ext uri="{BB962C8B-B14F-4D97-AF65-F5344CB8AC3E}">
        <p14:creationId xmlns:p14="http://schemas.microsoft.com/office/powerpoint/2010/main" val="1368812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LTM is theoretically infinite. WM cannot be expanded</a:t>
            </a:r>
            <a:r>
              <a:rPr lang="en-GB" baseline="0" dirty="0" smtClean="0"/>
              <a:t> – or, there have been no studies which show the ability to expand it through “brain training” and the like</a:t>
            </a:r>
            <a:endParaRPr lang="en-GB" dirty="0" smtClean="0"/>
          </a:p>
          <a:p>
            <a:endParaRPr lang="en-GB" dirty="0" smtClean="0"/>
          </a:p>
          <a:p>
            <a:r>
              <a:rPr lang="en-GB" dirty="0" smtClean="0"/>
              <a:t>Obviously this is simplified and there is a lot more which is important too, feedback, interspersed</a:t>
            </a:r>
            <a:r>
              <a:rPr lang="en-GB" baseline="0" dirty="0" smtClean="0"/>
              <a:t> practice, engagement, focus etc. There are also different “loops” and subsets. This is based on Willingham’s simple model and suffices to get the point across. </a:t>
            </a:r>
            <a:endParaRPr lang="en-GB" dirty="0"/>
          </a:p>
        </p:txBody>
      </p:sp>
      <p:sp>
        <p:nvSpPr>
          <p:cNvPr id="4" name="Slide Number Placeholder 3"/>
          <p:cNvSpPr>
            <a:spLocks noGrp="1"/>
          </p:cNvSpPr>
          <p:nvPr>
            <p:ph type="sldNum" sz="quarter" idx="10"/>
          </p:nvPr>
        </p:nvSpPr>
        <p:spPr/>
        <p:txBody>
          <a:bodyPr/>
          <a:lstStyle/>
          <a:p>
            <a:fld id="{1D2A6EE1-05A7-4889-B2BE-A9972F39C6FC}"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351127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student in question wrote the ionic equation but forgot state symbols. These were the different things he said to me in our conversation about why he got it wrong. At one point I gave him the question again and said read it. Now read it more carefully. I</a:t>
            </a:r>
            <a:r>
              <a:rPr lang="en-GB" baseline="0" dirty="0" smtClean="0"/>
              <a:t> don’t think that generally we can read things more or less carefully. Either we are reading, or we aren’t. I go through this as a dialogue.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14</a:t>
            </a:fld>
            <a:endParaRPr lang="en-GB"/>
          </a:p>
        </p:txBody>
      </p:sp>
    </p:spTree>
    <p:extLst>
      <p:ext uri="{BB962C8B-B14F-4D97-AF65-F5344CB8AC3E}">
        <p14:creationId xmlns:p14="http://schemas.microsoft.com/office/powerpoint/2010/main" val="3539201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a:t>
            </a:r>
            <a:r>
              <a:rPr lang="en-GB" baseline="0" dirty="0" smtClean="0"/>
              <a:t> were four ions to write about in this equation, think about their charges, how you work that out, what their symbols are and how that is constructed, what are the reactants, what are the products, what goes on what side, weaker students will even be needing to think about the fact that you draw an </a:t>
            </a:r>
            <a:r>
              <a:rPr lang="en-GB" baseline="0" dirty="0" smtClean="0">
                <a:sym typeface="Wingdings" panose="05000000000000000000" pitchFamily="2" charset="2"/>
              </a:rPr>
              <a:t> and not an = sign in the reaction.</a:t>
            </a:r>
            <a:r>
              <a:rPr lang="en-GB" baseline="0" dirty="0" smtClean="0"/>
              <a:t> That’s a lot of information.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15</a:t>
            </a:fld>
            <a:endParaRPr lang="en-GB"/>
          </a:p>
        </p:txBody>
      </p:sp>
    </p:spTree>
    <p:extLst>
      <p:ext uri="{BB962C8B-B14F-4D97-AF65-F5344CB8AC3E}">
        <p14:creationId xmlns:p14="http://schemas.microsoft.com/office/powerpoint/2010/main" val="1973149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Common advice is to check your answers. I do not think this</a:t>
            </a:r>
            <a:r>
              <a:rPr lang="en-GB" baseline="0" dirty="0" smtClean="0"/>
              <a:t> is good advice as it just leads to students reading through their answers. Much better to check the </a:t>
            </a:r>
            <a:r>
              <a:rPr lang="en-GB" b="1" baseline="0" dirty="0" smtClean="0"/>
              <a:t>question. Note that checking your answers can be valid advice for extended calculation questions.</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16</a:t>
            </a:fld>
            <a:endParaRPr lang="en-GB"/>
          </a:p>
        </p:txBody>
      </p:sp>
    </p:spTree>
    <p:extLst>
      <p:ext uri="{BB962C8B-B14F-4D97-AF65-F5344CB8AC3E}">
        <p14:creationId xmlns:p14="http://schemas.microsoft.com/office/powerpoint/2010/main" val="2785728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my advice</a:t>
            </a:r>
            <a:r>
              <a:rPr lang="en-GB" baseline="0" dirty="0" smtClean="0"/>
              <a:t> then</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17</a:t>
            </a:fld>
            <a:endParaRPr lang="en-GB"/>
          </a:p>
        </p:txBody>
      </p:sp>
    </p:spTree>
    <p:extLst>
      <p:ext uri="{BB962C8B-B14F-4D97-AF65-F5344CB8AC3E}">
        <p14:creationId xmlns:p14="http://schemas.microsoft.com/office/powerpoint/2010/main" val="3678624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 and 2 are obviously</a:t>
            </a:r>
            <a:r>
              <a:rPr lang="en-GB" baseline="0" dirty="0" smtClean="0"/>
              <a:t> related by the fact that LTM supplements WM with knowledge to help “chunk.” See the Willingham links at the end of the slides for more. This is just about giving a clear message. </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20</a:t>
            </a:fld>
            <a:endParaRPr lang="en-GB"/>
          </a:p>
        </p:txBody>
      </p:sp>
    </p:spTree>
    <p:extLst>
      <p:ext uri="{BB962C8B-B14F-4D97-AF65-F5344CB8AC3E}">
        <p14:creationId xmlns:p14="http://schemas.microsoft.com/office/powerpoint/2010/main" val="3604567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a:t>
            </a:r>
            <a:r>
              <a:rPr lang="en-GB" baseline="0" dirty="0" smtClean="0"/>
              <a:t>references here</a:t>
            </a:r>
            <a:endParaRPr lang="en-GB" dirty="0"/>
          </a:p>
        </p:txBody>
      </p:sp>
      <p:sp>
        <p:nvSpPr>
          <p:cNvPr id="4" name="Slide Number Placeholder 3"/>
          <p:cNvSpPr>
            <a:spLocks noGrp="1"/>
          </p:cNvSpPr>
          <p:nvPr>
            <p:ph type="sldNum" sz="quarter" idx="10"/>
          </p:nvPr>
        </p:nvSpPr>
        <p:spPr/>
        <p:txBody>
          <a:bodyPr/>
          <a:lstStyle/>
          <a:p>
            <a:fld id="{03F60A66-F5D3-43B4-A799-0FF9F809651B}" type="slidenum">
              <a:rPr lang="en-GB" smtClean="0"/>
              <a:t>21</a:t>
            </a:fld>
            <a:endParaRPr lang="en-GB"/>
          </a:p>
        </p:txBody>
      </p:sp>
    </p:spTree>
    <p:extLst>
      <p:ext uri="{BB962C8B-B14F-4D97-AF65-F5344CB8AC3E}">
        <p14:creationId xmlns:p14="http://schemas.microsoft.com/office/powerpoint/2010/main" val="198793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90B3A01-674E-46FB-A7E0-0A06E034083D}"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366342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0B3A01-674E-46FB-A7E0-0A06E034083D}"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1802344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0B3A01-674E-46FB-A7E0-0A06E034083D}"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1979723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90B3A01-674E-46FB-A7E0-0A06E034083D}"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3818710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90B3A01-674E-46FB-A7E0-0A06E034083D}" type="datetimeFigureOut">
              <a:rPr lang="en-GB" smtClean="0"/>
              <a:t>09/05/2018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394594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90B3A01-674E-46FB-A7E0-0A06E034083D}" type="datetimeFigureOut">
              <a:rPr lang="en-GB" smtClean="0"/>
              <a:t>09/05/2018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4130177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0B3A01-674E-46FB-A7E0-0A06E034083D}" type="datetimeFigureOut">
              <a:rPr lang="en-GB" smtClean="0"/>
              <a:t>09/05/2018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1689712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0B3A01-674E-46FB-A7E0-0A06E034083D}"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149488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0B3A01-674E-46FB-A7E0-0A06E034083D}"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63317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0B3A01-674E-46FB-A7E0-0A06E034083D}"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871711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0B3A01-674E-46FB-A7E0-0A06E034083D}"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A37FE7-867B-4E8D-8D2E-242F6DCD7178}" type="slidenum">
              <a:rPr lang="en-GB" smtClean="0"/>
              <a:t>‹#›</a:t>
            </a:fld>
            <a:endParaRPr lang="en-GB"/>
          </a:p>
        </p:txBody>
      </p:sp>
    </p:spTree>
    <p:extLst>
      <p:ext uri="{BB962C8B-B14F-4D97-AF65-F5344CB8AC3E}">
        <p14:creationId xmlns:p14="http://schemas.microsoft.com/office/powerpoint/2010/main" val="1327917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5104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3131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81345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1561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94405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5954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55474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3983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8823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67019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66281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0B3A01-674E-46FB-A7E0-0A06E034083D}" type="datetimeFigureOut">
              <a:rPr lang="en-GB" smtClean="0"/>
              <a:t>09/05/2018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A37FE7-867B-4E8D-8D2E-242F6DCD7178}" type="slidenum">
              <a:rPr lang="en-GB" smtClean="0"/>
              <a:t>‹#›</a:t>
            </a:fld>
            <a:endParaRPr lang="en-GB"/>
          </a:p>
        </p:txBody>
      </p:sp>
    </p:spTree>
    <p:extLst>
      <p:ext uri="{BB962C8B-B14F-4D97-AF65-F5344CB8AC3E}">
        <p14:creationId xmlns:p14="http://schemas.microsoft.com/office/powerpoint/2010/main" val="2663414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5278A-6FAF-4647-9C88-3C0D90EFE659}" type="datetimeFigureOut">
              <a:rPr lang="en-GB" smtClean="0">
                <a:solidFill>
                  <a:prstClr val="black">
                    <a:tint val="75000"/>
                  </a:prstClr>
                </a:solidFill>
              </a:rPr>
              <a:pPr/>
              <a:t>09/05/2018</a:t>
            </a:fld>
            <a:endParaRPr lang="en-GB">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C7C8D0-0E5A-461A-B1F4-F6B645FDC1A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785785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uk/url?sa=i&amp;rct=j&amp;q=&amp;esrc=s&amp;source=images&amp;cd=&amp;cad=rja&amp;uact=8&amp;ved=0ahUKEwjisqbxjf7SAhWBuBoKHaycBlkQjRwIBw&amp;url=http://www.senseandsensation.com/2013/03/retrieval-getting-and-forgetting-part-8.html&amp;psig=AFQjCNH5ObmEw69RgTboY_53cdr3vs2cYw&amp;ust=149095915869958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0.wp.com/www.learningspy.co.uk/wp-content/uploads/2013/06/forgetting.jp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chronotopeblog.com/tag/yerkes-dodson-law/"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smtClean="0">
                <a:latin typeface="Century Gothic" panose="020B0502020202020204" pitchFamily="34" charset="0"/>
              </a:rPr>
              <a:t>Silly mistakes: why we make them and what we can do about them</a:t>
            </a:r>
            <a:endParaRPr lang="en-GB" b="1" dirty="0">
              <a:latin typeface="Century Gothic" panose="020B0502020202020204" pitchFamily="34" charset="0"/>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40971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151581"/>
              </p:ext>
            </p:extLst>
          </p:nvPr>
        </p:nvGraphicFramePr>
        <p:xfrm>
          <a:off x="467544" y="1614974"/>
          <a:ext cx="8229600" cy="4525963"/>
        </p:xfrm>
        <a:graphic>
          <a:graphicData uri="http://schemas.openxmlformats.org/drawingml/2006/chart">
            <c:chart xmlns:c="http://schemas.openxmlformats.org/drawingml/2006/chart" xmlns:r="http://schemas.openxmlformats.org/officeDocument/2006/relationships" r:id="rId2"/>
          </a:graphicData>
        </a:graphic>
      </p:graphicFrame>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518" t="10852" r="30136"/>
          <a:stretch/>
        </p:blipFill>
        <p:spPr bwMode="auto">
          <a:xfrm>
            <a:off x="4716016" y="1662544"/>
            <a:ext cx="4225636" cy="4033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Line Callout 1 4"/>
          <p:cNvSpPr/>
          <p:nvPr/>
        </p:nvSpPr>
        <p:spPr>
          <a:xfrm>
            <a:off x="1115616" y="4653136"/>
            <a:ext cx="2880320" cy="1872208"/>
          </a:xfrm>
          <a:prstGeom prst="borderCallout1">
            <a:avLst>
              <a:gd name="adj1" fmla="val 18750"/>
              <a:gd name="adj2" fmla="val 105411"/>
              <a:gd name="adj3" fmla="val -10342"/>
              <a:gd name="adj4" fmla="val 178969"/>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400" dirty="0" smtClean="0">
                <a:latin typeface="Century Gothic" panose="020B0502020202020204" pitchFamily="34" charset="0"/>
              </a:rPr>
              <a:t>Dropped marks because you did not know the material well enough</a:t>
            </a:r>
            <a:endParaRPr lang="en-GB" sz="2400" dirty="0">
              <a:latin typeface="Century Gothic" panose="020B0502020202020204" pitchFamily="34" charset="0"/>
            </a:endParaRPr>
          </a:p>
        </p:txBody>
      </p:sp>
      <p:sp>
        <p:nvSpPr>
          <p:cNvPr id="7" name="Line Callout 1 6"/>
          <p:cNvSpPr/>
          <p:nvPr/>
        </p:nvSpPr>
        <p:spPr>
          <a:xfrm>
            <a:off x="1331640" y="2348880"/>
            <a:ext cx="2650976" cy="1872208"/>
          </a:xfrm>
          <a:prstGeom prst="borderCallout1">
            <a:avLst>
              <a:gd name="adj1" fmla="val 18750"/>
              <a:gd name="adj2" fmla="val 105411"/>
              <a:gd name="adj3" fmla="val 5938"/>
              <a:gd name="adj4" fmla="val 19594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400" dirty="0" smtClean="0">
                <a:latin typeface="Century Gothic" panose="020B0502020202020204" pitchFamily="34" charset="0"/>
              </a:rPr>
              <a:t>Dropped marks for some other reason</a:t>
            </a:r>
            <a:endParaRPr lang="en-GB" sz="2400" dirty="0">
              <a:latin typeface="Century Gothic" panose="020B0502020202020204" pitchFamily="34" charset="0"/>
            </a:endParaRPr>
          </a:p>
        </p:txBody>
      </p:sp>
      <p:sp>
        <p:nvSpPr>
          <p:cNvPr id="6" name="TextBox 5"/>
          <p:cNvSpPr txBox="1"/>
          <p:nvPr/>
        </p:nvSpPr>
        <p:spPr>
          <a:xfrm>
            <a:off x="1187624" y="116632"/>
            <a:ext cx="6912768" cy="584775"/>
          </a:xfrm>
          <a:prstGeom prst="rect">
            <a:avLst/>
          </a:prstGeom>
          <a:noFill/>
        </p:spPr>
        <p:txBody>
          <a:bodyPr wrap="square" rtlCol="0">
            <a:spAutoFit/>
          </a:bodyPr>
          <a:lstStyle/>
          <a:p>
            <a:r>
              <a:rPr lang="en-GB" sz="3200" dirty="0" smtClean="0">
                <a:latin typeface="Century Gothic" panose="020B0502020202020204" pitchFamily="34" charset="0"/>
              </a:rPr>
              <a:t>Why do we drop marks in exams?</a:t>
            </a:r>
            <a:endParaRPr lang="en-GB" sz="3200" dirty="0">
              <a:latin typeface="Century Gothic" panose="020B0502020202020204" pitchFamily="34" charset="0"/>
            </a:endParaRPr>
          </a:p>
        </p:txBody>
      </p:sp>
    </p:spTree>
    <p:extLst>
      <p:ext uri="{BB962C8B-B14F-4D97-AF65-F5344CB8AC3E}">
        <p14:creationId xmlns:p14="http://schemas.microsoft.com/office/powerpoint/2010/main" val="286104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4664"/>
            <a:ext cx="8229600" cy="4525963"/>
          </a:xfrm>
        </p:spPr>
        <p:txBody>
          <a:bodyPr>
            <a:normAutofit lnSpcReduction="10000"/>
          </a:bodyPr>
          <a:lstStyle/>
          <a:p>
            <a:r>
              <a:rPr lang="en-GB" dirty="0" smtClean="0">
                <a:latin typeface="Century Gothic" panose="020B0502020202020204" pitchFamily="34" charset="0"/>
              </a:rPr>
              <a:t>When you say you dropped a mark because of a “silly mistake” or because you didn’t “read the question,” this is your brain trying to get you off the hook and preserve your self esteem.</a:t>
            </a:r>
          </a:p>
          <a:p>
            <a:r>
              <a:rPr lang="en-GB" dirty="0" smtClean="0">
                <a:latin typeface="Century Gothic" panose="020B0502020202020204" pitchFamily="34" charset="0"/>
              </a:rPr>
              <a:t>In reality, 9 times out of 10 you got the question wrong because you </a:t>
            </a:r>
            <a:r>
              <a:rPr lang="en-GB" b="1" dirty="0" smtClean="0">
                <a:latin typeface="Century Gothic" panose="020B0502020202020204" pitchFamily="34" charset="0"/>
              </a:rPr>
              <a:t>did not know the material well enough</a:t>
            </a:r>
            <a:endParaRPr lang="en-GB" dirty="0">
              <a:latin typeface="Century Gothic" panose="020B0502020202020204" pitchFamily="34" charset="0"/>
            </a:endParaRPr>
          </a:p>
        </p:txBody>
      </p:sp>
    </p:spTree>
    <p:extLst>
      <p:ext uri="{BB962C8B-B14F-4D97-AF65-F5344CB8AC3E}">
        <p14:creationId xmlns:p14="http://schemas.microsoft.com/office/powerpoint/2010/main" val="305998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Image result for ebbinghaus forgetting curv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583" y="82550"/>
            <a:ext cx="8736905" cy="6212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3337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The effects of 'spacing' learni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764704"/>
            <a:ext cx="7128792" cy="500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313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Take ownership of your mistakes. If you did not know the material well enough that’s your responsibility. </a:t>
            </a:r>
          </a:p>
          <a:p>
            <a:r>
              <a:rPr lang="en-GB" dirty="0" smtClean="0">
                <a:latin typeface="Century Gothic" panose="020B0502020202020204" pitchFamily="34" charset="0"/>
              </a:rPr>
              <a:t>You can know the material better through the effective study strategies Don’t try to get around it with weak excuses. </a:t>
            </a:r>
            <a:endParaRPr lang="en-GB" dirty="0">
              <a:latin typeface="Century Gothic" panose="020B0502020202020204" pitchFamily="34" charset="0"/>
            </a:endParaRPr>
          </a:p>
        </p:txBody>
      </p:sp>
    </p:spTree>
    <p:extLst>
      <p:ext uri="{BB962C8B-B14F-4D97-AF65-F5344CB8AC3E}">
        <p14:creationId xmlns:p14="http://schemas.microsoft.com/office/powerpoint/2010/main" val="46508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entury Gothic" panose="020B0502020202020204" pitchFamily="34" charset="0"/>
              </a:rPr>
              <a:t>So for the other cases, why have we made a mistake?</a:t>
            </a:r>
            <a:endParaRPr lang="en-GB" dirty="0">
              <a:latin typeface="Century Gothic" panose="020B0502020202020204" pitchFamily="34" charset="0"/>
            </a:endParaRPr>
          </a:p>
        </p:txBody>
      </p:sp>
      <p:sp>
        <p:nvSpPr>
          <p:cNvPr id="3" name="Content Placeholder 2"/>
          <p:cNvSpPr>
            <a:spLocks noGrp="1"/>
          </p:cNvSpPr>
          <p:nvPr>
            <p:ph idx="1"/>
          </p:nvPr>
        </p:nvSpPr>
        <p:spPr>
          <a:xfrm>
            <a:off x="457200" y="2636912"/>
            <a:ext cx="8229600" cy="3489251"/>
          </a:xfrm>
        </p:spPr>
        <p:txBody>
          <a:bodyPr/>
          <a:lstStyle/>
          <a:p>
            <a:pPr marL="0" indent="0" algn="ctr">
              <a:buNone/>
            </a:pPr>
            <a:r>
              <a:rPr lang="en-GB" dirty="0" smtClean="0">
                <a:latin typeface="Century Gothic" panose="020B0502020202020204" pitchFamily="34" charset="0"/>
              </a:rPr>
              <a:t>Stress can cause errors</a:t>
            </a:r>
          </a:p>
          <a:p>
            <a:pPr marL="0" indent="0" algn="ctr">
              <a:buNone/>
            </a:pPr>
            <a:r>
              <a:rPr lang="en-GB" dirty="0" smtClean="0">
                <a:latin typeface="Century Gothic" panose="020B0502020202020204" pitchFamily="34" charset="0"/>
              </a:rPr>
              <a:t>Cognitive load theory</a:t>
            </a:r>
            <a:endParaRPr lang="en-GB" dirty="0">
              <a:latin typeface="Century Gothic" panose="020B0502020202020204" pitchFamily="34" charset="0"/>
            </a:endParaRPr>
          </a:p>
        </p:txBody>
      </p:sp>
    </p:spTree>
    <p:extLst>
      <p:ext uri="{BB962C8B-B14F-4D97-AF65-F5344CB8AC3E}">
        <p14:creationId xmlns:p14="http://schemas.microsoft.com/office/powerpoint/2010/main" val="393833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HebbianYerkesDod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24" y="332656"/>
            <a:ext cx="9015880"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410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32656"/>
            <a:ext cx="5964510" cy="629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059832" y="1412776"/>
            <a:ext cx="648072" cy="4608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3707904" y="1412776"/>
            <a:ext cx="648072" cy="4608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5220072" y="1438285"/>
            <a:ext cx="648072" cy="4608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5868144" y="1438285"/>
            <a:ext cx="648072" cy="4608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631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A little bit of stress is a good thing</a:t>
            </a:r>
          </a:p>
          <a:p>
            <a:r>
              <a:rPr lang="en-GB" dirty="0" smtClean="0">
                <a:latin typeface="Century Gothic" panose="020B0502020202020204" pitchFamily="34" charset="0"/>
              </a:rPr>
              <a:t>Effects of stress can be minimised by using effective study strategies</a:t>
            </a:r>
          </a:p>
          <a:p>
            <a:r>
              <a:rPr lang="en-GB" dirty="0" smtClean="0">
                <a:latin typeface="Century Gothic" panose="020B0502020202020204" pitchFamily="34" charset="0"/>
              </a:rPr>
              <a:t>Manage your stress before you enter the exam hall: generally, the more prepared you are the less stressed you will be</a:t>
            </a:r>
            <a:endParaRPr lang="en-GB" dirty="0">
              <a:latin typeface="Century Gothic" panose="020B0502020202020204" pitchFamily="34" charset="0"/>
            </a:endParaRPr>
          </a:p>
        </p:txBody>
      </p:sp>
    </p:spTree>
    <p:extLst>
      <p:ext uri="{BB962C8B-B14F-4D97-AF65-F5344CB8AC3E}">
        <p14:creationId xmlns:p14="http://schemas.microsoft.com/office/powerpoint/2010/main" val="113019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Cognitive Load Theory</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150183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394710" y="1611630"/>
            <a:ext cx="2457450" cy="78867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dirty="0">
                <a:solidFill>
                  <a:prstClr val="white"/>
                </a:solidFill>
                <a:latin typeface="Century Gothic" panose="020B0502020202020204" pitchFamily="34" charset="0"/>
              </a:rPr>
              <a:t>Working memory</a:t>
            </a:r>
          </a:p>
        </p:txBody>
      </p:sp>
      <p:sp>
        <p:nvSpPr>
          <p:cNvPr id="6" name="Rounded Rectangle 5"/>
          <p:cNvSpPr/>
          <p:nvPr/>
        </p:nvSpPr>
        <p:spPr>
          <a:xfrm>
            <a:off x="3394710" y="3303270"/>
            <a:ext cx="2457450" cy="392049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GB" sz="2800" dirty="0">
                <a:solidFill>
                  <a:prstClr val="white"/>
                </a:solidFill>
                <a:latin typeface="Century Gothic" panose="020B0502020202020204" pitchFamily="34" charset="0"/>
              </a:rPr>
              <a:t>Long-term memory</a:t>
            </a:r>
          </a:p>
        </p:txBody>
      </p:sp>
      <p:sp>
        <p:nvSpPr>
          <p:cNvPr id="7" name="Rounded Rectangle 6"/>
          <p:cNvSpPr/>
          <p:nvPr/>
        </p:nvSpPr>
        <p:spPr>
          <a:xfrm>
            <a:off x="80010" y="942975"/>
            <a:ext cx="2571750" cy="2125980"/>
          </a:xfrm>
          <a:prstGeom prst="roundRect">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r>
              <a:rPr lang="en-GB" sz="2800" dirty="0">
                <a:solidFill>
                  <a:prstClr val="black"/>
                </a:solidFill>
                <a:latin typeface="Century Gothic" panose="020B0502020202020204" pitchFamily="34" charset="0"/>
              </a:rPr>
              <a:t>Environment</a:t>
            </a:r>
          </a:p>
        </p:txBody>
      </p:sp>
      <p:cxnSp>
        <p:nvCxnSpPr>
          <p:cNvPr id="9" name="Straight Arrow Connector 8"/>
          <p:cNvCxnSpPr>
            <a:stCxn id="7" idx="3"/>
            <a:endCxn id="4" idx="1"/>
          </p:cNvCxnSpPr>
          <p:nvPr/>
        </p:nvCxnSpPr>
        <p:spPr>
          <a:xfrm>
            <a:off x="2651760" y="2005965"/>
            <a:ext cx="742950" cy="0"/>
          </a:xfrm>
          <a:prstGeom prst="straightConnector1">
            <a:avLst/>
          </a:prstGeom>
          <a:ln w="762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p:cNvCxnSpPr/>
          <p:nvPr/>
        </p:nvCxnSpPr>
        <p:spPr>
          <a:xfrm>
            <a:off x="4280535" y="2400300"/>
            <a:ext cx="5715" cy="902970"/>
          </a:xfrm>
          <a:prstGeom prst="straightConnector1">
            <a:avLst/>
          </a:prstGeom>
          <a:ln w="762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8" name="TextBox 17"/>
          <p:cNvSpPr txBox="1"/>
          <p:nvPr/>
        </p:nvSpPr>
        <p:spPr>
          <a:xfrm>
            <a:off x="525780" y="3611880"/>
            <a:ext cx="2868930" cy="2677656"/>
          </a:xfrm>
          <a:prstGeom prst="rect">
            <a:avLst/>
          </a:prstGeom>
          <a:noFill/>
        </p:spPr>
        <p:txBody>
          <a:bodyPr wrap="square" rtlCol="0">
            <a:spAutoFit/>
          </a:bodyPr>
          <a:lstStyle/>
          <a:p>
            <a:r>
              <a:rPr lang="en-GB" sz="2800" dirty="0">
                <a:solidFill>
                  <a:prstClr val="black"/>
                </a:solidFill>
                <a:latin typeface="Century Gothic" panose="020B0502020202020204" pitchFamily="34" charset="0"/>
              </a:rPr>
              <a:t>This process is what we call </a:t>
            </a:r>
            <a:r>
              <a:rPr lang="en-GB" sz="2800" b="1" i="1" dirty="0">
                <a:solidFill>
                  <a:prstClr val="black"/>
                </a:solidFill>
                <a:latin typeface="Century Gothic" panose="020B0502020202020204" pitchFamily="34" charset="0"/>
              </a:rPr>
              <a:t>learning</a:t>
            </a:r>
            <a:r>
              <a:rPr lang="en-GB" sz="2800" i="1" dirty="0">
                <a:solidFill>
                  <a:prstClr val="black"/>
                </a:solidFill>
                <a:latin typeface="Century Gothic" panose="020B0502020202020204" pitchFamily="34" charset="0"/>
              </a:rPr>
              <a:t> – </a:t>
            </a:r>
            <a:r>
              <a:rPr lang="en-GB" sz="2800" dirty="0">
                <a:solidFill>
                  <a:prstClr val="black"/>
                </a:solidFill>
                <a:latin typeface="Century Gothic" panose="020B0502020202020204" pitchFamily="34" charset="0"/>
              </a:rPr>
              <a:t>it only occurs with </a:t>
            </a:r>
            <a:r>
              <a:rPr lang="en-GB" sz="2800" b="1" i="1" dirty="0">
                <a:solidFill>
                  <a:prstClr val="black"/>
                </a:solidFill>
                <a:latin typeface="Century Gothic" panose="020B0502020202020204" pitchFamily="34" charset="0"/>
              </a:rPr>
              <a:t>practice </a:t>
            </a:r>
            <a:r>
              <a:rPr lang="en-GB" sz="2800" dirty="0">
                <a:solidFill>
                  <a:prstClr val="black"/>
                </a:solidFill>
                <a:latin typeface="Century Gothic" panose="020B0502020202020204" pitchFamily="34" charset="0"/>
              </a:rPr>
              <a:t>and </a:t>
            </a:r>
            <a:r>
              <a:rPr lang="en-GB" sz="2800" b="1" i="1" dirty="0">
                <a:solidFill>
                  <a:prstClr val="black"/>
                </a:solidFill>
                <a:latin typeface="Century Gothic" panose="020B0502020202020204" pitchFamily="34" charset="0"/>
              </a:rPr>
              <a:t>thinking</a:t>
            </a:r>
          </a:p>
        </p:txBody>
      </p:sp>
      <p:cxnSp>
        <p:nvCxnSpPr>
          <p:cNvPr id="3" name="Straight Arrow Connector 2"/>
          <p:cNvCxnSpPr/>
          <p:nvPr/>
        </p:nvCxnSpPr>
        <p:spPr>
          <a:xfrm flipV="1">
            <a:off x="2537460" y="2708910"/>
            <a:ext cx="1611630" cy="9944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595110" y="195054"/>
            <a:ext cx="2548890" cy="2308324"/>
          </a:xfrm>
          <a:prstGeom prst="rect">
            <a:avLst/>
          </a:prstGeom>
          <a:noFill/>
        </p:spPr>
        <p:txBody>
          <a:bodyPr wrap="square" rtlCol="0">
            <a:spAutoFit/>
          </a:bodyPr>
          <a:lstStyle/>
          <a:p>
            <a:pPr algn="r"/>
            <a:r>
              <a:rPr lang="en-GB" sz="2400" dirty="0" smtClean="0">
                <a:solidFill>
                  <a:prstClr val="black"/>
                </a:solidFill>
                <a:latin typeface="Century Gothic" panose="020B0502020202020204" pitchFamily="34" charset="0"/>
              </a:rPr>
              <a:t>The working memory can hold approximately five items. This is universal.</a:t>
            </a:r>
            <a:endParaRPr lang="en-GB" sz="2400" dirty="0">
              <a:solidFill>
                <a:prstClr val="black"/>
              </a:solidFill>
              <a:latin typeface="Century Gothic" panose="020B0502020202020204" pitchFamily="34" charset="0"/>
            </a:endParaRPr>
          </a:p>
        </p:txBody>
      </p:sp>
      <p:cxnSp>
        <p:nvCxnSpPr>
          <p:cNvPr id="13" name="Straight Arrow Connector 12"/>
          <p:cNvCxnSpPr/>
          <p:nvPr/>
        </p:nvCxnSpPr>
        <p:spPr>
          <a:xfrm flipH="1">
            <a:off x="5852160" y="1102995"/>
            <a:ext cx="1114425" cy="702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4846320" y="2400300"/>
            <a:ext cx="25717" cy="902970"/>
          </a:xfrm>
          <a:prstGeom prst="straightConnector1">
            <a:avLst/>
          </a:prstGeom>
          <a:ln w="762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5754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CLT</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Summary: human processing power is limited. If too much is demanded of the working memory, individual items will be ignored.</a:t>
            </a:r>
            <a:endParaRPr lang="en-GB" dirty="0">
              <a:latin typeface="Century Gothic" panose="020B0502020202020204" pitchFamily="34" charset="0"/>
            </a:endParaRPr>
          </a:p>
        </p:txBody>
      </p:sp>
    </p:spTree>
    <p:extLst>
      <p:ext uri="{BB962C8B-B14F-4D97-AF65-F5344CB8AC3E}">
        <p14:creationId xmlns:p14="http://schemas.microsoft.com/office/powerpoint/2010/main" val="42940763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4624"/>
            <a:ext cx="8496944" cy="1325563"/>
          </a:xfrm>
        </p:spPr>
        <p:txBody>
          <a:bodyPr>
            <a:noAutofit/>
          </a:bodyPr>
          <a:lstStyle/>
          <a:p>
            <a:r>
              <a:rPr lang="en-GB" sz="3200" b="1" dirty="0" smtClean="0">
                <a:latin typeface="Century Gothic" panose="020B0502020202020204" pitchFamily="34" charset="0"/>
              </a:rPr>
              <a:t>Question: </a:t>
            </a:r>
            <a:r>
              <a:rPr lang="en-US" sz="3200" b="1" dirty="0">
                <a:latin typeface="Century Gothic" panose="020B0502020202020204" pitchFamily="34" charset="0"/>
              </a:rPr>
              <a:t>Write the ionic equation for this </a:t>
            </a:r>
            <a:r>
              <a:rPr lang="en-US" sz="3200" b="1" dirty="0" err="1">
                <a:latin typeface="Century Gothic" panose="020B0502020202020204" pitchFamily="34" charset="0"/>
              </a:rPr>
              <a:t>neutralisation</a:t>
            </a:r>
            <a:r>
              <a:rPr lang="en-US" sz="3200" b="1" dirty="0">
                <a:latin typeface="Century Gothic" panose="020B0502020202020204" pitchFamily="34" charset="0"/>
              </a:rPr>
              <a:t> reaction. Include state symbols</a:t>
            </a:r>
            <a:r>
              <a:rPr lang="en-US" sz="3200" b="1" dirty="0" smtClean="0">
                <a:latin typeface="Century Gothic" panose="020B0502020202020204" pitchFamily="34" charset="0"/>
              </a:rPr>
              <a:t>. (2)</a:t>
            </a:r>
            <a:endParaRPr lang="en-GB" sz="3200" b="1" dirty="0">
              <a:latin typeface="Century Gothic" panose="020B0502020202020204" pitchFamily="34" charset="0"/>
            </a:endParaRPr>
          </a:p>
        </p:txBody>
      </p:sp>
      <p:sp>
        <p:nvSpPr>
          <p:cNvPr id="3" name="Content Placeholder 2"/>
          <p:cNvSpPr>
            <a:spLocks noGrp="1"/>
          </p:cNvSpPr>
          <p:nvPr>
            <p:ph idx="1"/>
          </p:nvPr>
        </p:nvSpPr>
        <p:spPr>
          <a:xfrm>
            <a:off x="628650" y="1484784"/>
            <a:ext cx="7886700" cy="5256583"/>
          </a:xfrm>
        </p:spPr>
        <p:txBody>
          <a:bodyPr>
            <a:normAutofit fontScale="92500" lnSpcReduction="20000"/>
          </a:bodyPr>
          <a:lstStyle/>
          <a:p>
            <a:r>
              <a:rPr lang="en-GB" dirty="0" smtClean="0">
                <a:latin typeface="Century Gothic" panose="020B0502020202020204" pitchFamily="34" charset="0"/>
              </a:rPr>
              <a:t>“I made a silly mistake”</a:t>
            </a:r>
          </a:p>
          <a:p>
            <a:pPr lvl="1"/>
            <a:r>
              <a:rPr lang="en-GB" dirty="0" smtClean="0">
                <a:latin typeface="Century Gothic" panose="020B0502020202020204" pitchFamily="34" charset="0"/>
              </a:rPr>
              <a:t>What actually was the mistake?</a:t>
            </a:r>
          </a:p>
          <a:p>
            <a:r>
              <a:rPr lang="en-GB" dirty="0" smtClean="0">
                <a:latin typeface="Century Gothic" panose="020B0502020202020204" pitchFamily="34" charset="0"/>
              </a:rPr>
              <a:t>“I didn’t read the question”</a:t>
            </a:r>
          </a:p>
          <a:p>
            <a:pPr lvl="1"/>
            <a:r>
              <a:rPr lang="en-GB" dirty="0" smtClean="0">
                <a:latin typeface="Century Gothic" panose="020B0502020202020204" pitchFamily="34" charset="0"/>
              </a:rPr>
              <a:t>You mean you stopped reading it in the middle of the sentence??</a:t>
            </a:r>
          </a:p>
          <a:p>
            <a:r>
              <a:rPr lang="en-GB" dirty="0" smtClean="0">
                <a:latin typeface="Century Gothic" panose="020B0502020202020204" pitchFamily="34" charset="0"/>
              </a:rPr>
              <a:t>“I didn’t read the question carefully”</a:t>
            </a:r>
          </a:p>
          <a:p>
            <a:pPr lvl="1"/>
            <a:r>
              <a:rPr lang="en-GB" dirty="0" smtClean="0">
                <a:latin typeface="Century Gothic" panose="020B0502020202020204" pitchFamily="34" charset="0"/>
              </a:rPr>
              <a:t>Ok so what can you do next time?</a:t>
            </a:r>
          </a:p>
          <a:p>
            <a:r>
              <a:rPr lang="en-GB" dirty="0" smtClean="0">
                <a:latin typeface="Century Gothic" panose="020B0502020202020204" pitchFamily="34" charset="0"/>
              </a:rPr>
              <a:t>“Read the question more carefully”</a:t>
            </a:r>
          </a:p>
          <a:p>
            <a:pPr lvl="1"/>
            <a:r>
              <a:rPr lang="en-GB" dirty="0" smtClean="0">
                <a:latin typeface="Century Gothic" panose="020B0502020202020204" pitchFamily="34" charset="0"/>
              </a:rPr>
              <a:t>How do you read something more carefully?</a:t>
            </a:r>
          </a:p>
          <a:p>
            <a:r>
              <a:rPr lang="en-GB" dirty="0" smtClean="0">
                <a:latin typeface="Century Gothic" panose="020B0502020202020204" pitchFamily="34" charset="0"/>
              </a:rPr>
              <a:t>“Read the question more slowly”</a:t>
            </a:r>
          </a:p>
          <a:p>
            <a:pPr lvl="1"/>
            <a:r>
              <a:rPr lang="en-GB" dirty="0" smtClean="0">
                <a:latin typeface="Century Gothic" panose="020B0502020202020204" pitchFamily="34" charset="0"/>
              </a:rPr>
              <a:t>Do you really think that will help?</a:t>
            </a:r>
          </a:p>
          <a:p>
            <a:r>
              <a:rPr lang="en-GB" dirty="0" smtClean="0">
                <a:latin typeface="Century Gothic" panose="020B0502020202020204" pitchFamily="34" charset="0"/>
              </a:rPr>
              <a:t>“Read the question again”</a:t>
            </a:r>
          </a:p>
          <a:p>
            <a:r>
              <a:rPr lang="en-GB" dirty="0" smtClean="0">
                <a:latin typeface="Century Gothic" panose="020B0502020202020204" pitchFamily="34" charset="0"/>
              </a:rPr>
              <a:t>None of these pieces of advice addresses the main problem.</a:t>
            </a:r>
            <a:endParaRPr lang="en-GB" dirty="0">
              <a:latin typeface="Century Gothic" panose="020B0502020202020204" pitchFamily="34" charset="0"/>
            </a:endParaRPr>
          </a:p>
        </p:txBody>
      </p:sp>
    </p:spTree>
    <p:extLst>
      <p:ext uri="{BB962C8B-B14F-4D97-AF65-F5344CB8AC3E}">
        <p14:creationId xmlns:p14="http://schemas.microsoft.com/office/powerpoint/2010/main" val="333468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latin typeface="Century Gothic" panose="020B0502020202020204" pitchFamily="34" charset="0"/>
              </a:rPr>
              <a:t>By the time you have got to the end of the first sentence your brain is thinking about a large number of different things</a:t>
            </a:r>
          </a:p>
          <a:p>
            <a:r>
              <a:rPr lang="en-GB" dirty="0" smtClean="0">
                <a:latin typeface="Century Gothic" panose="020B0502020202020204" pitchFamily="34" charset="0"/>
              </a:rPr>
              <a:t>Your cognitive load is </a:t>
            </a:r>
            <a:r>
              <a:rPr lang="en-GB" b="1" dirty="0" smtClean="0">
                <a:latin typeface="Century Gothic" panose="020B0502020202020204" pitchFamily="34" charset="0"/>
              </a:rPr>
              <a:t>too high </a:t>
            </a:r>
            <a:r>
              <a:rPr lang="en-GB" dirty="0" smtClean="0">
                <a:latin typeface="Century Gothic" panose="020B0502020202020204" pitchFamily="34" charset="0"/>
              </a:rPr>
              <a:t>for you to take in the second part</a:t>
            </a:r>
            <a:endParaRPr lang="en-GB" dirty="0">
              <a:latin typeface="Century Gothic" panose="020B0502020202020204" pitchFamily="34" charset="0"/>
            </a:endParaRPr>
          </a:p>
        </p:txBody>
      </p:sp>
      <p:sp>
        <p:nvSpPr>
          <p:cNvPr id="4" name="Rectangle 3"/>
          <p:cNvSpPr/>
          <p:nvPr/>
        </p:nvSpPr>
        <p:spPr>
          <a:xfrm>
            <a:off x="467544" y="332656"/>
            <a:ext cx="7992888" cy="954107"/>
          </a:xfrm>
          <a:prstGeom prst="rect">
            <a:avLst/>
          </a:prstGeom>
        </p:spPr>
        <p:txBody>
          <a:bodyPr wrap="square">
            <a:spAutoFit/>
          </a:bodyPr>
          <a:lstStyle/>
          <a:p>
            <a:r>
              <a:rPr lang="en-US" sz="2800" b="1" dirty="0">
                <a:latin typeface="Century Gothic" panose="020B0502020202020204" pitchFamily="34" charset="0"/>
              </a:rPr>
              <a:t>Write the ionic equation for this </a:t>
            </a:r>
            <a:r>
              <a:rPr lang="en-US" sz="2800" b="1" dirty="0" err="1">
                <a:latin typeface="Century Gothic" panose="020B0502020202020204" pitchFamily="34" charset="0"/>
              </a:rPr>
              <a:t>neutralisation</a:t>
            </a:r>
            <a:r>
              <a:rPr lang="en-US" sz="2800" b="1" dirty="0">
                <a:latin typeface="Century Gothic" panose="020B0502020202020204" pitchFamily="34" charset="0"/>
              </a:rPr>
              <a:t> reaction. Include state symbols. </a:t>
            </a:r>
            <a:endParaRPr lang="en-GB" sz="2800" dirty="0"/>
          </a:p>
        </p:txBody>
      </p:sp>
    </p:spTree>
    <p:extLst>
      <p:ext uri="{BB962C8B-B14F-4D97-AF65-F5344CB8AC3E}">
        <p14:creationId xmlns:p14="http://schemas.microsoft.com/office/powerpoint/2010/main" val="180138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So what do you do?</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Check your answers?</a:t>
            </a:r>
          </a:p>
          <a:p>
            <a:r>
              <a:rPr lang="en-GB" dirty="0" smtClean="0">
                <a:latin typeface="Century Gothic" panose="020B0502020202020204" pitchFamily="34" charset="0"/>
              </a:rPr>
              <a:t>If you do this, all you will do is actually check your answers</a:t>
            </a:r>
          </a:p>
          <a:p>
            <a:r>
              <a:rPr lang="en-GB" dirty="0" smtClean="0">
                <a:latin typeface="Century Gothic" panose="020B0502020202020204" pitchFamily="34" charset="0"/>
              </a:rPr>
              <a:t>That means you will look at spelling, grammar and whether it makes sense – not whether you have actually answered the question</a:t>
            </a:r>
          </a:p>
          <a:p>
            <a:r>
              <a:rPr lang="en-GB" dirty="0" smtClean="0">
                <a:latin typeface="Century Gothic" panose="020B0502020202020204" pitchFamily="34" charset="0"/>
              </a:rPr>
              <a:t>You need to check the </a:t>
            </a:r>
            <a:r>
              <a:rPr lang="en-GB" b="1" dirty="0" smtClean="0">
                <a:latin typeface="Century Gothic" panose="020B0502020202020204" pitchFamily="34" charset="0"/>
              </a:rPr>
              <a:t>question</a:t>
            </a:r>
            <a:endParaRPr lang="en-GB" dirty="0" smtClean="0">
              <a:latin typeface="Century Gothic" panose="020B0502020202020204" pitchFamily="34" charset="0"/>
            </a:endParaRPr>
          </a:p>
        </p:txBody>
      </p:sp>
    </p:spTree>
    <p:extLst>
      <p:ext uri="{BB962C8B-B14F-4D97-AF65-F5344CB8AC3E}">
        <p14:creationId xmlns:p14="http://schemas.microsoft.com/office/powerpoint/2010/main" val="40232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80728"/>
            <a:ext cx="7886700" cy="5196235"/>
          </a:xfrm>
        </p:spPr>
        <p:txBody>
          <a:bodyPr>
            <a:normAutofit fontScale="92500" lnSpcReduction="10000"/>
          </a:bodyPr>
          <a:lstStyle/>
          <a:p>
            <a:r>
              <a:rPr lang="en-GB" dirty="0" smtClean="0">
                <a:latin typeface="Century Gothic" panose="020B0502020202020204" pitchFamily="34" charset="0"/>
              </a:rPr>
              <a:t>Read the question. </a:t>
            </a:r>
          </a:p>
          <a:p>
            <a:pPr lvl="1"/>
            <a:r>
              <a:rPr lang="en-GB" dirty="0" smtClean="0">
                <a:latin typeface="Century Gothic" panose="020B0502020202020204" pitchFamily="34" charset="0"/>
              </a:rPr>
              <a:t>Cognitive load: high</a:t>
            </a:r>
          </a:p>
          <a:p>
            <a:r>
              <a:rPr lang="en-GB" dirty="0" smtClean="0">
                <a:latin typeface="Century Gothic" panose="020B0502020202020204" pitchFamily="34" charset="0"/>
              </a:rPr>
              <a:t>Answer the question. </a:t>
            </a:r>
          </a:p>
          <a:p>
            <a:pPr lvl="1"/>
            <a:r>
              <a:rPr lang="en-GB" dirty="0" smtClean="0">
                <a:latin typeface="Century Gothic" panose="020B0502020202020204" pitchFamily="34" charset="0"/>
              </a:rPr>
              <a:t>Cognitive load: high</a:t>
            </a:r>
          </a:p>
          <a:p>
            <a:r>
              <a:rPr lang="en-GB" dirty="0" smtClean="0">
                <a:latin typeface="Century Gothic" panose="020B0502020202020204" pitchFamily="34" charset="0"/>
              </a:rPr>
              <a:t>Read your answer again. </a:t>
            </a:r>
          </a:p>
          <a:p>
            <a:pPr lvl="1"/>
            <a:r>
              <a:rPr lang="en-GB" dirty="0" smtClean="0">
                <a:latin typeface="Century Gothic" panose="020B0502020202020204" pitchFamily="34" charset="0"/>
              </a:rPr>
              <a:t>Cognitive load: low (WM is just looking at what is there – you aren’t having to construct your answer again)</a:t>
            </a:r>
          </a:p>
          <a:p>
            <a:r>
              <a:rPr lang="en-GB" dirty="0" smtClean="0">
                <a:latin typeface="Century Gothic" panose="020B0502020202020204" pitchFamily="34" charset="0"/>
              </a:rPr>
              <a:t>Read the question again.</a:t>
            </a:r>
          </a:p>
          <a:p>
            <a:pPr lvl="1"/>
            <a:r>
              <a:rPr lang="en-GB" dirty="0" smtClean="0">
                <a:latin typeface="Century Gothic" panose="020B0502020202020204" pitchFamily="34" charset="0"/>
              </a:rPr>
              <a:t>Cognitive load: low (the question does not demand the WM to start preparing an answer – that has already been achieved) </a:t>
            </a:r>
          </a:p>
          <a:p>
            <a:r>
              <a:rPr lang="en-GB" dirty="0" smtClean="0">
                <a:latin typeface="Century Gothic" panose="020B0502020202020204" pitchFamily="34" charset="0"/>
              </a:rPr>
              <a:t>Have you answered the question?</a:t>
            </a:r>
          </a:p>
          <a:p>
            <a:pPr lvl="1"/>
            <a:r>
              <a:rPr lang="en-GB" dirty="0" smtClean="0">
                <a:latin typeface="Century Gothic" panose="020B0502020202020204" pitchFamily="34" charset="0"/>
              </a:rPr>
              <a:t>Cognitive load: low</a:t>
            </a:r>
            <a:endParaRPr lang="en-GB" dirty="0">
              <a:latin typeface="Century Gothic" panose="020B0502020202020204" pitchFamily="34" charset="0"/>
            </a:endParaRPr>
          </a:p>
        </p:txBody>
      </p:sp>
    </p:spTree>
    <p:extLst>
      <p:ext uri="{BB962C8B-B14F-4D97-AF65-F5344CB8AC3E}">
        <p14:creationId xmlns:p14="http://schemas.microsoft.com/office/powerpoint/2010/main" val="321280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Read the question</a:t>
            </a:r>
          </a:p>
          <a:p>
            <a:r>
              <a:rPr lang="en-GB" dirty="0" smtClean="0">
                <a:latin typeface="Century Gothic" panose="020B0502020202020204" pitchFamily="34" charset="0"/>
              </a:rPr>
              <a:t>Answer the question</a:t>
            </a:r>
          </a:p>
          <a:p>
            <a:r>
              <a:rPr lang="en-GB" dirty="0" smtClean="0">
                <a:latin typeface="Century Gothic" panose="020B0502020202020204" pitchFamily="34" charset="0"/>
              </a:rPr>
              <a:t>Read your answer</a:t>
            </a:r>
          </a:p>
          <a:p>
            <a:r>
              <a:rPr lang="en-GB" dirty="0" smtClean="0">
                <a:latin typeface="Century Gothic" panose="020B0502020202020204" pitchFamily="34" charset="0"/>
              </a:rPr>
              <a:t>Check the question</a:t>
            </a:r>
            <a:endParaRPr lang="en-GB" dirty="0">
              <a:latin typeface="Century Gothic" panose="020B0502020202020204" pitchFamily="34" charset="0"/>
            </a:endParaRPr>
          </a:p>
        </p:txBody>
      </p:sp>
    </p:spTree>
    <p:extLst>
      <p:ext uri="{BB962C8B-B14F-4D97-AF65-F5344CB8AC3E}">
        <p14:creationId xmlns:p14="http://schemas.microsoft.com/office/powerpoint/2010/main" val="2410379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25625"/>
            <a:ext cx="9144000" cy="4351338"/>
          </a:xfrm>
        </p:spPr>
        <p:txBody>
          <a:bodyPr>
            <a:normAutofit/>
          </a:bodyPr>
          <a:lstStyle/>
          <a:p>
            <a:pPr marL="0" indent="0">
              <a:buNone/>
            </a:pPr>
            <a:r>
              <a:rPr lang="en-GB" sz="3200" dirty="0" smtClean="0">
                <a:latin typeface="Century Gothic" panose="020B0502020202020204" pitchFamily="34" charset="0"/>
              </a:rPr>
              <a:t>Common advice:</a:t>
            </a:r>
          </a:p>
          <a:p>
            <a:r>
              <a:rPr lang="en-GB" sz="3200" dirty="0" smtClean="0">
                <a:latin typeface="Century Gothic" panose="020B0502020202020204" pitchFamily="34" charset="0"/>
              </a:rPr>
              <a:t>Read the question and check your answers</a:t>
            </a:r>
          </a:p>
          <a:p>
            <a:pPr marL="0" indent="0">
              <a:buNone/>
            </a:pPr>
            <a:endParaRPr lang="en-GB" sz="3200" dirty="0" smtClean="0">
              <a:latin typeface="Century Gothic" panose="020B0502020202020204" pitchFamily="34" charset="0"/>
            </a:endParaRPr>
          </a:p>
          <a:p>
            <a:pPr marL="0" indent="0">
              <a:buNone/>
            </a:pPr>
            <a:r>
              <a:rPr lang="en-GB" sz="3200" dirty="0" smtClean="0">
                <a:latin typeface="Century Gothic" panose="020B0502020202020204" pitchFamily="34" charset="0"/>
              </a:rPr>
              <a:t>My advice:</a:t>
            </a:r>
          </a:p>
          <a:p>
            <a:r>
              <a:rPr lang="en-GB" sz="3200" dirty="0" smtClean="0">
                <a:latin typeface="Century Gothic" panose="020B0502020202020204" pitchFamily="34" charset="0"/>
              </a:rPr>
              <a:t>Read your answer and check the question</a:t>
            </a:r>
            <a:endParaRPr lang="en-GB" sz="3200" dirty="0">
              <a:latin typeface="Century Gothic" panose="020B0502020202020204" pitchFamily="34" charset="0"/>
            </a:endParaRPr>
          </a:p>
        </p:txBody>
      </p:sp>
      <p:sp>
        <p:nvSpPr>
          <p:cNvPr id="4" name="Title 3"/>
          <p:cNvSpPr>
            <a:spLocks noGrp="1"/>
          </p:cNvSpPr>
          <p:nvPr>
            <p:ph type="title"/>
          </p:nvPr>
        </p:nvSpPr>
        <p:spPr/>
        <p:txBody>
          <a:bodyPr/>
          <a:lstStyle/>
          <a:p>
            <a:endParaRPr lang="en-GB"/>
          </a:p>
        </p:txBody>
      </p:sp>
    </p:spTree>
    <p:extLst>
      <p:ext uri="{BB962C8B-B14F-4D97-AF65-F5344CB8AC3E}">
        <p14:creationId xmlns:p14="http://schemas.microsoft.com/office/powerpoint/2010/main" val="53730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Mr Boxer’s Top Tips For Exam Success</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latin typeface="Century Gothic" panose="020B0502020202020204" pitchFamily="34" charset="0"/>
              </a:rPr>
              <a:t>Make sure you know the material as well as you possibly can by using effective study techniques</a:t>
            </a:r>
          </a:p>
          <a:p>
            <a:pPr marL="514350" indent="-514350">
              <a:buFont typeface="+mj-lt"/>
              <a:buAutoNum type="arabicPeriod"/>
            </a:pPr>
            <a:r>
              <a:rPr lang="en-GB" dirty="0" smtClean="0">
                <a:latin typeface="Century Gothic" panose="020B0502020202020204" pitchFamily="34" charset="0"/>
              </a:rPr>
              <a:t>Once you have answered a question, check </a:t>
            </a:r>
            <a:r>
              <a:rPr lang="en-GB" b="1" dirty="0" smtClean="0">
                <a:latin typeface="Century Gothic" panose="020B0502020202020204" pitchFamily="34" charset="0"/>
              </a:rPr>
              <a:t>both</a:t>
            </a:r>
            <a:r>
              <a:rPr lang="en-GB" dirty="0" smtClean="0">
                <a:latin typeface="Century Gothic" panose="020B0502020202020204" pitchFamily="34" charset="0"/>
              </a:rPr>
              <a:t> your answer and the question</a:t>
            </a:r>
            <a:endParaRPr lang="en-GB" dirty="0">
              <a:latin typeface="Century Gothic" panose="020B0502020202020204" pitchFamily="34" charset="0"/>
            </a:endParaRPr>
          </a:p>
        </p:txBody>
      </p:sp>
    </p:spTree>
    <p:extLst>
      <p:ext uri="{BB962C8B-B14F-4D97-AF65-F5344CB8AC3E}">
        <p14:creationId xmlns:p14="http://schemas.microsoft.com/office/powerpoint/2010/main" val="3354160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70000" lnSpcReduction="20000"/>
          </a:bodyPr>
          <a:lstStyle/>
          <a:p>
            <a:r>
              <a:rPr lang="en-GB" dirty="0" smtClean="0">
                <a:solidFill>
                  <a:schemeClr val="tx1">
                    <a:lumMod val="95000"/>
                    <a:lumOff val="5000"/>
                  </a:schemeClr>
                </a:solidFill>
              </a:rPr>
              <a:t>Further reading:</a:t>
            </a:r>
          </a:p>
          <a:p>
            <a:r>
              <a:rPr lang="en-GB" dirty="0" smtClean="0">
                <a:solidFill>
                  <a:schemeClr val="tx1">
                    <a:lumMod val="95000"/>
                    <a:lumOff val="5000"/>
                  </a:schemeClr>
                </a:solidFill>
              </a:rPr>
              <a:t>Willingham, Why don’t students like school?</a:t>
            </a:r>
          </a:p>
          <a:p>
            <a:r>
              <a:rPr lang="en-GB" dirty="0" err="1" smtClean="0">
                <a:solidFill>
                  <a:schemeClr val="tx1">
                    <a:lumMod val="95000"/>
                    <a:lumOff val="5000"/>
                  </a:schemeClr>
                </a:solidFill>
              </a:rPr>
              <a:t>Didau</a:t>
            </a:r>
            <a:r>
              <a:rPr lang="en-GB" dirty="0" smtClean="0">
                <a:solidFill>
                  <a:schemeClr val="tx1">
                    <a:lumMod val="95000"/>
                    <a:lumOff val="5000"/>
                  </a:schemeClr>
                </a:solidFill>
              </a:rPr>
              <a:t> and Rose, Psychology: What every teacher needs to know</a:t>
            </a:r>
            <a:endParaRPr lang="en-GB" dirty="0" smtClean="0">
              <a:solidFill>
                <a:schemeClr val="tx1">
                  <a:lumMod val="95000"/>
                  <a:lumOff val="5000"/>
                </a:schemeClr>
              </a:solidFill>
              <a:hlinkClick r:id="rId3"/>
            </a:endParaRPr>
          </a:p>
          <a:p>
            <a:r>
              <a:rPr lang="en-GB" dirty="0" smtClean="0">
                <a:hlinkClick r:id="rId3"/>
              </a:rPr>
              <a:t>http</a:t>
            </a:r>
            <a:r>
              <a:rPr lang="en-GB" dirty="0">
                <a:hlinkClick r:id="rId3"/>
              </a:rPr>
              <a:t>://</a:t>
            </a:r>
            <a:r>
              <a:rPr lang="en-GB" dirty="0" smtClean="0">
                <a:hlinkClick r:id="rId3"/>
              </a:rPr>
              <a:t>coral.ufsm.br/tielletcab/Apostilas/cognitive_load_theory_sweller.pdf</a:t>
            </a:r>
          </a:p>
          <a:p>
            <a:r>
              <a:rPr lang="en-GB" dirty="0">
                <a:hlinkClick r:id="rId3"/>
              </a:rPr>
              <a:t>http://edrev.asu.edu/edrev/index.php/ER/article/viewFile/2025/545</a:t>
            </a:r>
            <a:endParaRPr lang="en-GB" dirty="0" smtClean="0">
              <a:hlinkClick r:id="rId3"/>
            </a:endParaRPr>
          </a:p>
          <a:p>
            <a:r>
              <a:rPr lang="en-GB" dirty="0" smtClean="0">
                <a:hlinkClick r:id="rId3"/>
              </a:rPr>
              <a:t>https</a:t>
            </a:r>
            <a:r>
              <a:rPr lang="en-GB" dirty="0">
                <a:hlinkClick r:id="rId3"/>
              </a:rPr>
              <a:t>://gregashman.wordpress.com/2017/01/27/cognitive-load-theory-the-single-most-important-theory-for-teachers-to-know</a:t>
            </a:r>
            <a:r>
              <a:rPr lang="en-GB" dirty="0" smtClean="0">
                <a:hlinkClick r:id="rId3"/>
              </a:rPr>
              <a:t>/</a:t>
            </a:r>
          </a:p>
          <a:p>
            <a:r>
              <a:rPr lang="en-GB" dirty="0">
                <a:hlinkClick r:id="rId3"/>
              </a:rPr>
              <a:t>https://</a:t>
            </a:r>
            <a:r>
              <a:rPr lang="en-GB" dirty="0" smtClean="0">
                <a:hlinkClick r:id="rId3"/>
              </a:rPr>
              <a:t>theconversation.com/why-students-make-silly-mistakes-in-class-and-what-can-be-done-48826</a:t>
            </a:r>
          </a:p>
          <a:p>
            <a:r>
              <a:rPr lang="en-GB" dirty="0">
                <a:hlinkClick r:id="rId3"/>
              </a:rPr>
              <a:t>http://</a:t>
            </a:r>
            <a:r>
              <a:rPr lang="en-GB" dirty="0" smtClean="0">
                <a:hlinkClick r:id="rId3"/>
              </a:rPr>
              <a:t>www.aft.org/sites/default/files/periodicals/WILLINGHAM%282%29.pdf</a:t>
            </a:r>
          </a:p>
          <a:p>
            <a:r>
              <a:rPr lang="en-GB" dirty="0">
                <a:hlinkClick r:id="rId3"/>
              </a:rPr>
              <a:t>http://www.learningspy.co.uk/reading/problem-reading-along/</a:t>
            </a:r>
            <a:endParaRPr lang="en-GB" dirty="0" smtClean="0">
              <a:hlinkClick r:id="rId3"/>
            </a:endParaRPr>
          </a:p>
          <a:p>
            <a:r>
              <a:rPr lang="en-GB" dirty="0" smtClean="0">
                <a:hlinkClick r:id="rId3"/>
              </a:rPr>
              <a:t>https://chronotopeblog.com/tag/yerkes-dodson-law/</a:t>
            </a:r>
            <a:r>
              <a:rPr lang="en-GB" dirty="0" smtClean="0"/>
              <a:t> </a:t>
            </a:r>
            <a:endParaRPr lang="en-GB" dirty="0"/>
          </a:p>
        </p:txBody>
      </p:sp>
    </p:spTree>
    <p:extLst>
      <p:ext uri="{BB962C8B-B14F-4D97-AF65-F5344CB8AC3E}">
        <p14:creationId xmlns:p14="http://schemas.microsoft.com/office/powerpoint/2010/main" val="3903459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1232</TotalTime>
  <Words>1387</Words>
  <Application>Microsoft Office PowerPoint</Application>
  <PresentationFormat>On-screen Show (4:3)</PresentationFormat>
  <Paragraphs>109</Paragraphs>
  <Slides>21</Slides>
  <Notes>13</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1_Office Theme</vt:lpstr>
      <vt:lpstr>Silly mistakes: why we make them and what we can do about them</vt:lpstr>
      <vt:lpstr>PowerPoint Presentation</vt:lpstr>
      <vt:lpstr>PowerPoint Presentation</vt:lpstr>
      <vt:lpstr>PowerPoint Presentation</vt:lpstr>
      <vt:lpstr>PowerPoint Presentation</vt:lpstr>
      <vt:lpstr>PowerPoint Presentation</vt:lpstr>
      <vt:lpstr>So for the other cases, why have we made a mistake?</vt:lpstr>
      <vt:lpstr>PowerPoint Presentation</vt:lpstr>
      <vt:lpstr>PowerPoint Presentation</vt:lpstr>
      <vt:lpstr>PowerPoint Presentation</vt:lpstr>
      <vt:lpstr>Cognitive Load Theory</vt:lpstr>
      <vt:lpstr>PowerPoint Presentation</vt:lpstr>
      <vt:lpstr>CLT</vt:lpstr>
      <vt:lpstr>Question: Write the ionic equation for this neutralisation reaction. Include state symbols. (2)</vt:lpstr>
      <vt:lpstr>PowerPoint Presentation</vt:lpstr>
      <vt:lpstr>So what do you do?</vt:lpstr>
      <vt:lpstr>PowerPoint Presentation</vt:lpstr>
      <vt:lpstr>PowerPoint Presentation</vt:lpstr>
      <vt:lpstr>PowerPoint Presentation</vt:lpstr>
      <vt:lpstr>Mr Boxer’s Top Tips For Exam Success</vt:lpstr>
      <vt:lpstr>PowerPoint Presentation</vt:lpstr>
    </vt:vector>
  </TitlesOfParts>
  <Company>Jewish Community Secondary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“Silly” mistakes: not so silly</dc:title>
  <dc:creator>Adam Boxer</dc:creator>
  <cp:lastModifiedBy>Adam Boxer</cp:lastModifiedBy>
  <cp:revision>14</cp:revision>
  <dcterms:created xsi:type="dcterms:W3CDTF">2017-03-29T14:24:48Z</dcterms:created>
  <dcterms:modified xsi:type="dcterms:W3CDTF">2018-05-09T11:40:53Z</dcterms:modified>
</cp:coreProperties>
</file>