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61" r:id="rId2"/>
    <p:sldId id="257" r:id="rId3"/>
    <p:sldId id="258" r:id="rId4"/>
    <p:sldId id="259" r:id="rId5"/>
    <p:sldId id="260" r:id="rId6"/>
    <p:sldId id="262" r:id="rId7"/>
    <p:sldId id="265" r:id="rId8"/>
    <p:sldId id="263" r:id="rId9"/>
    <p:sldId id="266" r:id="rId10"/>
    <p:sldId id="269" r:id="rId11"/>
    <p:sldId id="270" r:id="rId12"/>
    <p:sldId id="271" r:id="rId13"/>
    <p:sldId id="267" r:id="rId14"/>
    <p:sldId id="272" r:id="rId15"/>
    <p:sldId id="273" r:id="rId16"/>
    <p:sldId id="27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790" autoAdjust="0"/>
  </p:normalViewPr>
  <p:slideViewPr>
    <p:cSldViewPr>
      <p:cViewPr varScale="1">
        <p:scale>
          <a:sx n="63" d="100"/>
          <a:sy n="63" d="100"/>
        </p:scale>
        <p:origin x="-159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0DAABC-2B9A-480A-8259-121231AE3B32}" type="datetimeFigureOut">
              <a:rPr lang="en-GB" smtClean="0"/>
              <a:t>12/06/2017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CCCA2F-F117-448D-853A-4CD1CF2F88B2}" type="slidenum">
              <a:rPr lang="en-GB" smtClean="0"/>
              <a:t>‹#›</a:t>
            </a:fld>
            <a:endParaRPr lang="en-GB"/>
          </a:p>
        </p:txBody>
      </p:sp>
    </p:spTree>
    <p:extLst>
      <p:ext uri="{BB962C8B-B14F-4D97-AF65-F5344CB8AC3E}">
        <p14:creationId xmlns:p14="http://schemas.microsoft.com/office/powerpoint/2010/main" val="1336051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just a summary of the bits that I thought were most interesting.</a:t>
            </a:r>
            <a:r>
              <a:rPr lang="en-GB" baseline="0" dirty="0" smtClean="0"/>
              <a:t> It’s a brilliant paper with a lot to think about. </a:t>
            </a:r>
            <a:endParaRPr lang="en-GB" dirty="0"/>
          </a:p>
        </p:txBody>
      </p:sp>
      <p:sp>
        <p:nvSpPr>
          <p:cNvPr id="4" name="Slide Number Placeholder 3"/>
          <p:cNvSpPr>
            <a:spLocks noGrp="1"/>
          </p:cNvSpPr>
          <p:nvPr>
            <p:ph type="sldNum" sz="quarter" idx="10"/>
          </p:nvPr>
        </p:nvSpPr>
        <p:spPr/>
        <p:txBody>
          <a:bodyPr/>
          <a:lstStyle/>
          <a:p>
            <a:fld id="{1ECCCA2F-F117-448D-853A-4CD1CF2F88B2}" type="slidenum">
              <a:rPr lang="en-GB" smtClean="0"/>
              <a:t>1</a:t>
            </a:fld>
            <a:endParaRPr lang="en-GB"/>
          </a:p>
        </p:txBody>
      </p:sp>
    </p:spTree>
    <p:extLst>
      <p:ext uri="{BB962C8B-B14F-4D97-AF65-F5344CB8AC3E}">
        <p14:creationId xmlns:p14="http://schemas.microsoft.com/office/powerpoint/2010/main" val="3002823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848BE02-1E3D-44D0-BBD8-73EACF3FA7A3}" type="datetimeFigureOut">
              <a:rPr lang="en-GB" smtClean="0"/>
              <a:t>12/06/2017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6FCDD9-4AEE-43DA-930C-880C9C6AA5D7}" type="slidenum">
              <a:rPr lang="en-GB" smtClean="0"/>
              <a:t>‹#›</a:t>
            </a:fld>
            <a:endParaRPr lang="en-GB"/>
          </a:p>
        </p:txBody>
      </p:sp>
    </p:spTree>
    <p:extLst>
      <p:ext uri="{BB962C8B-B14F-4D97-AF65-F5344CB8AC3E}">
        <p14:creationId xmlns:p14="http://schemas.microsoft.com/office/powerpoint/2010/main" val="1004184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48BE02-1E3D-44D0-BBD8-73EACF3FA7A3}" type="datetimeFigureOut">
              <a:rPr lang="en-GB" smtClean="0"/>
              <a:t>12/06/2017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6FCDD9-4AEE-43DA-930C-880C9C6AA5D7}" type="slidenum">
              <a:rPr lang="en-GB" smtClean="0"/>
              <a:t>‹#›</a:t>
            </a:fld>
            <a:endParaRPr lang="en-GB"/>
          </a:p>
        </p:txBody>
      </p:sp>
    </p:spTree>
    <p:extLst>
      <p:ext uri="{BB962C8B-B14F-4D97-AF65-F5344CB8AC3E}">
        <p14:creationId xmlns:p14="http://schemas.microsoft.com/office/powerpoint/2010/main" val="113814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48BE02-1E3D-44D0-BBD8-73EACF3FA7A3}" type="datetimeFigureOut">
              <a:rPr lang="en-GB" smtClean="0"/>
              <a:t>12/06/2017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6FCDD9-4AEE-43DA-930C-880C9C6AA5D7}" type="slidenum">
              <a:rPr lang="en-GB" smtClean="0"/>
              <a:t>‹#›</a:t>
            </a:fld>
            <a:endParaRPr lang="en-GB"/>
          </a:p>
        </p:txBody>
      </p:sp>
    </p:spTree>
    <p:extLst>
      <p:ext uri="{BB962C8B-B14F-4D97-AF65-F5344CB8AC3E}">
        <p14:creationId xmlns:p14="http://schemas.microsoft.com/office/powerpoint/2010/main" val="1764706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848BE02-1E3D-44D0-BBD8-73EACF3FA7A3}" type="datetimeFigureOut">
              <a:rPr lang="en-GB" smtClean="0"/>
              <a:t>12/06/2017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6FCDD9-4AEE-43DA-930C-880C9C6AA5D7}" type="slidenum">
              <a:rPr lang="en-GB" smtClean="0"/>
              <a:t>‹#›</a:t>
            </a:fld>
            <a:endParaRPr lang="en-GB"/>
          </a:p>
        </p:txBody>
      </p:sp>
    </p:spTree>
    <p:extLst>
      <p:ext uri="{BB962C8B-B14F-4D97-AF65-F5344CB8AC3E}">
        <p14:creationId xmlns:p14="http://schemas.microsoft.com/office/powerpoint/2010/main" val="3361808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848BE02-1E3D-44D0-BBD8-73EACF3FA7A3}" type="datetimeFigureOut">
              <a:rPr lang="en-GB" smtClean="0"/>
              <a:t>12/06/2017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26FCDD9-4AEE-43DA-930C-880C9C6AA5D7}" type="slidenum">
              <a:rPr lang="en-GB" smtClean="0"/>
              <a:t>‹#›</a:t>
            </a:fld>
            <a:endParaRPr lang="en-GB"/>
          </a:p>
        </p:txBody>
      </p:sp>
    </p:spTree>
    <p:extLst>
      <p:ext uri="{BB962C8B-B14F-4D97-AF65-F5344CB8AC3E}">
        <p14:creationId xmlns:p14="http://schemas.microsoft.com/office/powerpoint/2010/main" val="1304641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848BE02-1E3D-44D0-BBD8-73EACF3FA7A3}" type="datetimeFigureOut">
              <a:rPr lang="en-GB" smtClean="0"/>
              <a:t>12/06/2017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26FCDD9-4AEE-43DA-930C-880C9C6AA5D7}" type="slidenum">
              <a:rPr lang="en-GB" smtClean="0"/>
              <a:t>‹#›</a:t>
            </a:fld>
            <a:endParaRPr lang="en-GB"/>
          </a:p>
        </p:txBody>
      </p:sp>
    </p:spTree>
    <p:extLst>
      <p:ext uri="{BB962C8B-B14F-4D97-AF65-F5344CB8AC3E}">
        <p14:creationId xmlns:p14="http://schemas.microsoft.com/office/powerpoint/2010/main" val="2402011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48BE02-1E3D-44D0-BBD8-73EACF3FA7A3}" type="datetimeFigureOut">
              <a:rPr lang="en-GB" smtClean="0"/>
              <a:t>12/06/2017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26FCDD9-4AEE-43DA-930C-880C9C6AA5D7}" type="slidenum">
              <a:rPr lang="en-GB" smtClean="0"/>
              <a:t>‹#›</a:t>
            </a:fld>
            <a:endParaRPr lang="en-GB"/>
          </a:p>
        </p:txBody>
      </p:sp>
    </p:spTree>
    <p:extLst>
      <p:ext uri="{BB962C8B-B14F-4D97-AF65-F5344CB8AC3E}">
        <p14:creationId xmlns:p14="http://schemas.microsoft.com/office/powerpoint/2010/main" val="4173822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48BE02-1E3D-44D0-BBD8-73EACF3FA7A3}" type="datetimeFigureOut">
              <a:rPr lang="en-GB" smtClean="0"/>
              <a:t>12/06/2017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6FCDD9-4AEE-43DA-930C-880C9C6AA5D7}" type="slidenum">
              <a:rPr lang="en-GB" smtClean="0"/>
              <a:t>‹#›</a:t>
            </a:fld>
            <a:endParaRPr lang="en-GB"/>
          </a:p>
        </p:txBody>
      </p:sp>
    </p:spTree>
    <p:extLst>
      <p:ext uri="{BB962C8B-B14F-4D97-AF65-F5344CB8AC3E}">
        <p14:creationId xmlns:p14="http://schemas.microsoft.com/office/powerpoint/2010/main" val="1641654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48BE02-1E3D-44D0-BBD8-73EACF3FA7A3}" type="datetimeFigureOut">
              <a:rPr lang="en-GB" smtClean="0"/>
              <a:t>12/06/2017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6FCDD9-4AEE-43DA-930C-880C9C6AA5D7}" type="slidenum">
              <a:rPr lang="en-GB" smtClean="0"/>
              <a:t>‹#›</a:t>
            </a:fld>
            <a:endParaRPr lang="en-GB"/>
          </a:p>
        </p:txBody>
      </p:sp>
    </p:spTree>
    <p:extLst>
      <p:ext uri="{BB962C8B-B14F-4D97-AF65-F5344CB8AC3E}">
        <p14:creationId xmlns:p14="http://schemas.microsoft.com/office/powerpoint/2010/main" val="2609254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48BE02-1E3D-44D0-BBD8-73EACF3FA7A3}" type="datetimeFigureOut">
              <a:rPr lang="en-GB" smtClean="0"/>
              <a:t>12/06/2017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6FCDD9-4AEE-43DA-930C-880C9C6AA5D7}" type="slidenum">
              <a:rPr lang="en-GB" smtClean="0"/>
              <a:t>‹#›</a:t>
            </a:fld>
            <a:endParaRPr lang="en-GB"/>
          </a:p>
        </p:txBody>
      </p:sp>
    </p:spTree>
    <p:extLst>
      <p:ext uri="{BB962C8B-B14F-4D97-AF65-F5344CB8AC3E}">
        <p14:creationId xmlns:p14="http://schemas.microsoft.com/office/powerpoint/2010/main" val="4113050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48BE02-1E3D-44D0-BBD8-73EACF3FA7A3}" type="datetimeFigureOut">
              <a:rPr lang="en-GB" smtClean="0"/>
              <a:t>12/06/2017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6FCDD9-4AEE-43DA-930C-880C9C6AA5D7}" type="slidenum">
              <a:rPr lang="en-GB" smtClean="0"/>
              <a:t>‹#›</a:t>
            </a:fld>
            <a:endParaRPr lang="en-GB"/>
          </a:p>
        </p:txBody>
      </p:sp>
    </p:spTree>
    <p:extLst>
      <p:ext uri="{BB962C8B-B14F-4D97-AF65-F5344CB8AC3E}">
        <p14:creationId xmlns:p14="http://schemas.microsoft.com/office/powerpoint/2010/main" val="2413971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8BE02-1E3D-44D0-BBD8-73EACF3FA7A3}" type="datetimeFigureOut">
              <a:rPr lang="en-GB" smtClean="0"/>
              <a:t>12/06/2017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6FCDD9-4AEE-43DA-930C-880C9C6AA5D7}" type="slidenum">
              <a:rPr lang="en-GB" smtClean="0"/>
              <a:t>‹#›</a:t>
            </a:fld>
            <a:endParaRPr lang="en-GB"/>
          </a:p>
        </p:txBody>
      </p:sp>
    </p:spTree>
    <p:extLst>
      <p:ext uri="{BB962C8B-B14F-4D97-AF65-F5344CB8AC3E}">
        <p14:creationId xmlns:p14="http://schemas.microsoft.com/office/powerpoint/2010/main" val="3129561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latin typeface="Century Gothic" panose="020B0502020202020204" pitchFamily="34" charset="0"/>
              </a:rPr>
              <a:t>Evolutionary Educational Psychology</a:t>
            </a:r>
            <a:endParaRPr lang="en-GB" b="1" dirty="0">
              <a:latin typeface="Century Gothic" panose="020B0502020202020204" pitchFamily="34" charset="0"/>
            </a:endParaRPr>
          </a:p>
        </p:txBody>
      </p:sp>
      <p:sp>
        <p:nvSpPr>
          <p:cNvPr id="3" name="Subtitle 2"/>
          <p:cNvSpPr>
            <a:spLocks noGrp="1"/>
          </p:cNvSpPr>
          <p:nvPr>
            <p:ph type="subTitle" idx="1"/>
          </p:nvPr>
        </p:nvSpPr>
        <p:spPr/>
        <p:txBody>
          <a:bodyPr/>
          <a:lstStyle/>
          <a:p>
            <a:r>
              <a:rPr lang="en-GB" dirty="0" smtClean="0">
                <a:solidFill>
                  <a:schemeClr val="tx1"/>
                </a:solidFill>
                <a:latin typeface="Century Gothic" panose="020B0502020202020204" pitchFamily="34" charset="0"/>
              </a:rPr>
              <a:t>A summary of David Geary’s </a:t>
            </a:r>
            <a:r>
              <a:rPr lang="en-GB" i="1" dirty="0" smtClean="0">
                <a:solidFill>
                  <a:schemeClr val="tx1"/>
                </a:solidFill>
                <a:latin typeface="Century Gothic" panose="020B0502020202020204" pitchFamily="34" charset="0"/>
              </a:rPr>
              <a:t>Principles of evolutionary educational psychology</a:t>
            </a:r>
            <a:endParaRPr lang="en-GB"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447874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latin typeface="Century Gothic" panose="020B0502020202020204" pitchFamily="34" charset="0"/>
              </a:rPr>
              <a:t>Principles of Educational Evolutionary Psychology</a:t>
            </a:r>
            <a:endParaRPr lang="en-GB" b="1" dirty="0">
              <a:latin typeface="Century Gothic" panose="020B0502020202020204" pitchFamily="34" charset="0"/>
            </a:endParaRPr>
          </a:p>
        </p:txBody>
      </p:sp>
      <p:sp>
        <p:nvSpPr>
          <p:cNvPr id="3" name="Content Placeholder 2"/>
          <p:cNvSpPr>
            <a:spLocks noGrp="1"/>
          </p:cNvSpPr>
          <p:nvPr>
            <p:ph idx="1"/>
          </p:nvPr>
        </p:nvSpPr>
        <p:spPr>
          <a:xfrm>
            <a:off x="467544" y="1844824"/>
            <a:ext cx="8229600" cy="4525963"/>
          </a:xfrm>
        </p:spPr>
        <p:txBody>
          <a:bodyPr>
            <a:normAutofit fontScale="92500" lnSpcReduction="10000"/>
          </a:bodyPr>
          <a:lstStyle/>
          <a:p>
            <a:pPr marL="514350" indent="-514350">
              <a:buFont typeface="+mj-lt"/>
              <a:buAutoNum type="arabicPeriod"/>
            </a:pPr>
            <a:r>
              <a:rPr lang="en-GB" dirty="0" smtClean="0">
                <a:latin typeface="Century Gothic" panose="020B0502020202020204" pitchFamily="34" charset="0"/>
              </a:rPr>
              <a:t>Secondary knowledge has grown out of folk knowledge. There is a gap between secondary knowledge and folk knowledge</a:t>
            </a:r>
          </a:p>
          <a:p>
            <a:pPr marL="514350" indent="-514350">
              <a:buFont typeface="+mj-lt"/>
              <a:buAutoNum type="arabicPeriod"/>
            </a:pPr>
            <a:r>
              <a:rPr lang="en-GB" dirty="0" smtClean="0">
                <a:latin typeface="Century Gothic" panose="020B0502020202020204" pitchFamily="34" charset="0"/>
              </a:rPr>
              <a:t>Schools exist to bridge that gap</a:t>
            </a:r>
          </a:p>
          <a:p>
            <a:pPr marL="514350" indent="-514350">
              <a:buFont typeface="+mj-lt"/>
              <a:buAutoNum type="arabicPeriod"/>
            </a:pPr>
            <a:r>
              <a:rPr lang="en-GB" dirty="0" smtClean="0">
                <a:latin typeface="Century Gothic" panose="020B0502020202020204" pitchFamily="34" charset="0"/>
              </a:rPr>
              <a:t>Children are innately motivated towards developing their folk knowledge</a:t>
            </a:r>
          </a:p>
          <a:p>
            <a:pPr marL="514350" indent="-514350">
              <a:buFont typeface="+mj-lt"/>
              <a:buAutoNum type="arabicPeriod"/>
            </a:pPr>
            <a:r>
              <a:rPr lang="en-GB" dirty="0" smtClean="0">
                <a:latin typeface="Century Gothic" panose="020B0502020202020204" pitchFamily="34" charset="0"/>
              </a:rPr>
              <a:t>The way children acquire folk knowledge is insufficient for the way they acquire secondary knowledge</a:t>
            </a:r>
          </a:p>
          <a:p>
            <a:pPr marL="514350" indent="-514350">
              <a:buFont typeface="+mj-lt"/>
              <a:buAutoNum type="arabicPeriod"/>
            </a:pPr>
            <a:endParaRPr lang="en-GB" dirty="0">
              <a:latin typeface="Century Gothic" panose="020B0502020202020204" pitchFamily="34" charset="0"/>
            </a:endParaRPr>
          </a:p>
        </p:txBody>
      </p:sp>
    </p:spTree>
    <p:extLst>
      <p:ext uri="{BB962C8B-B14F-4D97-AF65-F5344CB8AC3E}">
        <p14:creationId xmlns:p14="http://schemas.microsoft.com/office/powerpoint/2010/main" val="3290502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a:off x="107504" y="3212976"/>
            <a:ext cx="889248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07504" y="116632"/>
            <a:ext cx="1440160" cy="523220"/>
          </a:xfrm>
          <a:prstGeom prst="rect">
            <a:avLst/>
          </a:prstGeom>
          <a:noFill/>
        </p:spPr>
        <p:txBody>
          <a:bodyPr wrap="square" rtlCol="0">
            <a:spAutoFit/>
          </a:bodyPr>
          <a:lstStyle/>
          <a:p>
            <a:r>
              <a:rPr lang="en-GB" sz="1400" b="1" dirty="0" smtClean="0">
                <a:latin typeface="Century Gothic" panose="020B0502020202020204" pitchFamily="34" charset="0"/>
              </a:rPr>
              <a:t>Folk knowledge</a:t>
            </a:r>
            <a:endParaRPr lang="en-GB" sz="1400" b="1" dirty="0">
              <a:latin typeface="Century Gothic" panose="020B0502020202020204" pitchFamily="34" charset="0"/>
            </a:endParaRPr>
          </a:p>
        </p:txBody>
      </p:sp>
      <p:sp>
        <p:nvSpPr>
          <p:cNvPr id="7" name="TextBox 6"/>
          <p:cNvSpPr txBox="1"/>
          <p:nvPr/>
        </p:nvSpPr>
        <p:spPr>
          <a:xfrm>
            <a:off x="7559824" y="116632"/>
            <a:ext cx="1440160" cy="523220"/>
          </a:xfrm>
          <a:prstGeom prst="rect">
            <a:avLst/>
          </a:prstGeom>
          <a:noFill/>
        </p:spPr>
        <p:txBody>
          <a:bodyPr wrap="square" rtlCol="0">
            <a:spAutoFit/>
          </a:bodyPr>
          <a:lstStyle/>
          <a:p>
            <a:r>
              <a:rPr lang="en-GB" sz="1400" b="1" dirty="0" smtClean="0">
                <a:latin typeface="Century Gothic" panose="020B0502020202020204" pitchFamily="34" charset="0"/>
              </a:rPr>
              <a:t>Secondary knowledge</a:t>
            </a:r>
            <a:endParaRPr lang="en-GB" sz="1400" b="1" dirty="0">
              <a:latin typeface="Century Gothic" panose="020B0502020202020204" pitchFamily="34" charset="0"/>
            </a:endParaRPr>
          </a:p>
        </p:txBody>
      </p:sp>
      <p:sp>
        <p:nvSpPr>
          <p:cNvPr id="8" name="TextBox 7"/>
          <p:cNvSpPr txBox="1"/>
          <p:nvPr/>
        </p:nvSpPr>
        <p:spPr>
          <a:xfrm>
            <a:off x="107504" y="3356992"/>
            <a:ext cx="1296144" cy="2031325"/>
          </a:xfrm>
          <a:prstGeom prst="rect">
            <a:avLst/>
          </a:prstGeom>
          <a:noFill/>
        </p:spPr>
        <p:txBody>
          <a:bodyPr wrap="square" rtlCol="0">
            <a:spAutoFit/>
          </a:bodyPr>
          <a:lstStyle/>
          <a:p>
            <a:r>
              <a:rPr lang="en-GB" sz="1400" dirty="0" smtClean="0">
                <a:latin typeface="Century Gothic" panose="020B0502020202020204" pitchFamily="34" charset="0"/>
              </a:rPr>
              <a:t>200,000BC</a:t>
            </a:r>
          </a:p>
          <a:p>
            <a:r>
              <a:rPr lang="en-GB" sz="1400" dirty="0" smtClean="0">
                <a:latin typeface="Century Gothic" panose="020B0502020202020204" pitchFamily="34" charset="0"/>
              </a:rPr>
              <a:t>Bedrock of folk psychology, biology and physics. Non-formal number counting.</a:t>
            </a:r>
            <a:endParaRPr lang="en-GB" sz="1400" dirty="0">
              <a:latin typeface="Century Gothic" panose="020B0502020202020204" pitchFamily="34" charset="0"/>
            </a:endParaRPr>
          </a:p>
        </p:txBody>
      </p:sp>
      <p:sp>
        <p:nvSpPr>
          <p:cNvPr id="10" name="TextBox 9"/>
          <p:cNvSpPr txBox="1"/>
          <p:nvPr/>
        </p:nvSpPr>
        <p:spPr>
          <a:xfrm>
            <a:off x="2411760" y="3356992"/>
            <a:ext cx="1349896" cy="1600438"/>
          </a:xfrm>
          <a:prstGeom prst="rect">
            <a:avLst/>
          </a:prstGeom>
          <a:noFill/>
        </p:spPr>
        <p:txBody>
          <a:bodyPr wrap="square" rtlCol="0">
            <a:spAutoFit/>
          </a:bodyPr>
          <a:lstStyle/>
          <a:p>
            <a:r>
              <a:rPr lang="en-GB" sz="1400" dirty="0" smtClean="0">
                <a:latin typeface="Century Gothic" panose="020B0502020202020204" pitchFamily="34" charset="0"/>
              </a:rPr>
              <a:t>Aristotle and others: classification of animals + plants, physics, four elements</a:t>
            </a:r>
            <a:endParaRPr lang="en-GB" sz="1400" dirty="0">
              <a:latin typeface="Century Gothic" panose="020B0502020202020204" pitchFamily="34" charset="0"/>
            </a:endParaRPr>
          </a:p>
        </p:txBody>
      </p:sp>
      <p:sp>
        <p:nvSpPr>
          <p:cNvPr id="11" name="TextBox 10"/>
          <p:cNvSpPr txBox="1"/>
          <p:nvPr/>
        </p:nvSpPr>
        <p:spPr>
          <a:xfrm>
            <a:off x="939847" y="1719392"/>
            <a:ext cx="1728191" cy="1384995"/>
          </a:xfrm>
          <a:prstGeom prst="rect">
            <a:avLst/>
          </a:prstGeom>
          <a:noFill/>
        </p:spPr>
        <p:txBody>
          <a:bodyPr wrap="square" rtlCol="0">
            <a:spAutoFit/>
          </a:bodyPr>
          <a:lstStyle/>
          <a:p>
            <a:r>
              <a:rPr lang="en-GB" sz="1400" dirty="0" smtClean="0">
                <a:latin typeface="Century Gothic" panose="020B0502020202020204" pitchFamily="34" charset="0"/>
              </a:rPr>
              <a:t>Biblical morals, communication with and influencing others’ behaviours</a:t>
            </a:r>
            <a:endParaRPr lang="en-GB" sz="1400" dirty="0">
              <a:latin typeface="Century Gothic" panose="020B0502020202020204" pitchFamily="34" charset="0"/>
            </a:endParaRPr>
          </a:p>
        </p:txBody>
      </p:sp>
      <p:sp>
        <p:nvSpPr>
          <p:cNvPr id="12" name="TextBox 11"/>
          <p:cNvSpPr txBox="1"/>
          <p:nvPr/>
        </p:nvSpPr>
        <p:spPr>
          <a:xfrm>
            <a:off x="2411760" y="4957955"/>
            <a:ext cx="1349896" cy="523220"/>
          </a:xfrm>
          <a:prstGeom prst="rect">
            <a:avLst/>
          </a:prstGeom>
          <a:noFill/>
        </p:spPr>
        <p:txBody>
          <a:bodyPr wrap="square" rtlCol="0">
            <a:spAutoFit/>
          </a:bodyPr>
          <a:lstStyle/>
          <a:p>
            <a:r>
              <a:rPr lang="en-GB" sz="1400" dirty="0" smtClean="0">
                <a:latin typeface="Century Gothic" panose="020B0502020202020204" pitchFamily="34" charset="0"/>
              </a:rPr>
              <a:t>Euclidean geometry</a:t>
            </a:r>
            <a:endParaRPr lang="en-GB" sz="1400" dirty="0">
              <a:latin typeface="Century Gothic" panose="020B0502020202020204" pitchFamily="34" charset="0"/>
            </a:endParaRPr>
          </a:p>
        </p:txBody>
      </p:sp>
      <p:sp>
        <p:nvSpPr>
          <p:cNvPr id="13" name="TextBox 12"/>
          <p:cNvSpPr txBox="1"/>
          <p:nvPr/>
        </p:nvSpPr>
        <p:spPr>
          <a:xfrm>
            <a:off x="3635896" y="1827113"/>
            <a:ext cx="1008112" cy="1169551"/>
          </a:xfrm>
          <a:prstGeom prst="rect">
            <a:avLst/>
          </a:prstGeom>
          <a:noFill/>
        </p:spPr>
        <p:txBody>
          <a:bodyPr wrap="square" rtlCol="0">
            <a:spAutoFit/>
          </a:bodyPr>
          <a:lstStyle/>
          <a:p>
            <a:r>
              <a:rPr lang="en-GB" sz="1400" dirty="0" smtClean="0">
                <a:latin typeface="Century Gothic" panose="020B0502020202020204" pitchFamily="34" charset="0"/>
              </a:rPr>
              <a:t>Roman numerals – formal counting system</a:t>
            </a:r>
            <a:endParaRPr lang="en-GB" sz="1400" dirty="0">
              <a:latin typeface="Century Gothic" panose="020B0502020202020204" pitchFamily="34" charset="0"/>
            </a:endParaRPr>
          </a:p>
        </p:txBody>
      </p:sp>
      <p:sp>
        <p:nvSpPr>
          <p:cNvPr id="14" name="TextBox 13"/>
          <p:cNvSpPr txBox="1"/>
          <p:nvPr/>
        </p:nvSpPr>
        <p:spPr>
          <a:xfrm>
            <a:off x="4572000" y="3451114"/>
            <a:ext cx="1224136" cy="738664"/>
          </a:xfrm>
          <a:prstGeom prst="rect">
            <a:avLst/>
          </a:prstGeom>
          <a:noFill/>
        </p:spPr>
        <p:txBody>
          <a:bodyPr wrap="square" rtlCol="0">
            <a:spAutoFit/>
          </a:bodyPr>
          <a:lstStyle/>
          <a:p>
            <a:r>
              <a:rPr lang="en-GB" sz="1400" dirty="0" smtClean="0">
                <a:latin typeface="Century Gothic" panose="020B0502020202020204" pitchFamily="34" charset="0"/>
              </a:rPr>
              <a:t>Arabic numerals, algebra</a:t>
            </a:r>
            <a:endParaRPr lang="en-GB" sz="1400" dirty="0">
              <a:latin typeface="Century Gothic" panose="020B0502020202020204" pitchFamily="34" charset="0"/>
            </a:endParaRPr>
          </a:p>
        </p:txBody>
      </p:sp>
      <p:sp>
        <p:nvSpPr>
          <p:cNvPr id="15" name="TextBox 14"/>
          <p:cNvSpPr txBox="1"/>
          <p:nvPr/>
        </p:nvSpPr>
        <p:spPr>
          <a:xfrm>
            <a:off x="4572000" y="4218765"/>
            <a:ext cx="1008112" cy="307777"/>
          </a:xfrm>
          <a:prstGeom prst="rect">
            <a:avLst/>
          </a:prstGeom>
          <a:noFill/>
        </p:spPr>
        <p:txBody>
          <a:bodyPr wrap="square" rtlCol="0">
            <a:spAutoFit/>
          </a:bodyPr>
          <a:lstStyle/>
          <a:p>
            <a:r>
              <a:rPr lang="en-GB" sz="1400" dirty="0" smtClean="0">
                <a:latin typeface="Century Gothic" panose="020B0502020202020204" pitchFamily="34" charset="0"/>
              </a:rPr>
              <a:t>Alchemy</a:t>
            </a:r>
            <a:endParaRPr lang="en-GB" sz="1400" dirty="0">
              <a:latin typeface="Century Gothic" panose="020B0502020202020204" pitchFamily="34" charset="0"/>
            </a:endParaRPr>
          </a:p>
        </p:txBody>
      </p:sp>
      <p:sp>
        <p:nvSpPr>
          <p:cNvPr id="16" name="TextBox 15"/>
          <p:cNvSpPr txBox="1"/>
          <p:nvPr/>
        </p:nvSpPr>
        <p:spPr>
          <a:xfrm>
            <a:off x="6551712" y="3451114"/>
            <a:ext cx="1188640" cy="1169551"/>
          </a:xfrm>
          <a:prstGeom prst="rect">
            <a:avLst/>
          </a:prstGeom>
          <a:noFill/>
        </p:spPr>
        <p:txBody>
          <a:bodyPr wrap="square" rtlCol="0">
            <a:spAutoFit/>
          </a:bodyPr>
          <a:lstStyle/>
          <a:p>
            <a:r>
              <a:rPr lang="en-GB" sz="1400" dirty="0" smtClean="0">
                <a:latin typeface="Century Gothic" panose="020B0502020202020204" pitchFamily="34" charset="0"/>
              </a:rPr>
              <a:t>Atomic theory</a:t>
            </a:r>
          </a:p>
          <a:p>
            <a:endParaRPr lang="en-GB" sz="1400" dirty="0">
              <a:latin typeface="Century Gothic" panose="020B0502020202020204" pitchFamily="34" charset="0"/>
            </a:endParaRPr>
          </a:p>
          <a:p>
            <a:r>
              <a:rPr lang="en-GB" sz="1400" dirty="0" smtClean="0">
                <a:latin typeface="Century Gothic" panose="020B0502020202020204" pitchFamily="34" charset="0"/>
              </a:rPr>
              <a:t>Linnaeus’ taxonomy</a:t>
            </a:r>
            <a:endParaRPr lang="en-GB" sz="1400" dirty="0">
              <a:latin typeface="Century Gothic" panose="020B0502020202020204" pitchFamily="34" charset="0"/>
            </a:endParaRPr>
          </a:p>
        </p:txBody>
      </p:sp>
      <p:sp>
        <p:nvSpPr>
          <p:cNvPr id="17" name="TextBox 16"/>
          <p:cNvSpPr txBox="1"/>
          <p:nvPr/>
        </p:nvSpPr>
        <p:spPr>
          <a:xfrm>
            <a:off x="7487816" y="2348880"/>
            <a:ext cx="1476672" cy="738664"/>
          </a:xfrm>
          <a:prstGeom prst="rect">
            <a:avLst/>
          </a:prstGeom>
          <a:noFill/>
        </p:spPr>
        <p:txBody>
          <a:bodyPr wrap="square" rtlCol="0">
            <a:spAutoFit/>
          </a:bodyPr>
          <a:lstStyle/>
          <a:p>
            <a:r>
              <a:rPr lang="en-GB" sz="1400" dirty="0" smtClean="0">
                <a:latin typeface="Century Gothic" panose="020B0502020202020204" pitchFamily="34" charset="0"/>
              </a:rPr>
              <a:t>20</a:t>
            </a:r>
            <a:r>
              <a:rPr lang="en-GB" sz="1400" dirty="0">
                <a:latin typeface="Century Gothic" panose="020B0502020202020204" pitchFamily="34" charset="0"/>
              </a:rPr>
              <a:t>C</a:t>
            </a:r>
            <a:endParaRPr lang="en-GB" sz="1400" dirty="0" smtClean="0">
              <a:latin typeface="Century Gothic" panose="020B0502020202020204" pitchFamily="34" charset="0"/>
            </a:endParaRPr>
          </a:p>
          <a:p>
            <a:r>
              <a:rPr lang="en-GB" sz="1400" dirty="0" smtClean="0">
                <a:latin typeface="Century Gothic" panose="020B0502020202020204" pitchFamily="34" charset="0"/>
              </a:rPr>
              <a:t>Quantum mechanics</a:t>
            </a:r>
            <a:endParaRPr lang="en-GB" sz="1400" dirty="0">
              <a:latin typeface="Century Gothic" panose="020B0502020202020204" pitchFamily="34" charset="0"/>
            </a:endParaRPr>
          </a:p>
        </p:txBody>
      </p:sp>
      <p:sp>
        <p:nvSpPr>
          <p:cNvPr id="18" name="TextBox 17"/>
          <p:cNvSpPr txBox="1"/>
          <p:nvPr/>
        </p:nvSpPr>
        <p:spPr>
          <a:xfrm>
            <a:off x="5436096" y="2540179"/>
            <a:ext cx="1228359" cy="523220"/>
          </a:xfrm>
          <a:prstGeom prst="rect">
            <a:avLst/>
          </a:prstGeom>
          <a:noFill/>
        </p:spPr>
        <p:txBody>
          <a:bodyPr wrap="square" rtlCol="0">
            <a:spAutoFit/>
          </a:bodyPr>
          <a:lstStyle/>
          <a:p>
            <a:r>
              <a:rPr lang="en-GB" sz="1400" dirty="0" smtClean="0">
                <a:latin typeface="Century Gothic" panose="020B0502020202020204" pitchFamily="34" charset="0"/>
              </a:rPr>
              <a:t>Newtonian mechanics </a:t>
            </a:r>
            <a:endParaRPr lang="en-GB" sz="1400" dirty="0">
              <a:latin typeface="Century Gothic" panose="020B0502020202020204" pitchFamily="34" charset="0"/>
            </a:endParaRPr>
          </a:p>
        </p:txBody>
      </p:sp>
      <p:sp>
        <p:nvSpPr>
          <p:cNvPr id="19" name="TextBox 18"/>
          <p:cNvSpPr txBox="1"/>
          <p:nvPr/>
        </p:nvSpPr>
        <p:spPr>
          <a:xfrm>
            <a:off x="5868144" y="4957430"/>
            <a:ext cx="3156698" cy="1815882"/>
          </a:xfrm>
          <a:prstGeom prst="rect">
            <a:avLst/>
          </a:prstGeom>
          <a:noFill/>
        </p:spPr>
        <p:txBody>
          <a:bodyPr wrap="square" rtlCol="0">
            <a:spAutoFit/>
          </a:bodyPr>
          <a:lstStyle/>
          <a:p>
            <a:pPr algn="r"/>
            <a:r>
              <a:rPr lang="en-GB" sz="1600" b="1" dirty="0" smtClean="0">
                <a:latin typeface="Century Gothic" panose="020B0502020202020204" pitchFamily="34" charset="0"/>
              </a:rPr>
              <a:t>“Today, there is an ever-widening gap between folk knowledge and scientific and technological advances and an accompanying need to acquire novel academic competencies”</a:t>
            </a:r>
            <a:endParaRPr lang="en-GB" sz="1600" b="1" dirty="0">
              <a:latin typeface="Century Gothic" panose="020B0502020202020204" pitchFamily="34" charset="0"/>
            </a:endParaRPr>
          </a:p>
        </p:txBody>
      </p:sp>
    </p:spTree>
    <p:extLst>
      <p:ext uri="{BB962C8B-B14F-4D97-AF65-F5344CB8AC3E}">
        <p14:creationId xmlns:p14="http://schemas.microsoft.com/office/powerpoint/2010/main" val="1698857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lgn="ctr">
              <a:buNone/>
            </a:pPr>
            <a:r>
              <a:rPr lang="en-GB" dirty="0" err="1" smtClean="0">
                <a:latin typeface="Century Gothic" panose="020B0502020202020204" pitchFamily="34" charset="0"/>
              </a:rPr>
              <a:t>Cooptation</a:t>
            </a:r>
            <a:r>
              <a:rPr lang="en-GB" dirty="0" smtClean="0">
                <a:latin typeface="Century Gothic" panose="020B0502020202020204" pitchFamily="34" charset="0"/>
              </a:rPr>
              <a:t>: the adaptation (typically through instruction) of evolved cognitive systems for culturally specific uses</a:t>
            </a:r>
          </a:p>
          <a:p>
            <a:pPr marL="0" indent="0" algn="ctr">
              <a:buNone/>
            </a:pPr>
            <a:endParaRPr lang="en-GB" dirty="0">
              <a:latin typeface="Century Gothic" panose="020B0502020202020204" pitchFamily="34" charset="0"/>
            </a:endParaRPr>
          </a:p>
          <a:p>
            <a:pPr marL="0" indent="0" algn="ctr">
              <a:buNone/>
            </a:pPr>
            <a:r>
              <a:rPr lang="en-GB" dirty="0" smtClean="0">
                <a:latin typeface="Century Gothic" panose="020B0502020202020204" pitchFamily="34" charset="0"/>
              </a:rPr>
              <a:t>i.e. when a primary system e.g. folk psychology, is utilised to produce a secondary system</a:t>
            </a:r>
            <a:endParaRPr lang="en-GB" dirty="0">
              <a:latin typeface="Century Gothic" panose="020B0502020202020204" pitchFamily="34" charset="0"/>
            </a:endParaRPr>
          </a:p>
        </p:txBody>
      </p:sp>
    </p:spTree>
    <p:extLst>
      <p:ext uri="{BB962C8B-B14F-4D97-AF65-F5344CB8AC3E}">
        <p14:creationId xmlns:p14="http://schemas.microsoft.com/office/powerpoint/2010/main" val="2907290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51520" y="1412776"/>
            <a:ext cx="2520280" cy="25202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000" b="1" dirty="0" smtClean="0">
                <a:latin typeface="Century Gothic" panose="020B0502020202020204" pitchFamily="34" charset="0"/>
              </a:rPr>
              <a:t>Folk Psychology</a:t>
            </a:r>
          </a:p>
          <a:p>
            <a:pPr algn="ctr"/>
            <a:endParaRPr lang="en-GB" sz="2000" dirty="0">
              <a:latin typeface="Century Gothic" panose="020B0502020202020204" pitchFamily="34" charset="0"/>
            </a:endParaRPr>
          </a:p>
          <a:p>
            <a:pPr algn="ctr"/>
            <a:r>
              <a:rPr lang="en-GB" sz="2000" dirty="0" smtClean="0">
                <a:latin typeface="Century Gothic" panose="020B0502020202020204" pitchFamily="34" charset="0"/>
              </a:rPr>
              <a:t>Communication, language, social relationships, theory of mind</a:t>
            </a:r>
            <a:endParaRPr lang="en-GB" sz="2000" dirty="0">
              <a:latin typeface="Century Gothic" panose="020B0502020202020204" pitchFamily="34" charset="0"/>
            </a:endParaRPr>
          </a:p>
        </p:txBody>
      </p:sp>
      <p:cxnSp>
        <p:nvCxnSpPr>
          <p:cNvPr id="6" name="Straight Arrow Connector 5"/>
          <p:cNvCxnSpPr/>
          <p:nvPr/>
        </p:nvCxnSpPr>
        <p:spPr>
          <a:xfrm>
            <a:off x="2915816" y="2672916"/>
            <a:ext cx="295232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6084168" y="1412776"/>
            <a:ext cx="2520280" cy="25202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000" dirty="0" smtClean="0">
                <a:latin typeface="Century Gothic" panose="020B0502020202020204" pitchFamily="34" charset="0"/>
              </a:rPr>
              <a:t>Reading, writing, stories, poems, dramas reflecting nuances of social relationships</a:t>
            </a:r>
            <a:endParaRPr lang="en-GB" sz="2000" dirty="0">
              <a:latin typeface="Century Gothic" panose="020B0502020202020204" pitchFamily="34" charset="0"/>
            </a:endParaRPr>
          </a:p>
        </p:txBody>
      </p:sp>
      <p:sp>
        <p:nvSpPr>
          <p:cNvPr id="8" name="TextBox 7"/>
          <p:cNvSpPr txBox="1"/>
          <p:nvPr/>
        </p:nvSpPr>
        <p:spPr>
          <a:xfrm>
            <a:off x="3775690" y="2204864"/>
            <a:ext cx="1804422" cy="369332"/>
          </a:xfrm>
          <a:prstGeom prst="rect">
            <a:avLst/>
          </a:prstGeom>
          <a:noFill/>
        </p:spPr>
        <p:txBody>
          <a:bodyPr wrap="square" rtlCol="0">
            <a:spAutoFit/>
          </a:bodyPr>
          <a:lstStyle/>
          <a:p>
            <a:r>
              <a:rPr lang="en-GB" b="1" dirty="0" err="1" smtClean="0">
                <a:latin typeface="Century Gothic" panose="020B0502020202020204" pitchFamily="34" charset="0"/>
              </a:rPr>
              <a:t>Cooptation</a:t>
            </a:r>
            <a:endParaRPr lang="en-GB" b="1" dirty="0">
              <a:latin typeface="Century Gothic" panose="020B0502020202020204" pitchFamily="34" charset="0"/>
            </a:endParaRPr>
          </a:p>
        </p:txBody>
      </p:sp>
      <p:sp>
        <p:nvSpPr>
          <p:cNvPr id="9" name="TextBox 8"/>
          <p:cNvSpPr txBox="1"/>
          <p:nvPr/>
        </p:nvSpPr>
        <p:spPr>
          <a:xfrm>
            <a:off x="679346" y="4076710"/>
            <a:ext cx="1804422" cy="369332"/>
          </a:xfrm>
          <a:prstGeom prst="rect">
            <a:avLst/>
          </a:prstGeom>
          <a:noFill/>
        </p:spPr>
        <p:txBody>
          <a:bodyPr wrap="square" rtlCol="0">
            <a:spAutoFit/>
          </a:bodyPr>
          <a:lstStyle/>
          <a:p>
            <a:pPr algn="ctr"/>
            <a:r>
              <a:rPr lang="en-GB" b="1" dirty="0" smtClean="0">
                <a:latin typeface="Century Gothic" panose="020B0502020202020204" pitchFamily="34" charset="0"/>
              </a:rPr>
              <a:t>Primary</a:t>
            </a:r>
            <a:endParaRPr lang="en-GB" b="1" dirty="0">
              <a:latin typeface="Century Gothic" panose="020B0502020202020204" pitchFamily="34" charset="0"/>
            </a:endParaRPr>
          </a:p>
        </p:txBody>
      </p:sp>
      <p:sp>
        <p:nvSpPr>
          <p:cNvPr id="10" name="TextBox 9"/>
          <p:cNvSpPr txBox="1"/>
          <p:nvPr/>
        </p:nvSpPr>
        <p:spPr>
          <a:xfrm>
            <a:off x="6511994" y="4067780"/>
            <a:ext cx="1804422" cy="369332"/>
          </a:xfrm>
          <a:prstGeom prst="rect">
            <a:avLst/>
          </a:prstGeom>
          <a:noFill/>
        </p:spPr>
        <p:txBody>
          <a:bodyPr wrap="square" rtlCol="0">
            <a:spAutoFit/>
          </a:bodyPr>
          <a:lstStyle/>
          <a:p>
            <a:pPr algn="ctr"/>
            <a:r>
              <a:rPr lang="en-GB" b="1" dirty="0" smtClean="0">
                <a:latin typeface="Century Gothic" panose="020B0502020202020204" pitchFamily="34" charset="0"/>
              </a:rPr>
              <a:t>Secondary</a:t>
            </a:r>
            <a:endParaRPr lang="en-GB" b="1" dirty="0">
              <a:latin typeface="Century Gothic" panose="020B0502020202020204" pitchFamily="34" charset="0"/>
            </a:endParaRPr>
          </a:p>
        </p:txBody>
      </p:sp>
    </p:spTree>
    <p:extLst>
      <p:ext uri="{BB962C8B-B14F-4D97-AF65-F5344CB8AC3E}">
        <p14:creationId xmlns:p14="http://schemas.microsoft.com/office/powerpoint/2010/main" val="3586225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51520" y="980728"/>
            <a:ext cx="2520280" cy="338437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000" b="1" dirty="0" smtClean="0">
                <a:latin typeface="Century Gothic" panose="020B0502020202020204" pitchFamily="34" charset="0"/>
              </a:rPr>
              <a:t>Folk Biology</a:t>
            </a:r>
          </a:p>
          <a:p>
            <a:pPr algn="ctr"/>
            <a:endParaRPr lang="en-GB" sz="2000" dirty="0">
              <a:latin typeface="Century Gothic" panose="020B0502020202020204" pitchFamily="34" charset="0"/>
            </a:endParaRPr>
          </a:p>
          <a:p>
            <a:pPr algn="ctr"/>
            <a:r>
              <a:rPr lang="en-GB" sz="2000" dirty="0" smtClean="0">
                <a:latin typeface="Century Gothic" panose="020B0502020202020204" pitchFamily="34" charset="0"/>
              </a:rPr>
              <a:t>Classification of animals and plants. Living things have “innards”. Offspring will have the same “essence” as their parents.</a:t>
            </a:r>
            <a:endParaRPr lang="en-GB" sz="2000" dirty="0">
              <a:latin typeface="Century Gothic" panose="020B0502020202020204" pitchFamily="34" charset="0"/>
            </a:endParaRPr>
          </a:p>
        </p:txBody>
      </p:sp>
      <p:cxnSp>
        <p:nvCxnSpPr>
          <p:cNvPr id="6" name="Straight Arrow Connector 5"/>
          <p:cNvCxnSpPr/>
          <p:nvPr/>
        </p:nvCxnSpPr>
        <p:spPr>
          <a:xfrm>
            <a:off x="2915816" y="2672916"/>
            <a:ext cx="295232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6084168" y="1412776"/>
            <a:ext cx="2520280" cy="25202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000" dirty="0" smtClean="0">
                <a:latin typeface="Century Gothic" panose="020B0502020202020204" pitchFamily="34" charset="0"/>
              </a:rPr>
              <a:t>Systematic taxonomies. Anatomy. Behavioural ecology. </a:t>
            </a:r>
            <a:endParaRPr lang="en-GB" sz="2000" dirty="0">
              <a:latin typeface="Century Gothic" panose="020B0502020202020204" pitchFamily="34" charset="0"/>
            </a:endParaRPr>
          </a:p>
        </p:txBody>
      </p:sp>
      <p:sp>
        <p:nvSpPr>
          <p:cNvPr id="8" name="TextBox 7"/>
          <p:cNvSpPr txBox="1"/>
          <p:nvPr/>
        </p:nvSpPr>
        <p:spPr>
          <a:xfrm>
            <a:off x="3775690" y="2204864"/>
            <a:ext cx="1804422" cy="369332"/>
          </a:xfrm>
          <a:prstGeom prst="rect">
            <a:avLst/>
          </a:prstGeom>
          <a:noFill/>
        </p:spPr>
        <p:txBody>
          <a:bodyPr wrap="square" rtlCol="0">
            <a:spAutoFit/>
          </a:bodyPr>
          <a:lstStyle/>
          <a:p>
            <a:r>
              <a:rPr lang="en-GB" b="1" dirty="0" err="1" smtClean="0">
                <a:latin typeface="Century Gothic" panose="020B0502020202020204" pitchFamily="34" charset="0"/>
              </a:rPr>
              <a:t>Cooptation</a:t>
            </a:r>
            <a:endParaRPr lang="en-GB" b="1" dirty="0">
              <a:latin typeface="Century Gothic" panose="020B0502020202020204" pitchFamily="34" charset="0"/>
            </a:endParaRPr>
          </a:p>
        </p:txBody>
      </p:sp>
      <p:sp>
        <p:nvSpPr>
          <p:cNvPr id="9" name="TextBox 8"/>
          <p:cNvSpPr txBox="1"/>
          <p:nvPr/>
        </p:nvSpPr>
        <p:spPr>
          <a:xfrm>
            <a:off x="655762" y="4459982"/>
            <a:ext cx="1804422" cy="369332"/>
          </a:xfrm>
          <a:prstGeom prst="rect">
            <a:avLst/>
          </a:prstGeom>
          <a:noFill/>
        </p:spPr>
        <p:txBody>
          <a:bodyPr wrap="square" rtlCol="0">
            <a:spAutoFit/>
          </a:bodyPr>
          <a:lstStyle/>
          <a:p>
            <a:pPr algn="ctr"/>
            <a:r>
              <a:rPr lang="en-GB" b="1" dirty="0" smtClean="0">
                <a:latin typeface="Century Gothic" panose="020B0502020202020204" pitchFamily="34" charset="0"/>
              </a:rPr>
              <a:t>Primary</a:t>
            </a:r>
            <a:endParaRPr lang="en-GB" b="1" dirty="0">
              <a:latin typeface="Century Gothic" panose="020B0502020202020204" pitchFamily="34" charset="0"/>
            </a:endParaRPr>
          </a:p>
        </p:txBody>
      </p:sp>
      <p:sp>
        <p:nvSpPr>
          <p:cNvPr id="10" name="TextBox 9"/>
          <p:cNvSpPr txBox="1"/>
          <p:nvPr/>
        </p:nvSpPr>
        <p:spPr>
          <a:xfrm>
            <a:off x="6511994" y="4067780"/>
            <a:ext cx="1804422" cy="369332"/>
          </a:xfrm>
          <a:prstGeom prst="rect">
            <a:avLst/>
          </a:prstGeom>
          <a:noFill/>
        </p:spPr>
        <p:txBody>
          <a:bodyPr wrap="square" rtlCol="0">
            <a:spAutoFit/>
          </a:bodyPr>
          <a:lstStyle/>
          <a:p>
            <a:pPr algn="ctr"/>
            <a:r>
              <a:rPr lang="en-GB" b="1" dirty="0" smtClean="0">
                <a:latin typeface="Century Gothic" panose="020B0502020202020204" pitchFamily="34" charset="0"/>
              </a:rPr>
              <a:t>Secondary</a:t>
            </a:r>
            <a:endParaRPr lang="en-GB" b="1" dirty="0">
              <a:latin typeface="Century Gothic" panose="020B0502020202020204" pitchFamily="34" charset="0"/>
            </a:endParaRPr>
          </a:p>
        </p:txBody>
      </p:sp>
    </p:spTree>
    <p:extLst>
      <p:ext uri="{BB962C8B-B14F-4D97-AF65-F5344CB8AC3E}">
        <p14:creationId xmlns:p14="http://schemas.microsoft.com/office/powerpoint/2010/main" val="1862681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51520" y="980728"/>
            <a:ext cx="2520280" cy="338437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000" b="1" dirty="0" smtClean="0">
                <a:latin typeface="Century Gothic" panose="020B0502020202020204" pitchFamily="34" charset="0"/>
              </a:rPr>
              <a:t>Folk Physics</a:t>
            </a:r>
          </a:p>
          <a:p>
            <a:pPr algn="ctr"/>
            <a:endParaRPr lang="en-GB" sz="2000" dirty="0">
              <a:latin typeface="Century Gothic" panose="020B0502020202020204" pitchFamily="34" charset="0"/>
            </a:endParaRPr>
          </a:p>
          <a:p>
            <a:pPr algn="ctr"/>
            <a:r>
              <a:rPr lang="en-GB" sz="2000" dirty="0" smtClean="0">
                <a:latin typeface="Century Gothic" panose="020B0502020202020204" pitchFamily="34" charset="0"/>
              </a:rPr>
              <a:t>Motion, trajectories, behaviour of simple objects</a:t>
            </a:r>
            <a:endParaRPr lang="en-GB" sz="2000" dirty="0">
              <a:latin typeface="Century Gothic" panose="020B0502020202020204" pitchFamily="34" charset="0"/>
            </a:endParaRPr>
          </a:p>
        </p:txBody>
      </p:sp>
      <p:cxnSp>
        <p:nvCxnSpPr>
          <p:cNvPr id="6" name="Straight Arrow Connector 5"/>
          <p:cNvCxnSpPr/>
          <p:nvPr/>
        </p:nvCxnSpPr>
        <p:spPr>
          <a:xfrm>
            <a:off x="2915816" y="2672916"/>
            <a:ext cx="295232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6084168" y="1412776"/>
            <a:ext cx="2520280" cy="25202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000" dirty="0" smtClean="0">
                <a:latin typeface="Century Gothic" panose="020B0502020202020204" pitchFamily="34" charset="0"/>
              </a:rPr>
              <a:t>Newtonian mechanics, engineering, quantum mechanics</a:t>
            </a:r>
            <a:endParaRPr lang="en-GB" sz="2000" dirty="0">
              <a:latin typeface="Century Gothic" panose="020B0502020202020204" pitchFamily="34" charset="0"/>
            </a:endParaRPr>
          </a:p>
        </p:txBody>
      </p:sp>
      <p:sp>
        <p:nvSpPr>
          <p:cNvPr id="8" name="TextBox 7"/>
          <p:cNvSpPr txBox="1"/>
          <p:nvPr/>
        </p:nvSpPr>
        <p:spPr>
          <a:xfrm>
            <a:off x="3775690" y="2204864"/>
            <a:ext cx="1804422" cy="369332"/>
          </a:xfrm>
          <a:prstGeom prst="rect">
            <a:avLst/>
          </a:prstGeom>
          <a:noFill/>
        </p:spPr>
        <p:txBody>
          <a:bodyPr wrap="square" rtlCol="0">
            <a:spAutoFit/>
          </a:bodyPr>
          <a:lstStyle/>
          <a:p>
            <a:r>
              <a:rPr lang="en-GB" b="1" dirty="0" err="1" smtClean="0">
                <a:latin typeface="Century Gothic" panose="020B0502020202020204" pitchFamily="34" charset="0"/>
              </a:rPr>
              <a:t>Cooptation</a:t>
            </a:r>
            <a:endParaRPr lang="en-GB" b="1" dirty="0">
              <a:latin typeface="Century Gothic" panose="020B0502020202020204" pitchFamily="34" charset="0"/>
            </a:endParaRPr>
          </a:p>
        </p:txBody>
      </p:sp>
      <p:sp>
        <p:nvSpPr>
          <p:cNvPr id="9" name="TextBox 8"/>
          <p:cNvSpPr txBox="1"/>
          <p:nvPr/>
        </p:nvSpPr>
        <p:spPr>
          <a:xfrm>
            <a:off x="655762" y="4459982"/>
            <a:ext cx="1804422" cy="369332"/>
          </a:xfrm>
          <a:prstGeom prst="rect">
            <a:avLst/>
          </a:prstGeom>
          <a:noFill/>
        </p:spPr>
        <p:txBody>
          <a:bodyPr wrap="square" rtlCol="0">
            <a:spAutoFit/>
          </a:bodyPr>
          <a:lstStyle/>
          <a:p>
            <a:pPr algn="ctr"/>
            <a:r>
              <a:rPr lang="en-GB" b="1" dirty="0" smtClean="0">
                <a:latin typeface="Century Gothic" panose="020B0502020202020204" pitchFamily="34" charset="0"/>
              </a:rPr>
              <a:t>Primary</a:t>
            </a:r>
            <a:endParaRPr lang="en-GB" b="1" dirty="0">
              <a:latin typeface="Century Gothic" panose="020B0502020202020204" pitchFamily="34" charset="0"/>
            </a:endParaRPr>
          </a:p>
        </p:txBody>
      </p:sp>
      <p:sp>
        <p:nvSpPr>
          <p:cNvPr id="10" name="TextBox 9"/>
          <p:cNvSpPr txBox="1"/>
          <p:nvPr/>
        </p:nvSpPr>
        <p:spPr>
          <a:xfrm>
            <a:off x="6511994" y="4067780"/>
            <a:ext cx="1804422" cy="369332"/>
          </a:xfrm>
          <a:prstGeom prst="rect">
            <a:avLst/>
          </a:prstGeom>
          <a:noFill/>
        </p:spPr>
        <p:txBody>
          <a:bodyPr wrap="square" rtlCol="0">
            <a:spAutoFit/>
          </a:bodyPr>
          <a:lstStyle/>
          <a:p>
            <a:pPr algn="ctr"/>
            <a:r>
              <a:rPr lang="en-GB" b="1" dirty="0" smtClean="0">
                <a:latin typeface="Century Gothic" panose="020B0502020202020204" pitchFamily="34" charset="0"/>
              </a:rPr>
              <a:t>Secondary</a:t>
            </a:r>
            <a:endParaRPr lang="en-GB" b="1" dirty="0">
              <a:latin typeface="Century Gothic" panose="020B0502020202020204" pitchFamily="34" charset="0"/>
            </a:endParaRPr>
          </a:p>
        </p:txBody>
      </p:sp>
    </p:spTree>
    <p:extLst>
      <p:ext uri="{BB962C8B-B14F-4D97-AF65-F5344CB8AC3E}">
        <p14:creationId xmlns:p14="http://schemas.microsoft.com/office/powerpoint/2010/main" val="2128076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Century Gothic" panose="020B0502020202020204" pitchFamily="34" charset="0"/>
              </a:rPr>
              <a:t>Inferential biases/misconceptions examples</a:t>
            </a:r>
            <a:endParaRPr lang="en-GB" dirty="0">
              <a:latin typeface="Century Gothic" panose="020B0502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685819559"/>
              </p:ext>
            </p:extLst>
          </p:nvPr>
        </p:nvGraphicFramePr>
        <p:xfrm>
          <a:off x="1331640" y="1984216"/>
          <a:ext cx="6512272" cy="3749040"/>
        </p:xfrm>
        <a:graphic>
          <a:graphicData uri="http://schemas.openxmlformats.org/drawingml/2006/table">
            <a:tbl>
              <a:tblPr firstRow="1" bandRow="1">
                <a:tableStyleId>{616DA210-FB5B-4158-B5E0-FEB733F419BA}</a:tableStyleId>
              </a:tblPr>
              <a:tblGrid>
                <a:gridCol w="3256136"/>
                <a:gridCol w="3256136"/>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b="1" dirty="0" smtClean="0">
                          <a:latin typeface="Century Gothic" panose="020B0502020202020204" pitchFamily="34" charset="0"/>
                        </a:rPr>
                        <a:t>Folk</a:t>
                      </a:r>
                      <a:r>
                        <a:rPr lang="en-GB" b="1" baseline="0" dirty="0" smtClean="0">
                          <a:latin typeface="Century Gothic" panose="020B0502020202020204" pitchFamily="34" charset="0"/>
                        </a:rPr>
                        <a:t> biology: classification focusses on differences between species.</a:t>
                      </a:r>
                      <a:r>
                        <a:rPr lang="en-GB" b="1" baseline="0" dirty="0" smtClean="0">
                          <a:latin typeface="Century Gothic" panose="020B0502020202020204" pitchFamily="34" charset="0"/>
                        </a:rPr>
                        <a:t> Short-term time-frame.</a:t>
                      </a:r>
                    </a:p>
                    <a:p>
                      <a:pPr marL="0" marR="0" indent="0" algn="ctr" defTabSz="914400" rtl="0" eaLnBrk="1" fontAlgn="auto" latinLnBrk="0" hangingPunct="1">
                        <a:lnSpc>
                          <a:spcPct val="100000"/>
                        </a:lnSpc>
                        <a:spcBef>
                          <a:spcPts val="0"/>
                        </a:spcBef>
                        <a:spcAft>
                          <a:spcPts val="0"/>
                        </a:spcAft>
                        <a:buClrTx/>
                        <a:buSzTx/>
                        <a:buFontTx/>
                        <a:buNone/>
                        <a:tabLst/>
                        <a:defRPr/>
                      </a:pPr>
                      <a:endParaRPr lang="en-GB" b="1" dirty="0" smtClean="0">
                        <a:latin typeface="Century Gothic" panose="020B0502020202020204" pitchFamily="34" charset="0"/>
                      </a:endParaRPr>
                    </a:p>
                    <a:p>
                      <a:pPr algn="ctr"/>
                      <a:r>
                        <a:rPr lang="en-GB" b="1" baseline="0" dirty="0" smtClean="0">
                          <a:latin typeface="Century Gothic" panose="020B0502020202020204" pitchFamily="34" charset="0"/>
                        </a:rPr>
                        <a:t> Helps predict behaviour of plants and animals. </a:t>
                      </a:r>
                      <a:endParaRPr lang="en-GB" b="1" dirty="0">
                        <a:latin typeface="Century Gothic" panose="020B0502020202020204" pitchFamily="34" charset="0"/>
                      </a:endParaRPr>
                    </a:p>
                  </a:txBody>
                  <a:tcPr/>
                </a:tc>
                <a:tc>
                  <a:txBody>
                    <a:bodyPr/>
                    <a:lstStyle/>
                    <a:p>
                      <a:pPr algn="ctr"/>
                      <a:r>
                        <a:rPr lang="en-GB" b="1" dirty="0" smtClean="0">
                          <a:latin typeface="Century Gothic" panose="020B0502020202020204" pitchFamily="34" charset="0"/>
                        </a:rPr>
                        <a:t>Study of natural</a:t>
                      </a:r>
                      <a:r>
                        <a:rPr lang="en-GB" b="1" baseline="0" dirty="0" smtClean="0">
                          <a:latin typeface="Century Gothic" panose="020B0502020202020204" pitchFamily="34" charset="0"/>
                        </a:rPr>
                        <a:t> selection: focusses on differences within species. Time-frame of many thousands of years.</a:t>
                      </a:r>
                    </a:p>
                    <a:p>
                      <a:pPr algn="ctr"/>
                      <a:endParaRPr lang="en-GB" b="1" baseline="0" dirty="0" smtClean="0">
                        <a:latin typeface="Century Gothic" panose="020B0502020202020204" pitchFamily="34" charset="0"/>
                      </a:endParaRPr>
                    </a:p>
                    <a:p>
                      <a:pPr algn="ctr"/>
                      <a:r>
                        <a:rPr lang="en-GB" b="1" baseline="0" dirty="0" smtClean="0">
                          <a:latin typeface="Century Gothic" panose="020B0502020202020204" pitchFamily="34" charset="0"/>
                        </a:rPr>
                        <a:t>Helps understand processes of speciation.</a:t>
                      </a:r>
                      <a:endParaRPr lang="en-GB" b="1" dirty="0">
                        <a:latin typeface="Century Gothic" panose="020B0502020202020204" pitchFamily="34" charset="0"/>
                      </a:endParaRPr>
                    </a:p>
                  </a:txBody>
                  <a:tcPr/>
                </a:tc>
              </a:tr>
              <a:tr h="370840">
                <a:tc>
                  <a:txBody>
                    <a:bodyPr/>
                    <a:lstStyle/>
                    <a:p>
                      <a:pPr algn="ctr"/>
                      <a:r>
                        <a:rPr lang="en-GB" b="1" dirty="0" smtClean="0">
                          <a:latin typeface="Century Gothic" panose="020B0502020202020204" pitchFamily="34" charset="0"/>
                        </a:rPr>
                        <a:t>Folk Physics: Impetus</a:t>
                      </a:r>
                      <a:r>
                        <a:rPr lang="en-GB" b="1" baseline="0" dirty="0" smtClean="0">
                          <a:latin typeface="Century Gothic" panose="020B0502020202020204" pitchFamily="34" charset="0"/>
                        </a:rPr>
                        <a:t> -</a:t>
                      </a:r>
                      <a:r>
                        <a:rPr lang="en-GB" b="1" dirty="0" smtClean="0">
                          <a:latin typeface="Century Gothic" panose="020B0502020202020204" pitchFamily="34" charset="0"/>
                        </a:rPr>
                        <a:t> an object in flight has a force acting on it. Reasonable explanation for everyday situations</a:t>
                      </a:r>
                      <a:endParaRPr lang="en-GB" b="1" dirty="0">
                        <a:latin typeface="Century Gothic" panose="020B0502020202020204" pitchFamily="34" charset="0"/>
                      </a:endParaRPr>
                    </a:p>
                  </a:txBody>
                  <a:tcPr/>
                </a:tc>
                <a:tc>
                  <a:txBody>
                    <a:bodyPr/>
                    <a:lstStyle/>
                    <a:p>
                      <a:pPr algn="ctr"/>
                      <a:r>
                        <a:rPr lang="en-GB" b="1" dirty="0" smtClean="0">
                          <a:latin typeface="Century Gothic" panose="020B0502020202020204" pitchFamily="34" charset="0"/>
                        </a:rPr>
                        <a:t>Newton’s three laws, predict movements of complex</a:t>
                      </a:r>
                      <a:r>
                        <a:rPr lang="en-GB" b="1" baseline="0" dirty="0" smtClean="0">
                          <a:latin typeface="Century Gothic" panose="020B0502020202020204" pitchFamily="34" charset="0"/>
                        </a:rPr>
                        <a:t> bodies.</a:t>
                      </a:r>
                      <a:endParaRPr lang="en-GB" b="1" dirty="0">
                        <a:latin typeface="Century Gothic" panose="020B0502020202020204" pitchFamily="34" charset="0"/>
                      </a:endParaRPr>
                    </a:p>
                  </a:txBody>
                  <a:tcPr/>
                </a:tc>
              </a:tr>
            </a:tbl>
          </a:graphicData>
        </a:graphic>
      </p:graphicFrame>
    </p:spTree>
    <p:extLst>
      <p:ext uri="{BB962C8B-B14F-4D97-AF65-F5344CB8AC3E}">
        <p14:creationId xmlns:p14="http://schemas.microsoft.com/office/powerpoint/2010/main" val="2680247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entury Gothic" panose="020B0502020202020204" pitchFamily="34" charset="0"/>
              </a:rPr>
              <a:t>Widened gap</a:t>
            </a:r>
            <a:endParaRPr lang="en-GB" b="1" dirty="0">
              <a:latin typeface="Century Gothic" panose="020B0502020202020204" pitchFamily="34" charset="0"/>
            </a:endParaRPr>
          </a:p>
        </p:txBody>
      </p:sp>
      <p:sp>
        <p:nvSpPr>
          <p:cNvPr id="3" name="Content Placeholder 2"/>
          <p:cNvSpPr>
            <a:spLocks noGrp="1"/>
          </p:cNvSpPr>
          <p:nvPr>
            <p:ph idx="1"/>
          </p:nvPr>
        </p:nvSpPr>
        <p:spPr/>
        <p:txBody>
          <a:bodyPr/>
          <a:lstStyle/>
          <a:p>
            <a:pPr marL="0" indent="0" algn="ctr">
              <a:buNone/>
            </a:pPr>
            <a:r>
              <a:rPr lang="en-GB" dirty="0" smtClean="0">
                <a:latin typeface="Century Gothic" panose="020B0502020202020204" pitchFamily="34" charset="0"/>
              </a:rPr>
              <a:t>“As with biology, the knowledge base of the physical sciences is exponentially larger than the knowledge base of folk physics and in some cases (e.g., quantum mechanics) the accompanying conceptual models bear little resemblance to the naïve concepts of folk physics.”</a:t>
            </a:r>
          </a:p>
          <a:p>
            <a:pPr marL="0" indent="0" algn="ctr">
              <a:buNone/>
            </a:pPr>
            <a:endParaRPr lang="en-GB" dirty="0">
              <a:latin typeface="Century Gothic" panose="020B0502020202020204" pitchFamily="34" charset="0"/>
            </a:endParaRPr>
          </a:p>
        </p:txBody>
      </p:sp>
    </p:spTree>
    <p:extLst>
      <p:ext uri="{BB962C8B-B14F-4D97-AF65-F5344CB8AC3E}">
        <p14:creationId xmlns:p14="http://schemas.microsoft.com/office/powerpoint/2010/main" val="1170102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entury Gothic" panose="020B0502020202020204" pitchFamily="34" charset="0"/>
              </a:rPr>
              <a:t>Motivation</a:t>
            </a:r>
            <a:endParaRPr lang="en-GB" b="1" dirty="0">
              <a:latin typeface="Century Gothic" panose="020B0502020202020204" pitchFamily="34" charset="0"/>
            </a:endParaRPr>
          </a:p>
        </p:txBody>
      </p:sp>
      <p:sp>
        <p:nvSpPr>
          <p:cNvPr id="3" name="Content Placeholder 2"/>
          <p:cNvSpPr>
            <a:spLocks noGrp="1"/>
          </p:cNvSpPr>
          <p:nvPr>
            <p:ph idx="1"/>
          </p:nvPr>
        </p:nvSpPr>
        <p:spPr/>
        <p:txBody>
          <a:bodyPr/>
          <a:lstStyle/>
          <a:p>
            <a:pPr marL="0" indent="0" algn="ctr">
              <a:buNone/>
            </a:pPr>
            <a:r>
              <a:rPr lang="en-GB" dirty="0" smtClean="0">
                <a:latin typeface="Century Gothic" panose="020B0502020202020204" pitchFamily="34" charset="0"/>
              </a:rPr>
              <a:t>“Children are innately curious about and motivated to actively engage and explore social relationships and the environment – biases that are directed toward information and activities associated with folk knowledge.”</a:t>
            </a:r>
          </a:p>
          <a:p>
            <a:pPr marL="0" indent="0" algn="ctr">
              <a:buNone/>
            </a:pPr>
            <a:endParaRPr lang="en-GB" dirty="0">
              <a:latin typeface="Century Gothic" panose="020B0502020202020204" pitchFamily="34" charset="0"/>
            </a:endParaRPr>
          </a:p>
        </p:txBody>
      </p:sp>
    </p:spTree>
    <p:extLst>
      <p:ext uri="{BB962C8B-B14F-4D97-AF65-F5344CB8AC3E}">
        <p14:creationId xmlns:p14="http://schemas.microsoft.com/office/powerpoint/2010/main" val="2864412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10000"/>
          </a:bodyPr>
          <a:lstStyle/>
          <a:p>
            <a:r>
              <a:rPr lang="en-GB" dirty="0" smtClean="0">
                <a:latin typeface="Century Gothic" panose="020B0502020202020204" pitchFamily="34" charset="0"/>
              </a:rPr>
              <a:t>“A burning desire to master algebra or Newtonian physics will not be universal, or even common.”</a:t>
            </a:r>
          </a:p>
          <a:p>
            <a:r>
              <a:rPr lang="en-GB" dirty="0" smtClean="0">
                <a:latin typeface="Century Gothic" panose="020B0502020202020204" pitchFamily="34" charset="0"/>
              </a:rPr>
              <a:t>Those who do dedicate their lives to a specific area have individual differences related to:</a:t>
            </a:r>
          </a:p>
          <a:p>
            <a:pPr lvl="1"/>
            <a:r>
              <a:rPr lang="en-GB" dirty="0" smtClean="0">
                <a:latin typeface="Century Gothic" panose="020B0502020202020204" pitchFamily="34" charset="0"/>
              </a:rPr>
              <a:t>Ability to acquire secondary competencies</a:t>
            </a:r>
          </a:p>
          <a:p>
            <a:pPr lvl="1"/>
            <a:r>
              <a:rPr lang="en-GB" dirty="0" smtClean="0">
                <a:latin typeface="Century Gothic" panose="020B0502020202020204" pitchFamily="34" charset="0"/>
              </a:rPr>
              <a:t>Intellectual curiosity</a:t>
            </a:r>
          </a:p>
          <a:p>
            <a:pPr lvl="1"/>
            <a:r>
              <a:rPr lang="en-GB" dirty="0" smtClean="0">
                <a:latin typeface="Century Gothic" panose="020B0502020202020204" pitchFamily="34" charset="0"/>
              </a:rPr>
              <a:t>Willingness to engage in long and tedious training</a:t>
            </a:r>
          </a:p>
          <a:p>
            <a:pPr lvl="1"/>
            <a:r>
              <a:rPr lang="en-GB" dirty="0" smtClean="0">
                <a:latin typeface="Century Gothic" panose="020B0502020202020204" pitchFamily="34" charset="0"/>
              </a:rPr>
              <a:t>Degree to which the underlying folk systems are elaborated</a:t>
            </a:r>
            <a:endParaRPr lang="en-GB" dirty="0">
              <a:latin typeface="Century Gothic" panose="020B0502020202020204" pitchFamily="34" charset="0"/>
            </a:endParaRPr>
          </a:p>
        </p:txBody>
      </p:sp>
    </p:spTree>
    <p:extLst>
      <p:ext uri="{BB962C8B-B14F-4D97-AF65-F5344CB8AC3E}">
        <p14:creationId xmlns:p14="http://schemas.microsoft.com/office/powerpoint/2010/main" val="330745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latin typeface="Century Gothic" panose="020B0502020202020204" pitchFamily="34" charset="0"/>
              </a:rPr>
              <a:t>For most people, motivation to study secondary areas will be more related to the primary area which underlies it.</a:t>
            </a:r>
          </a:p>
          <a:p>
            <a:r>
              <a:rPr lang="en-GB" dirty="0" smtClean="0">
                <a:latin typeface="Century Gothic" panose="020B0502020202020204" pitchFamily="34" charset="0"/>
              </a:rPr>
              <a:t>E.g. reading is secondary but many people will read stories for pleasure as they relate to primary areas.</a:t>
            </a:r>
            <a:endParaRPr lang="en-GB" dirty="0">
              <a:latin typeface="Century Gothic" panose="020B0502020202020204" pitchFamily="34" charset="0"/>
            </a:endParaRPr>
          </a:p>
          <a:p>
            <a:r>
              <a:rPr lang="en-GB" dirty="0" smtClean="0">
                <a:latin typeface="Century Gothic" panose="020B0502020202020204" pitchFamily="34" charset="0"/>
              </a:rPr>
              <a:t>Children’s natural curiosities and interests will be unlikely to lead them to secondary knowledge.</a:t>
            </a:r>
          </a:p>
        </p:txBody>
      </p:sp>
    </p:spTree>
    <p:extLst>
      <p:ext uri="{BB962C8B-B14F-4D97-AF65-F5344CB8AC3E}">
        <p14:creationId xmlns:p14="http://schemas.microsoft.com/office/powerpoint/2010/main" val="1159719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Century Gothic" panose="020B0502020202020204" pitchFamily="34" charset="0"/>
              </a:rPr>
              <a:t>The need for instruction – primary/secondary gap</a:t>
            </a:r>
            <a:endParaRPr lang="en-GB" dirty="0">
              <a:latin typeface="Century Gothic" panose="020B0502020202020204" pitchFamily="34" charset="0"/>
            </a:endParaRPr>
          </a:p>
        </p:txBody>
      </p:sp>
      <p:sp>
        <p:nvSpPr>
          <p:cNvPr id="6" name="Trapezoid 5"/>
          <p:cNvSpPr/>
          <p:nvPr/>
        </p:nvSpPr>
        <p:spPr>
          <a:xfrm rot="16200000">
            <a:off x="1943708" y="-423428"/>
            <a:ext cx="5184576" cy="8568952"/>
          </a:xfrm>
          <a:prstGeom prst="trapezoid">
            <a:avLst>
              <a:gd name="adj" fmla="val 48697"/>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8" name="TextBox 7"/>
          <p:cNvSpPr txBox="1"/>
          <p:nvPr/>
        </p:nvSpPr>
        <p:spPr>
          <a:xfrm rot="20793218">
            <a:off x="1143210" y="3086538"/>
            <a:ext cx="3528392" cy="369332"/>
          </a:xfrm>
          <a:prstGeom prst="rect">
            <a:avLst/>
          </a:prstGeom>
          <a:noFill/>
        </p:spPr>
        <p:txBody>
          <a:bodyPr wrap="square" rtlCol="0">
            <a:spAutoFit/>
          </a:bodyPr>
          <a:lstStyle/>
          <a:p>
            <a:r>
              <a:rPr lang="en-GB" b="1" dirty="0" smtClean="0">
                <a:latin typeface="Century Gothic" panose="020B0502020202020204" pitchFamily="34" charset="0"/>
              </a:rPr>
              <a:t>Secondary</a:t>
            </a:r>
            <a:endParaRPr lang="en-GB" b="1" dirty="0">
              <a:latin typeface="Century Gothic" panose="020B0502020202020204" pitchFamily="34" charset="0"/>
            </a:endParaRPr>
          </a:p>
        </p:txBody>
      </p:sp>
      <p:sp>
        <p:nvSpPr>
          <p:cNvPr id="9" name="TextBox 8"/>
          <p:cNvSpPr txBox="1"/>
          <p:nvPr/>
        </p:nvSpPr>
        <p:spPr>
          <a:xfrm rot="866595">
            <a:off x="1177927" y="4295238"/>
            <a:ext cx="3528392" cy="369332"/>
          </a:xfrm>
          <a:prstGeom prst="rect">
            <a:avLst/>
          </a:prstGeom>
          <a:noFill/>
        </p:spPr>
        <p:txBody>
          <a:bodyPr wrap="square" rtlCol="0">
            <a:spAutoFit/>
          </a:bodyPr>
          <a:lstStyle/>
          <a:p>
            <a:r>
              <a:rPr lang="en-GB" b="1" dirty="0" smtClean="0">
                <a:latin typeface="Century Gothic" panose="020B0502020202020204" pitchFamily="34" charset="0"/>
              </a:rPr>
              <a:t>Primary</a:t>
            </a:r>
            <a:endParaRPr lang="en-GB" b="1" dirty="0">
              <a:latin typeface="Century Gothic" panose="020B0502020202020204" pitchFamily="34" charset="0"/>
            </a:endParaRPr>
          </a:p>
        </p:txBody>
      </p:sp>
      <p:sp>
        <p:nvSpPr>
          <p:cNvPr id="10" name="TextBox 9"/>
          <p:cNvSpPr txBox="1"/>
          <p:nvPr/>
        </p:nvSpPr>
        <p:spPr>
          <a:xfrm>
            <a:off x="246099" y="6156012"/>
            <a:ext cx="3528392" cy="369332"/>
          </a:xfrm>
          <a:prstGeom prst="rect">
            <a:avLst/>
          </a:prstGeom>
          <a:noFill/>
        </p:spPr>
        <p:txBody>
          <a:bodyPr wrap="square" rtlCol="0">
            <a:spAutoFit/>
          </a:bodyPr>
          <a:lstStyle/>
          <a:p>
            <a:r>
              <a:rPr lang="en-GB" b="1" dirty="0" smtClean="0">
                <a:latin typeface="Century Gothic" panose="020B0502020202020204" pitchFamily="34" charset="0"/>
              </a:rPr>
              <a:t>Prehistory</a:t>
            </a:r>
            <a:endParaRPr lang="en-GB" b="1" dirty="0">
              <a:latin typeface="Century Gothic" panose="020B0502020202020204" pitchFamily="34" charset="0"/>
            </a:endParaRPr>
          </a:p>
        </p:txBody>
      </p:sp>
      <p:sp>
        <p:nvSpPr>
          <p:cNvPr id="11" name="TextBox 10"/>
          <p:cNvSpPr txBox="1"/>
          <p:nvPr/>
        </p:nvSpPr>
        <p:spPr>
          <a:xfrm>
            <a:off x="6588224" y="6156012"/>
            <a:ext cx="1584176" cy="369332"/>
          </a:xfrm>
          <a:prstGeom prst="rect">
            <a:avLst/>
          </a:prstGeom>
          <a:noFill/>
        </p:spPr>
        <p:txBody>
          <a:bodyPr wrap="square" rtlCol="0">
            <a:spAutoFit/>
          </a:bodyPr>
          <a:lstStyle/>
          <a:p>
            <a:r>
              <a:rPr lang="en-GB" b="1" dirty="0" smtClean="0">
                <a:latin typeface="Century Gothic" panose="020B0502020202020204" pitchFamily="34" charset="0"/>
              </a:rPr>
              <a:t>Modern era</a:t>
            </a:r>
            <a:endParaRPr lang="en-GB" b="1" dirty="0">
              <a:latin typeface="Century Gothic" panose="020B0502020202020204" pitchFamily="34" charset="0"/>
            </a:endParaRPr>
          </a:p>
        </p:txBody>
      </p:sp>
      <p:cxnSp>
        <p:nvCxnSpPr>
          <p:cNvPr id="13" name="Straight Arrow Connector 12"/>
          <p:cNvCxnSpPr/>
          <p:nvPr/>
        </p:nvCxnSpPr>
        <p:spPr>
          <a:xfrm flipV="1">
            <a:off x="6948264" y="1916832"/>
            <a:ext cx="0" cy="3816424"/>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938566" y="3317212"/>
            <a:ext cx="1593874" cy="923330"/>
          </a:xfrm>
          <a:prstGeom prst="rect">
            <a:avLst/>
          </a:prstGeom>
          <a:noFill/>
        </p:spPr>
        <p:txBody>
          <a:bodyPr wrap="square" rtlCol="0">
            <a:spAutoFit/>
          </a:bodyPr>
          <a:lstStyle/>
          <a:p>
            <a:r>
              <a:rPr lang="en-GB" b="1" dirty="0" smtClean="0">
                <a:latin typeface="Century Gothic" panose="020B0502020202020204" pitchFamily="34" charset="0"/>
              </a:rPr>
              <a:t>Primary/</a:t>
            </a:r>
          </a:p>
          <a:p>
            <a:r>
              <a:rPr lang="en-GB" b="1" dirty="0" smtClean="0">
                <a:latin typeface="Century Gothic" panose="020B0502020202020204" pitchFamily="34" charset="0"/>
              </a:rPr>
              <a:t>secondary gap</a:t>
            </a:r>
            <a:endParaRPr lang="en-GB" b="1" dirty="0">
              <a:latin typeface="Century Gothic" panose="020B0502020202020204" pitchFamily="34" charset="0"/>
            </a:endParaRPr>
          </a:p>
        </p:txBody>
      </p:sp>
    </p:spTree>
    <p:extLst>
      <p:ext uri="{BB962C8B-B14F-4D97-AF65-F5344CB8AC3E}">
        <p14:creationId xmlns:p14="http://schemas.microsoft.com/office/powerpoint/2010/main" val="1516421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a:off x="1115616" y="6021288"/>
            <a:ext cx="7200800"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6" name="Straight Arrow Connector 5"/>
          <p:cNvCxnSpPr/>
          <p:nvPr/>
        </p:nvCxnSpPr>
        <p:spPr>
          <a:xfrm flipV="1">
            <a:off x="1115616" y="1340768"/>
            <a:ext cx="0" cy="468052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3059832" y="6237312"/>
            <a:ext cx="3600400" cy="369332"/>
          </a:xfrm>
          <a:prstGeom prst="rect">
            <a:avLst/>
          </a:prstGeom>
          <a:noFill/>
        </p:spPr>
        <p:txBody>
          <a:bodyPr wrap="square" rtlCol="0">
            <a:spAutoFit/>
          </a:bodyPr>
          <a:lstStyle/>
          <a:p>
            <a:r>
              <a:rPr lang="en-GB" b="1" dirty="0" smtClean="0">
                <a:latin typeface="Century Gothic" panose="020B0502020202020204" pitchFamily="34" charset="0"/>
              </a:rPr>
              <a:t>Primary/Secondary Gap Size</a:t>
            </a:r>
            <a:endParaRPr lang="en-GB" b="1" dirty="0">
              <a:latin typeface="Century Gothic" panose="020B0502020202020204" pitchFamily="34" charset="0"/>
            </a:endParaRPr>
          </a:p>
        </p:txBody>
      </p:sp>
      <p:sp>
        <p:nvSpPr>
          <p:cNvPr id="9" name="TextBox 8"/>
          <p:cNvSpPr txBox="1"/>
          <p:nvPr/>
        </p:nvSpPr>
        <p:spPr>
          <a:xfrm>
            <a:off x="25504" y="548680"/>
            <a:ext cx="3600400" cy="369332"/>
          </a:xfrm>
          <a:prstGeom prst="rect">
            <a:avLst/>
          </a:prstGeom>
          <a:noFill/>
        </p:spPr>
        <p:txBody>
          <a:bodyPr wrap="square" rtlCol="0">
            <a:spAutoFit/>
          </a:bodyPr>
          <a:lstStyle/>
          <a:p>
            <a:r>
              <a:rPr lang="en-GB" b="1" dirty="0" smtClean="0">
                <a:latin typeface="Century Gothic" panose="020B0502020202020204" pitchFamily="34" charset="0"/>
              </a:rPr>
              <a:t>Need for instruction</a:t>
            </a:r>
            <a:endParaRPr lang="en-GB" b="1" dirty="0">
              <a:latin typeface="Century Gothic" panose="020B0502020202020204" pitchFamily="34" charset="0"/>
            </a:endParaRPr>
          </a:p>
        </p:txBody>
      </p:sp>
      <p:cxnSp>
        <p:nvCxnSpPr>
          <p:cNvPr id="11" name="Straight Connector 10"/>
          <p:cNvCxnSpPr/>
          <p:nvPr/>
        </p:nvCxnSpPr>
        <p:spPr>
          <a:xfrm flipV="1">
            <a:off x="1115616" y="1484784"/>
            <a:ext cx="5904656" cy="4536504"/>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69543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20888"/>
            <a:ext cx="8229600" cy="1143000"/>
          </a:xfrm>
        </p:spPr>
        <p:txBody>
          <a:bodyPr>
            <a:normAutofit fontScale="90000"/>
          </a:bodyPr>
          <a:lstStyle/>
          <a:p>
            <a:r>
              <a:rPr lang="en-GB" dirty="0" smtClean="0">
                <a:latin typeface="Century Gothic" panose="020B0502020202020204" pitchFamily="34" charset="0"/>
              </a:rPr>
              <a:t>John </a:t>
            </a:r>
            <a:r>
              <a:rPr lang="en-GB" dirty="0" err="1" smtClean="0">
                <a:latin typeface="Century Gothic" panose="020B0502020202020204" pitchFamily="34" charset="0"/>
              </a:rPr>
              <a:t>Sweller</a:t>
            </a:r>
            <a:r>
              <a:rPr lang="en-GB" dirty="0" smtClean="0">
                <a:latin typeface="Century Gothic" panose="020B0502020202020204" pitchFamily="34" charset="0"/>
              </a:rPr>
              <a:t>, Instructional Implications of David C. Geary’s Evolutionary Educational Psychology</a:t>
            </a:r>
            <a:endParaRPr lang="en-GB" dirty="0">
              <a:latin typeface="Century Gothic" panose="020B0502020202020204" pitchFamily="34" charset="0"/>
            </a:endParaRPr>
          </a:p>
        </p:txBody>
      </p:sp>
    </p:spTree>
    <p:extLst>
      <p:ext uri="{BB962C8B-B14F-4D97-AF65-F5344CB8AC3E}">
        <p14:creationId xmlns:p14="http://schemas.microsoft.com/office/powerpoint/2010/main" val="3690114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685457881"/>
              </p:ext>
            </p:extLst>
          </p:nvPr>
        </p:nvGraphicFramePr>
        <p:xfrm>
          <a:off x="780256" y="188640"/>
          <a:ext cx="7536160" cy="6126480"/>
        </p:xfrm>
        <a:graphic>
          <a:graphicData uri="http://schemas.openxmlformats.org/drawingml/2006/table">
            <a:tbl>
              <a:tblPr firstRow="1" bandRow="1">
                <a:tableStyleId>{5C22544A-7EE6-4342-B048-85BDC9FD1C3A}</a:tableStyleId>
              </a:tblPr>
              <a:tblGrid>
                <a:gridCol w="3768080"/>
                <a:gridCol w="3768080"/>
              </a:tblGrid>
              <a:tr h="370840">
                <a:tc>
                  <a:txBody>
                    <a:bodyPr/>
                    <a:lstStyle/>
                    <a:p>
                      <a:r>
                        <a:rPr lang="en-GB" sz="2400" dirty="0" smtClean="0">
                          <a:latin typeface="Century Gothic" panose="020B0502020202020204" pitchFamily="34" charset="0"/>
                        </a:rPr>
                        <a:t>Biologically primary</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Biologically </a:t>
                      </a:r>
                      <a:r>
                        <a:rPr lang="en-GB" sz="2400" dirty="0" err="1" smtClean="0">
                          <a:latin typeface="Century Gothic" panose="020B0502020202020204" pitchFamily="34" charset="0"/>
                        </a:rPr>
                        <a:t>seconday</a:t>
                      </a:r>
                      <a:endParaRPr lang="en-GB" sz="2400" dirty="0">
                        <a:latin typeface="Century Gothic" panose="020B0502020202020204" pitchFamily="34" charset="0"/>
                      </a:endParaRPr>
                    </a:p>
                  </a:txBody>
                  <a:tcPr/>
                </a:tc>
              </a:tr>
              <a:tr h="370840">
                <a:tc>
                  <a:txBody>
                    <a:bodyPr/>
                    <a:lstStyle/>
                    <a:p>
                      <a:r>
                        <a:rPr lang="en-GB" sz="2400" baseline="0" dirty="0" smtClean="0">
                          <a:latin typeface="Century Gothic" panose="020B0502020202020204" pitchFamily="34" charset="0"/>
                        </a:rPr>
                        <a:t>Knowledge is acquired “easily and unconsciously”</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Conscious effort</a:t>
                      </a:r>
                      <a:endParaRPr lang="en-GB" sz="2400" dirty="0">
                        <a:latin typeface="Century Gothic" panose="020B0502020202020204" pitchFamily="34" charset="0"/>
                      </a:endParaRPr>
                    </a:p>
                  </a:txBody>
                  <a:tcPr/>
                </a:tc>
              </a:tr>
              <a:tr h="370840">
                <a:tc>
                  <a:txBody>
                    <a:bodyPr/>
                    <a:lstStyle/>
                    <a:p>
                      <a:r>
                        <a:rPr lang="en-GB" sz="2400" dirty="0" smtClean="0">
                          <a:latin typeface="Century Gothic" panose="020B0502020202020204" pitchFamily="34" charset="0"/>
                        </a:rPr>
                        <a:t>Intrinsic</a:t>
                      </a:r>
                      <a:r>
                        <a:rPr lang="en-GB" sz="2400" baseline="0" dirty="0" smtClean="0">
                          <a:latin typeface="Century Gothic" panose="020B0502020202020204" pitchFamily="34" charset="0"/>
                        </a:rPr>
                        <a:t> motivation</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Extrinsic motivation</a:t>
                      </a:r>
                      <a:endParaRPr lang="en-GB" sz="2400" dirty="0">
                        <a:latin typeface="Century Gothic" panose="020B0502020202020204" pitchFamily="34" charset="0"/>
                      </a:endParaRPr>
                    </a:p>
                  </a:txBody>
                  <a:tcPr/>
                </a:tc>
              </a:tr>
              <a:tr h="370840">
                <a:tc>
                  <a:txBody>
                    <a:bodyPr/>
                    <a:lstStyle/>
                    <a:p>
                      <a:r>
                        <a:rPr lang="en-GB" sz="2400" dirty="0" smtClean="0">
                          <a:latin typeface="Century Gothic" panose="020B0502020202020204" pitchFamily="34" charset="0"/>
                        </a:rPr>
                        <a:t>Limited instruction required</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Explicit instruction required</a:t>
                      </a:r>
                      <a:endParaRPr lang="en-GB" sz="2400" dirty="0">
                        <a:latin typeface="Century Gothic" panose="020B0502020202020204" pitchFamily="34" charset="0"/>
                      </a:endParaRPr>
                    </a:p>
                  </a:txBody>
                  <a:tcPr/>
                </a:tc>
              </a:tr>
              <a:tr h="370840">
                <a:tc>
                  <a:txBody>
                    <a:bodyPr/>
                    <a:lstStyle/>
                    <a:p>
                      <a:r>
                        <a:rPr lang="en-GB" sz="2400" dirty="0" smtClean="0">
                          <a:latin typeface="Century Gothic" panose="020B0502020202020204" pitchFamily="34" charset="0"/>
                        </a:rPr>
                        <a:t>Long term memory important in</a:t>
                      </a:r>
                      <a:r>
                        <a:rPr lang="en-GB" sz="2400" baseline="0" dirty="0" smtClean="0">
                          <a:latin typeface="Century Gothic" panose="020B0502020202020204" pitchFamily="34" charset="0"/>
                        </a:rPr>
                        <a:t> knowledge acquisition</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Long term memory important in knowledge acquisition</a:t>
                      </a:r>
                      <a:endParaRPr lang="en-GB" sz="2400" dirty="0">
                        <a:latin typeface="Century Gothic" panose="020B0502020202020204" pitchFamily="34" charset="0"/>
                      </a:endParaRPr>
                    </a:p>
                  </a:txBody>
                  <a:tcPr/>
                </a:tc>
              </a:tr>
              <a:tr h="370840">
                <a:tc>
                  <a:txBody>
                    <a:bodyPr/>
                    <a:lstStyle/>
                    <a:p>
                      <a:r>
                        <a:rPr lang="en-GB" sz="2400" dirty="0" smtClean="0">
                          <a:latin typeface="Century Gothic" panose="020B0502020202020204" pitchFamily="34" charset="0"/>
                        </a:rPr>
                        <a:t>Working memory limitations are limited</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Strong</a:t>
                      </a:r>
                      <a:r>
                        <a:rPr lang="en-GB" sz="2400" baseline="0" dirty="0" smtClean="0">
                          <a:latin typeface="Century Gothic" panose="020B0502020202020204" pitchFamily="34" charset="0"/>
                        </a:rPr>
                        <a:t> working memory limitations</a:t>
                      </a:r>
                      <a:endParaRPr lang="en-GB" sz="2400" dirty="0">
                        <a:latin typeface="Century Gothic" panose="020B0502020202020204" pitchFamily="34" charset="0"/>
                      </a:endParaRPr>
                    </a:p>
                  </a:txBody>
                  <a:tcPr/>
                </a:tc>
              </a:tr>
              <a:tr h="370840">
                <a:tc>
                  <a:txBody>
                    <a:bodyPr/>
                    <a:lstStyle/>
                    <a:p>
                      <a:r>
                        <a:rPr lang="en-GB" sz="2400" dirty="0" smtClean="0">
                          <a:latin typeface="Century Gothic" panose="020B0502020202020204" pitchFamily="34" charset="0"/>
                        </a:rPr>
                        <a:t>Problem solving does</a:t>
                      </a:r>
                      <a:r>
                        <a:rPr lang="en-GB" sz="2400" baseline="0" dirty="0" smtClean="0">
                          <a:latin typeface="Century Gothic" panose="020B0502020202020204" pitchFamily="34" charset="0"/>
                        </a:rPr>
                        <a:t> not seem to apply</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Problem solving/generate and test model essential</a:t>
                      </a:r>
                      <a:endParaRPr lang="en-GB" sz="2400" dirty="0">
                        <a:latin typeface="Century Gothic" panose="020B0502020202020204" pitchFamily="34" charset="0"/>
                      </a:endParaRPr>
                    </a:p>
                  </a:txBody>
                  <a:tcPr/>
                </a:tc>
              </a:tr>
            </a:tbl>
          </a:graphicData>
        </a:graphic>
      </p:graphicFrame>
    </p:spTree>
    <p:extLst>
      <p:ext uri="{BB962C8B-B14F-4D97-AF65-F5344CB8AC3E}">
        <p14:creationId xmlns:p14="http://schemas.microsoft.com/office/powerpoint/2010/main" val="3683177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TotalTime>
  <Words>678</Words>
  <Application>Microsoft Office PowerPoint</Application>
  <PresentationFormat>On-screen Show (4:3)</PresentationFormat>
  <Paragraphs>96</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Evolutionary Educational Psychology</vt:lpstr>
      <vt:lpstr>Principles of Educational Evolutionary Psychology</vt:lpstr>
      <vt:lpstr>PowerPoint Presentation</vt:lpstr>
      <vt:lpstr>PowerPoint Presentation</vt:lpstr>
      <vt:lpstr>PowerPoint Presentation</vt:lpstr>
      <vt:lpstr>PowerPoint Presentation</vt:lpstr>
      <vt:lpstr>PowerPoint Presentation</vt:lpstr>
      <vt:lpstr>Inferential biases/misconceptions examples</vt:lpstr>
      <vt:lpstr>Widened gap</vt:lpstr>
      <vt:lpstr>Motivation</vt:lpstr>
      <vt:lpstr>PowerPoint Presentation</vt:lpstr>
      <vt:lpstr>PowerPoint Presentation</vt:lpstr>
      <vt:lpstr>The need for instruction – primary/secondary gap</vt:lpstr>
      <vt:lpstr>PowerPoint Presentation</vt:lpstr>
      <vt:lpstr>John Sweller, Instructional Implications of David C. Geary’s Evolutionary Educational Psychology</vt:lpstr>
      <vt:lpstr>PowerPoint Presentation</vt:lpstr>
    </vt:vector>
  </TitlesOfParts>
  <Company>Jewish Community Secondary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Educational Evolutionary Psychology</dc:title>
  <dc:creator>Adam Boxer</dc:creator>
  <cp:lastModifiedBy>Adam Boxer</cp:lastModifiedBy>
  <cp:revision>12</cp:revision>
  <dcterms:created xsi:type="dcterms:W3CDTF">2017-06-12T11:29:38Z</dcterms:created>
  <dcterms:modified xsi:type="dcterms:W3CDTF">2017-06-12T14:33:19Z</dcterms:modified>
</cp:coreProperties>
</file>