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018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79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07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64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02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79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68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71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091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605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06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A5F0E-125C-4423-9589-AA708691B67D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3F63-32B7-4826-890B-8A8A044E3F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28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116632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anose="020B0502020202020204" pitchFamily="34" charset="0"/>
              </a:rPr>
              <a:t>Chemical Reactions Mini-</a:t>
            </a:r>
            <a:r>
              <a:rPr lang="en-GB" b="1" dirty="0" err="1" smtClean="0">
                <a:latin typeface="Century Gothic" panose="020B0502020202020204" pitchFamily="34" charset="0"/>
              </a:rPr>
              <a:t>Practicals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87824" y="650266"/>
            <a:ext cx="0" cy="5400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156176" y="980728"/>
            <a:ext cx="0" cy="5400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390895" y="742964"/>
            <a:ext cx="299586" cy="771398"/>
            <a:chOff x="390895" y="1073426"/>
            <a:chExt cx="299586" cy="771398"/>
          </a:xfrm>
          <a:noFill/>
        </p:grpSpPr>
        <p:sp>
          <p:nvSpPr>
            <p:cNvPr id="8" name="Freeform 7"/>
            <p:cNvSpPr/>
            <p:nvPr/>
          </p:nvSpPr>
          <p:spPr>
            <a:xfrm>
              <a:off x="469127" y="1073426"/>
              <a:ext cx="143123" cy="707666"/>
            </a:xfrm>
            <a:custGeom>
              <a:avLst/>
              <a:gdLst>
                <a:gd name="connsiteX0" fmla="*/ 0 w 143123"/>
                <a:gd name="connsiteY0" fmla="*/ 0 h 707666"/>
                <a:gd name="connsiteX1" fmla="*/ 0 w 143123"/>
                <a:gd name="connsiteY1" fmla="*/ 707666 h 707666"/>
                <a:gd name="connsiteX2" fmla="*/ 143123 w 143123"/>
                <a:gd name="connsiteY2" fmla="*/ 707666 h 707666"/>
                <a:gd name="connsiteX3" fmla="*/ 143123 w 143123"/>
                <a:gd name="connsiteY3" fmla="*/ 0 h 70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123" h="707666">
                  <a:moveTo>
                    <a:pt x="0" y="0"/>
                  </a:moveTo>
                  <a:lnTo>
                    <a:pt x="0" y="707666"/>
                  </a:lnTo>
                  <a:lnTo>
                    <a:pt x="143123" y="707666"/>
                  </a:lnTo>
                  <a:lnTo>
                    <a:pt x="143123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rapezoid 8"/>
            <p:cNvSpPr/>
            <p:nvPr/>
          </p:nvSpPr>
          <p:spPr>
            <a:xfrm>
              <a:off x="390895" y="1772816"/>
              <a:ext cx="299586" cy="72008"/>
            </a:xfrm>
            <a:prstGeom prst="trapezoid">
              <a:avLst>
                <a:gd name="adj" fmla="val 42567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H="1">
              <a:off x="540688" y="119675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539552" y="126876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538416" y="134076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537280" y="1412776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536144" y="1484784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535008" y="155679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533872" y="162880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532736" y="170080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Straight Arrow Connector 24"/>
          <p:cNvCxnSpPr/>
          <p:nvPr/>
        </p:nvCxnSpPr>
        <p:spPr>
          <a:xfrm flipH="1">
            <a:off x="540688" y="410142"/>
            <a:ext cx="430912" cy="240124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559988" y="314465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Hydrochloric acid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8092" y="314465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40cm</a:t>
            </a:r>
            <a:r>
              <a:rPr lang="en-GB" sz="800" baseline="30000" dirty="0" smtClean="0">
                <a:latin typeface="Century Gothic" panose="020B0502020202020204" pitchFamily="34" charset="0"/>
              </a:rPr>
              <a:t>3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 rot="19011867">
            <a:off x="1147638" y="297549"/>
            <a:ext cx="360040" cy="637781"/>
            <a:chOff x="1195788" y="1374327"/>
            <a:chExt cx="360040" cy="637781"/>
          </a:xfrm>
        </p:grpSpPr>
        <p:grpSp>
          <p:nvGrpSpPr>
            <p:cNvPr id="21" name="Group 20"/>
            <p:cNvGrpSpPr/>
            <p:nvPr/>
          </p:nvGrpSpPr>
          <p:grpSpPr>
            <a:xfrm>
              <a:off x="1195788" y="1374327"/>
              <a:ext cx="360040" cy="637781"/>
              <a:chOff x="1475656" y="1351059"/>
              <a:chExt cx="360040" cy="637781"/>
            </a:xfrm>
            <a:solidFill>
              <a:schemeClr val="bg1">
                <a:lumMod val="85000"/>
              </a:schemeClr>
            </a:solidFill>
          </p:grpSpPr>
          <p:sp>
            <p:nvSpPr>
              <p:cNvPr id="20" name="Rounded Rectangle 19"/>
              <p:cNvSpPr/>
              <p:nvPr/>
            </p:nvSpPr>
            <p:spPr>
              <a:xfrm>
                <a:off x="1475656" y="1484784"/>
                <a:ext cx="360040" cy="504056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565666" y="1351059"/>
                <a:ext cx="180020" cy="152400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8167" b="82333" l="13333" r="861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44" t="18501" r="13636" b="17862"/>
            <a:stretch/>
          </p:blipFill>
          <p:spPr bwMode="auto">
            <a:xfrm>
              <a:off x="1221805" y="1637492"/>
              <a:ext cx="302044" cy="26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oup 29"/>
          <p:cNvGrpSpPr/>
          <p:nvPr/>
        </p:nvGrpSpPr>
        <p:grpSpPr>
          <a:xfrm>
            <a:off x="1229277" y="2594482"/>
            <a:ext cx="463138" cy="581890"/>
            <a:chOff x="1401288" y="2434442"/>
            <a:chExt cx="463138" cy="581890"/>
          </a:xfrm>
        </p:grpSpPr>
        <p:sp>
          <p:nvSpPr>
            <p:cNvPr id="29" name="Freeform 28"/>
            <p:cNvSpPr/>
            <p:nvPr/>
          </p:nvSpPr>
          <p:spPr>
            <a:xfrm>
              <a:off x="1401288" y="2434442"/>
              <a:ext cx="463138" cy="581890"/>
            </a:xfrm>
            <a:custGeom>
              <a:avLst/>
              <a:gdLst>
                <a:gd name="connsiteX0" fmla="*/ 0 w 463138"/>
                <a:gd name="connsiteY0" fmla="*/ 581890 h 581890"/>
                <a:gd name="connsiteX1" fmla="*/ 463138 w 463138"/>
                <a:gd name="connsiteY1" fmla="*/ 581890 h 581890"/>
                <a:gd name="connsiteX2" fmla="*/ 332509 w 463138"/>
                <a:gd name="connsiteY2" fmla="*/ 190005 h 581890"/>
                <a:gd name="connsiteX3" fmla="*/ 332509 w 463138"/>
                <a:gd name="connsiteY3" fmla="*/ 0 h 58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38" h="581890">
                  <a:moveTo>
                    <a:pt x="0" y="581890"/>
                  </a:moveTo>
                  <a:lnTo>
                    <a:pt x="463138" y="581890"/>
                  </a:lnTo>
                  <a:lnTo>
                    <a:pt x="332509" y="190005"/>
                  </a:lnTo>
                  <a:lnTo>
                    <a:pt x="33250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reeform 31"/>
            <p:cNvSpPr/>
            <p:nvPr/>
          </p:nvSpPr>
          <p:spPr>
            <a:xfrm flipH="1">
              <a:off x="1401288" y="2434442"/>
              <a:ext cx="463138" cy="581890"/>
            </a:xfrm>
            <a:custGeom>
              <a:avLst/>
              <a:gdLst>
                <a:gd name="connsiteX0" fmla="*/ 0 w 463138"/>
                <a:gd name="connsiteY0" fmla="*/ 581890 h 581890"/>
                <a:gd name="connsiteX1" fmla="*/ 463138 w 463138"/>
                <a:gd name="connsiteY1" fmla="*/ 581890 h 581890"/>
                <a:gd name="connsiteX2" fmla="*/ 332509 w 463138"/>
                <a:gd name="connsiteY2" fmla="*/ 190005 h 581890"/>
                <a:gd name="connsiteX3" fmla="*/ 332509 w 463138"/>
                <a:gd name="connsiteY3" fmla="*/ 0 h 58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38" h="581890">
                  <a:moveTo>
                    <a:pt x="0" y="581890"/>
                  </a:moveTo>
                  <a:lnTo>
                    <a:pt x="463138" y="581890"/>
                  </a:lnTo>
                  <a:lnTo>
                    <a:pt x="332509" y="190005"/>
                  </a:lnTo>
                  <a:lnTo>
                    <a:pt x="33250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" name="Group 33"/>
          <p:cNvGrpSpPr/>
          <p:nvPr/>
        </p:nvGrpSpPr>
        <p:grpSpPr>
          <a:xfrm rot="2565571">
            <a:off x="600566" y="2074172"/>
            <a:ext cx="299586" cy="771398"/>
            <a:chOff x="390895" y="1073426"/>
            <a:chExt cx="299586" cy="771398"/>
          </a:xfrm>
          <a:noFill/>
        </p:grpSpPr>
        <p:sp>
          <p:nvSpPr>
            <p:cNvPr id="35" name="Freeform 34"/>
            <p:cNvSpPr/>
            <p:nvPr/>
          </p:nvSpPr>
          <p:spPr>
            <a:xfrm>
              <a:off x="469127" y="1073426"/>
              <a:ext cx="143123" cy="707666"/>
            </a:xfrm>
            <a:custGeom>
              <a:avLst/>
              <a:gdLst>
                <a:gd name="connsiteX0" fmla="*/ 0 w 143123"/>
                <a:gd name="connsiteY0" fmla="*/ 0 h 707666"/>
                <a:gd name="connsiteX1" fmla="*/ 0 w 143123"/>
                <a:gd name="connsiteY1" fmla="*/ 707666 h 707666"/>
                <a:gd name="connsiteX2" fmla="*/ 143123 w 143123"/>
                <a:gd name="connsiteY2" fmla="*/ 707666 h 707666"/>
                <a:gd name="connsiteX3" fmla="*/ 143123 w 143123"/>
                <a:gd name="connsiteY3" fmla="*/ 0 h 70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123" h="707666">
                  <a:moveTo>
                    <a:pt x="0" y="0"/>
                  </a:moveTo>
                  <a:lnTo>
                    <a:pt x="0" y="707666"/>
                  </a:lnTo>
                  <a:lnTo>
                    <a:pt x="143123" y="707666"/>
                  </a:lnTo>
                  <a:lnTo>
                    <a:pt x="143123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rapezoid 35"/>
            <p:cNvSpPr/>
            <p:nvPr/>
          </p:nvSpPr>
          <p:spPr>
            <a:xfrm>
              <a:off x="390895" y="1772816"/>
              <a:ext cx="299586" cy="72008"/>
            </a:xfrm>
            <a:prstGeom prst="trapezoid">
              <a:avLst>
                <a:gd name="adj" fmla="val 42567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7" name="Straight Connector 36"/>
            <p:cNvCxnSpPr/>
            <p:nvPr/>
          </p:nvCxnSpPr>
          <p:spPr>
            <a:xfrm flipH="1">
              <a:off x="540688" y="119675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539552" y="126876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538416" y="134076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537280" y="1412776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536144" y="1484784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535008" y="155679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533872" y="162880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532736" y="170080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Straight Arrow Connector 44"/>
          <p:cNvCxnSpPr/>
          <p:nvPr/>
        </p:nvCxnSpPr>
        <p:spPr>
          <a:xfrm>
            <a:off x="1161724" y="2267234"/>
            <a:ext cx="299123" cy="309074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266546" y="2232376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Pour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grpSp>
        <p:nvGrpSpPr>
          <p:cNvPr id="1029" name="Group 1028"/>
          <p:cNvGrpSpPr/>
          <p:nvPr/>
        </p:nvGrpSpPr>
        <p:grpSpPr>
          <a:xfrm>
            <a:off x="814975" y="4056026"/>
            <a:ext cx="249619" cy="280934"/>
            <a:chOff x="482803" y="4228186"/>
            <a:chExt cx="577901" cy="709574"/>
          </a:xfrm>
        </p:grpSpPr>
        <p:sp>
          <p:nvSpPr>
            <p:cNvPr id="46" name="Freeform 45"/>
            <p:cNvSpPr/>
            <p:nvPr/>
          </p:nvSpPr>
          <p:spPr>
            <a:xfrm>
              <a:off x="482803" y="4228186"/>
              <a:ext cx="577901" cy="709574"/>
            </a:xfrm>
            <a:custGeom>
              <a:avLst/>
              <a:gdLst>
                <a:gd name="connsiteX0" fmla="*/ 0 w 577901"/>
                <a:gd name="connsiteY0" fmla="*/ 0 h 709574"/>
                <a:gd name="connsiteX1" fmla="*/ 0 w 577901"/>
                <a:gd name="connsiteY1" fmla="*/ 709574 h 709574"/>
                <a:gd name="connsiteX2" fmla="*/ 577901 w 577901"/>
                <a:gd name="connsiteY2" fmla="*/ 709574 h 709574"/>
                <a:gd name="connsiteX3" fmla="*/ 570586 w 577901"/>
                <a:gd name="connsiteY3" fmla="*/ 21945 h 709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901" h="709574">
                  <a:moveTo>
                    <a:pt x="0" y="0"/>
                  </a:moveTo>
                  <a:lnTo>
                    <a:pt x="0" y="709574"/>
                  </a:lnTo>
                  <a:lnTo>
                    <a:pt x="577901" y="709574"/>
                  </a:lnTo>
                  <a:cubicBezTo>
                    <a:pt x="575463" y="480364"/>
                    <a:pt x="573024" y="251155"/>
                    <a:pt x="570586" y="2194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12944" y="4475514"/>
              <a:ext cx="515737" cy="410187"/>
            </a:xfrm>
            <a:custGeom>
              <a:avLst/>
              <a:gdLst>
                <a:gd name="connsiteX0" fmla="*/ 0 w 577901"/>
                <a:gd name="connsiteY0" fmla="*/ 410186 h 410186"/>
                <a:gd name="connsiteX1" fmla="*/ 577901 w 577901"/>
                <a:gd name="connsiteY1" fmla="*/ 410186 h 410186"/>
                <a:gd name="connsiteX2" fmla="*/ 577901 w 577901"/>
                <a:gd name="connsiteY2" fmla="*/ 37111 h 410186"/>
                <a:gd name="connsiteX3" fmla="*/ 577901 w 577901"/>
                <a:gd name="connsiteY3" fmla="*/ 37111 h 410186"/>
                <a:gd name="connsiteX4" fmla="*/ 526695 w 577901"/>
                <a:gd name="connsiteY4" fmla="*/ 535 h 410186"/>
                <a:gd name="connsiteX5" fmla="*/ 482803 w 577901"/>
                <a:gd name="connsiteY5" fmla="*/ 15165 h 410186"/>
                <a:gd name="connsiteX6" fmla="*/ 453543 w 577901"/>
                <a:gd name="connsiteY6" fmla="*/ 22480 h 410186"/>
                <a:gd name="connsiteX7" fmla="*/ 438912 w 577901"/>
                <a:gd name="connsiteY7" fmla="*/ 44426 h 410186"/>
                <a:gd name="connsiteX8" fmla="*/ 387706 w 577901"/>
                <a:gd name="connsiteY8" fmla="*/ 44426 h 410186"/>
                <a:gd name="connsiteX9" fmla="*/ 343815 w 577901"/>
                <a:gd name="connsiteY9" fmla="*/ 51741 h 410186"/>
                <a:gd name="connsiteX10" fmla="*/ 321869 w 577901"/>
                <a:gd name="connsiteY10" fmla="*/ 66371 h 410186"/>
                <a:gd name="connsiteX11" fmla="*/ 292608 w 577901"/>
                <a:gd name="connsiteY11" fmla="*/ 73687 h 410186"/>
                <a:gd name="connsiteX12" fmla="*/ 241402 w 577901"/>
                <a:gd name="connsiteY12" fmla="*/ 59056 h 410186"/>
                <a:gd name="connsiteX13" fmla="*/ 234087 w 577901"/>
                <a:gd name="connsiteY13" fmla="*/ 37111 h 410186"/>
                <a:gd name="connsiteX14" fmla="*/ 219456 w 577901"/>
                <a:gd name="connsiteY14" fmla="*/ 22480 h 410186"/>
                <a:gd name="connsiteX15" fmla="*/ 197511 w 577901"/>
                <a:gd name="connsiteY15" fmla="*/ 29795 h 410186"/>
                <a:gd name="connsiteX16" fmla="*/ 138989 w 577901"/>
                <a:gd name="connsiteY16" fmla="*/ 44426 h 410186"/>
                <a:gd name="connsiteX17" fmla="*/ 117043 w 577901"/>
                <a:gd name="connsiteY17" fmla="*/ 51741 h 410186"/>
                <a:gd name="connsiteX18" fmla="*/ 0 w 577901"/>
                <a:gd name="connsiteY18" fmla="*/ 51741 h 410186"/>
                <a:gd name="connsiteX19" fmla="*/ 0 w 577901"/>
                <a:gd name="connsiteY19" fmla="*/ 410186 h 41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7901" h="410186">
                  <a:moveTo>
                    <a:pt x="0" y="410186"/>
                  </a:moveTo>
                  <a:lnTo>
                    <a:pt x="577901" y="410186"/>
                  </a:lnTo>
                  <a:lnTo>
                    <a:pt x="577901" y="37111"/>
                  </a:lnTo>
                  <a:lnTo>
                    <a:pt x="577901" y="37111"/>
                  </a:lnTo>
                  <a:cubicBezTo>
                    <a:pt x="560832" y="24919"/>
                    <a:pt x="547134" y="5252"/>
                    <a:pt x="526695" y="535"/>
                  </a:cubicBezTo>
                  <a:cubicBezTo>
                    <a:pt x="511668" y="-2933"/>
                    <a:pt x="497765" y="11425"/>
                    <a:pt x="482803" y="15165"/>
                  </a:cubicBezTo>
                  <a:lnTo>
                    <a:pt x="453543" y="22480"/>
                  </a:lnTo>
                  <a:cubicBezTo>
                    <a:pt x="448666" y="29795"/>
                    <a:pt x="445777" y="38934"/>
                    <a:pt x="438912" y="44426"/>
                  </a:cubicBezTo>
                  <a:cubicBezTo>
                    <a:pt x="421422" y="58418"/>
                    <a:pt x="406203" y="49050"/>
                    <a:pt x="387706" y="44426"/>
                  </a:cubicBezTo>
                  <a:cubicBezTo>
                    <a:pt x="373076" y="46864"/>
                    <a:pt x="357886" y="47051"/>
                    <a:pt x="343815" y="51741"/>
                  </a:cubicBezTo>
                  <a:cubicBezTo>
                    <a:pt x="335474" y="54521"/>
                    <a:pt x="329950" y="62908"/>
                    <a:pt x="321869" y="66371"/>
                  </a:cubicBezTo>
                  <a:cubicBezTo>
                    <a:pt x="312628" y="70331"/>
                    <a:pt x="302362" y="71248"/>
                    <a:pt x="292608" y="73687"/>
                  </a:cubicBezTo>
                  <a:cubicBezTo>
                    <a:pt x="292357" y="73624"/>
                    <a:pt x="244899" y="62553"/>
                    <a:pt x="241402" y="59056"/>
                  </a:cubicBezTo>
                  <a:cubicBezTo>
                    <a:pt x="235950" y="53604"/>
                    <a:pt x="238054" y="43723"/>
                    <a:pt x="234087" y="37111"/>
                  </a:cubicBezTo>
                  <a:cubicBezTo>
                    <a:pt x="230538" y="31197"/>
                    <a:pt x="224333" y="27357"/>
                    <a:pt x="219456" y="22480"/>
                  </a:cubicBezTo>
                  <a:cubicBezTo>
                    <a:pt x="212141" y="24918"/>
                    <a:pt x="204950" y="27766"/>
                    <a:pt x="197511" y="29795"/>
                  </a:cubicBezTo>
                  <a:cubicBezTo>
                    <a:pt x="178112" y="35086"/>
                    <a:pt x="158065" y="38068"/>
                    <a:pt x="138989" y="44426"/>
                  </a:cubicBezTo>
                  <a:cubicBezTo>
                    <a:pt x="131674" y="46864"/>
                    <a:pt x="124743" y="51336"/>
                    <a:pt x="117043" y="51741"/>
                  </a:cubicBezTo>
                  <a:cubicBezTo>
                    <a:pt x="78083" y="53791"/>
                    <a:pt x="39014" y="51741"/>
                    <a:pt x="0" y="51741"/>
                  </a:cubicBezTo>
                  <a:lnTo>
                    <a:pt x="0" y="41018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9" name="Freeform 48"/>
          <p:cNvSpPr/>
          <p:nvPr/>
        </p:nvSpPr>
        <p:spPr>
          <a:xfrm>
            <a:off x="1020726" y="3688645"/>
            <a:ext cx="574158" cy="42530"/>
          </a:xfrm>
          <a:custGeom>
            <a:avLst/>
            <a:gdLst>
              <a:gd name="connsiteX0" fmla="*/ 0 w 574158"/>
              <a:gd name="connsiteY0" fmla="*/ 31898 h 42530"/>
              <a:gd name="connsiteX1" fmla="*/ 116958 w 574158"/>
              <a:gd name="connsiteY1" fmla="*/ 42530 h 42530"/>
              <a:gd name="connsiteX2" fmla="*/ 191386 w 574158"/>
              <a:gd name="connsiteY2" fmla="*/ 0 h 42530"/>
              <a:gd name="connsiteX3" fmla="*/ 574158 w 574158"/>
              <a:gd name="connsiteY3" fmla="*/ 0 h 4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158" h="42530">
                <a:moveTo>
                  <a:pt x="0" y="31898"/>
                </a:moveTo>
                <a:lnTo>
                  <a:pt x="116958" y="42530"/>
                </a:lnTo>
                <a:lnTo>
                  <a:pt x="191386" y="0"/>
                </a:lnTo>
                <a:lnTo>
                  <a:pt x="574158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931310" y="3731175"/>
            <a:ext cx="49722" cy="303468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64926" y="3623453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One scoop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77175" y="3704218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Spatula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1052683" y="5237513"/>
            <a:ext cx="574158" cy="42530"/>
          </a:xfrm>
          <a:custGeom>
            <a:avLst/>
            <a:gdLst>
              <a:gd name="connsiteX0" fmla="*/ 0 w 574158"/>
              <a:gd name="connsiteY0" fmla="*/ 31898 h 42530"/>
              <a:gd name="connsiteX1" fmla="*/ 116958 w 574158"/>
              <a:gd name="connsiteY1" fmla="*/ 42530 h 42530"/>
              <a:gd name="connsiteX2" fmla="*/ 191386 w 574158"/>
              <a:gd name="connsiteY2" fmla="*/ 0 h 42530"/>
              <a:gd name="connsiteX3" fmla="*/ 574158 w 574158"/>
              <a:gd name="connsiteY3" fmla="*/ 0 h 4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158" h="42530">
                <a:moveTo>
                  <a:pt x="0" y="31898"/>
                </a:moveTo>
                <a:lnTo>
                  <a:pt x="116958" y="42530"/>
                </a:lnTo>
                <a:lnTo>
                  <a:pt x="191386" y="0"/>
                </a:lnTo>
                <a:lnTo>
                  <a:pt x="574158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7" name="Group 56"/>
          <p:cNvGrpSpPr/>
          <p:nvPr/>
        </p:nvGrpSpPr>
        <p:grpSpPr>
          <a:xfrm>
            <a:off x="652478" y="5540984"/>
            <a:ext cx="463138" cy="581890"/>
            <a:chOff x="1401288" y="2434442"/>
            <a:chExt cx="463138" cy="581890"/>
          </a:xfrm>
        </p:grpSpPr>
        <p:sp>
          <p:nvSpPr>
            <p:cNvPr id="58" name="Freeform 57"/>
            <p:cNvSpPr/>
            <p:nvPr/>
          </p:nvSpPr>
          <p:spPr>
            <a:xfrm>
              <a:off x="1401288" y="2434442"/>
              <a:ext cx="463138" cy="581890"/>
            </a:xfrm>
            <a:custGeom>
              <a:avLst/>
              <a:gdLst>
                <a:gd name="connsiteX0" fmla="*/ 0 w 463138"/>
                <a:gd name="connsiteY0" fmla="*/ 581890 h 581890"/>
                <a:gd name="connsiteX1" fmla="*/ 463138 w 463138"/>
                <a:gd name="connsiteY1" fmla="*/ 581890 h 581890"/>
                <a:gd name="connsiteX2" fmla="*/ 332509 w 463138"/>
                <a:gd name="connsiteY2" fmla="*/ 190005 h 581890"/>
                <a:gd name="connsiteX3" fmla="*/ 332509 w 463138"/>
                <a:gd name="connsiteY3" fmla="*/ 0 h 58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38" h="581890">
                  <a:moveTo>
                    <a:pt x="0" y="581890"/>
                  </a:moveTo>
                  <a:lnTo>
                    <a:pt x="463138" y="581890"/>
                  </a:lnTo>
                  <a:lnTo>
                    <a:pt x="332509" y="190005"/>
                  </a:lnTo>
                  <a:lnTo>
                    <a:pt x="33250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Freeform 58"/>
            <p:cNvSpPr/>
            <p:nvPr/>
          </p:nvSpPr>
          <p:spPr>
            <a:xfrm flipH="1">
              <a:off x="1401288" y="2434442"/>
              <a:ext cx="463138" cy="581890"/>
            </a:xfrm>
            <a:custGeom>
              <a:avLst/>
              <a:gdLst>
                <a:gd name="connsiteX0" fmla="*/ 0 w 463138"/>
                <a:gd name="connsiteY0" fmla="*/ 581890 h 581890"/>
                <a:gd name="connsiteX1" fmla="*/ 463138 w 463138"/>
                <a:gd name="connsiteY1" fmla="*/ 581890 h 581890"/>
                <a:gd name="connsiteX2" fmla="*/ 332509 w 463138"/>
                <a:gd name="connsiteY2" fmla="*/ 190005 h 581890"/>
                <a:gd name="connsiteX3" fmla="*/ 332509 w 463138"/>
                <a:gd name="connsiteY3" fmla="*/ 0 h 58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38" h="581890">
                  <a:moveTo>
                    <a:pt x="0" y="581890"/>
                  </a:moveTo>
                  <a:lnTo>
                    <a:pt x="463138" y="581890"/>
                  </a:lnTo>
                  <a:lnTo>
                    <a:pt x="332509" y="190005"/>
                  </a:lnTo>
                  <a:lnTo>
                    <a:pt x="33250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1" name="Freeform 60"/>
          <p:cNvSpPr/>
          <p:nvPr/>
        </p:nvSpPr>
        <p:spPr>
          <a:xfrm>
            <a:off x="1047899" y="5204584"/>
            <a:ext cx="142504" cy="66980"/>
          </a:xfrm>
          <a:custGeom>
            <a:avLst/>
            <a:gdLst>
              <a:gd name="connsiteX0" fmla="*/ 0 w 142504"/>
              <a:gd name="connsiteY0" fmla="*/ 42099 h 66980"/>
              <a:gd name="connsiteX1" fmla="*/ 0 w 142504"/>
              <a:gd name="connsiteY1" fmla="*/ 42099 h 66980"/>
              <a:gd name="connsiteX2" fmla="*/ 35626 w 142504"/>
              <a:gd name="connsiteY2" fmla="*/ 535 h 66980"/>
              <a:gd name="connsiteX3" fmla="*/ 53439 w 142504"/>
              <a:gd name="connsiteY3" fmla="*/ 12411 h 66980"/>
              <a:gd name="connsiteX4" fmla="*/ 100940 w 142504"/>
              <a:gd name="connsiteY4" fmla="*/ 535 h 66980"/>
              <a:gd name="connsiteX5" fmla="*/ 112816 w 142504"/>
              <a:gd name="connsiteY5" fmla="*/ 18348 h 66980"/>
              <a:gd name="connsiteX6" fmla="*/ 118753 w 142504"/>
              <a:gd name="connsiteY6" fmla="*/ 36161 h 66980"/>
              <a:gd name="connsiteX7" fmla="*/ 142504 w 142504"/>
              <a:gd name="connsiteY7" fmla="*/ 42099 h 66980"/>
              <a:gd name="connsiteX8" fmla="*/ 136566 w 142504"/>
              <a:gd name="connsiteY8" fmla="*/ 65850 h 66980"/>
              <a:gd name="connsiteX9" fmla="*/ 106878 w 142504"/>
              <a:gd name="connsiteY9" fmla="*/ 59912 h 66980"/>
              <a:gd name="connsiteX10" fmla="*/ 71252 w 142504"/>
              <a:gd name="connsiteY10" fmla="*/ 65850 h 66980"/>
              <a:gd name="connsiteX11" fmla="*/ 0 w 142504"/>
              <a:gd name="connsiteY11" fmla="*/ 42099 h 6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504" h="66980">
                <a:moveTo>
                  <a:pt x="0" y="42099"/>
                </a:moveTo>
                <a:lnTo>
                  <a:pt x="0" y="42099"/>
                </a:lnTo>
                <a:cubicBezTo>
                  <a:pt x="11875" y="28244"/>
                  <a:pt x="19675" y="9397"/>
                  <a:pt x="35626" y="535"/>
                </a:cubicBezTo>
                <a:cubicBezTo>
                  <a:pt x="41864" y="-2931"/>
                  <a:pt x="46358" y="11526"/>
                  <a:pt x="53439" y="12411"/>
                </a:cubicBezTo>
                <a:cubicBezTo>
                  <a:pt x="63861" y="13714"/>
                  <a:pt x="89308" y="4413"/>
                  <a:pt x="100940" y="535"/>
                </a:cubicBezTo>
                <a:cubicBezTo>
                  <a:pt x="104899" y="6473"/>
                  <a:pt x="109625" y="11965"/>
                  <a:pt x="112816" y="18348"/>
                </a:cubicBezTo>
                <a:cubicBezTo>
                  <a:pt x="115615" y="23946"/>
                  <a:pt x="113866" y="32251"/>
                  <a:pt x="118753" y="36161"/>
                </a:cubicBezTo>
                <a:cubicBezTo>
                  <a:pt x="125125" y="41259"/>
                  <a:pt x="134587" y="40120"/>
                  <a:pt x="142504" y="42099"/>
                </a:cubicBezTo>
                <a:cubicBezTo>
                  <a:pt x="140525" y="50016"/>
                  <a:pt x="143865" y="62200"/>
                  <a:pt x="136566" y="65850"/>
                </a:cubicBezTo>
                <a:cubicBezTo>
                  <a:pt x="127539" y="70363"/>
                  <a:pt x="116970" y="59912"/>
                  <a:pt x="106878" y="59912"/>
                </a:cubicBezTo>
                <a:cubicBezTo>
                  <a:pt x="94839" y="59912"/>
                  <a:pt x="83127" y="63871"/>
                  <a:pt x="71252" y="65850"/>
                </a:cubicBezTo>
                <a:cubicBezTo>
                  <a:pt x="7936" y="59518"/>
                  <a:pt x="11875" y="46058"/>
                  <a:pt x="0" y="4209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Straight Connector 59"/>
          <p:cNvCxnSpPr/>
          <p:nvPr/>
        </p:nvCxnSpPr>
        <p:spPr>
          <a:xfrm>
            <a:off x="732422" y="5876259"/>
            <a:ext cx="3111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855317" y="5307316"/>
            <a:ext cx="134619" cy="161660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36144" y="5199594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Add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129874" y="5831929"/>
            <a:ext cx="15699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>
                <a:latin typeface="Century Gothic" panose="020B0502020202020204" pitchFamily="34" charset="0"/>
              </a:rPr>
              <a:t>Record Observations</a:t>
            </a:r>
            <a:endParaRPr lang="en-GB" sz="1050" b="1" dirty="0">
              <a:latin typeface="Century Gothic" panose="020B0502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44446" y="151436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Measuring cylinder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94383" y="3154295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Conical flask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3952" y="4336960"/>
            <a:ext cx="1691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>
                <a:latin typeface="Century Gothic" panose="020B0502020202020204" pitchFamily="34" charset="0"/>
              </a:rPr>
              <a:t>Bottle containing marble powder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034" name="Oval 1033"/>
          <p:cNvSpPr/>
          <p:nvPr/>
        </p:nvSpPr>
        <p:spPr>
          <a:xfrm>
            <a:off x="2411760" y="974302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1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2400972" y="2475625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2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2426411" y="3901920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3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2426410" y="5252181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4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3785234" y="1010306"/>
            <a:ext cx="149793" cy="483366"/>
            <a:chOff x="390895" y="1073426"/>
            <a:chExt cx="299586" cy="771398"/>
          </a:xfrm>
          <a:noFill/>
        </p:grpSpPr>
        <p:sp>
          <p:nvSpPr>
            <p:cNvPr id="65" name="Freeform 64"/>
            <p:cNvSpPr/>
            <p:nvPr/>
          </p:nvSpPr>
          <p:spPr>
            <a:xfrm>
              <a:off x="469127" y="1073426"/>
              <a:ext cx="143123" cy="707666"/>
            </a:xfrm>
            <a:custGeom>
              <a:avLst/>
              <a:gdLst>
                <a:gd name="connsiteX0" fmla="*/ 0 w 143123"/>
                <a:gd name="connsiteY0" fmla="*/ 0 h 707666"/>
                <a:gd name="connsiteX1" fmla="*/ 0 w 143123"/>
                <a:gd name="connsiteY1" fmla="*/ 707666 h 707666"/>
                <a:gd name="connsiteX2" fmla="*/ 143123 w 143123"/>
                <a:gd name="connsiteY2" fmla="*/ 707666 h 707666"/>
                <a:gd name="connsiteX3" fmla="*/ 143123 w 143123"/>
                <a:gd name="connsiteY3" fmla="*/ 0 h 70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123" h="707666">
                  <a:moveTo>
                    <a:pt x="0" y="0"/>
                  </a:moveTo>
                  <a:lnTo>
                    <a:pt x="0" y="707666"/>
                  </a:lnTo>
                  <a:lnTo>
                    <a:pt x="143123" y="707666"/>
                  </a:lnTo>
                  <a:lnTo>
                    <a:pt x="143123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rapezoid 65"/>
            <p:cNvSpPr/>
            <p:nvPr/>
          </p:nvSpPr>
          <p:spPr>
            <a:xfrm>
              <a:off x="390895" y="1772816"/>
              <a:ext cx="299586" cy="72008"/>
            </a:xfrm>
            <a:prstGeom prst="trapezoid">
              <a:avLst>
                <a:gd name="adj" fmla="val 42567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8" name="Straight Connector 67"/>
            <p:cNvCxnSpPr/>
            <p:nvPr/>
          </p:nvCxnSpPr>
          <p:spPr>
            <a:xfrm flipH="1">
              <a:off x="540688" y="119675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539552" y="126876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>
              <a:off x="538416" y="134076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537280" y="1412776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536144" y="1484784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H="1">
              <a:off x="535008" y="155679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H="1">
              <a:off x="533872" y="162880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532736" y="170080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Straight Arrow Connector 83"/>
          <p:cNvCxnSpPr/>
          <p:nvPr/>
        </p:nvCxnSpPr>
        <p:spPr>
          <a:xfrm flipH="1">
            <a:off x="3860130" y="702711"/>
            <a:ext cx="430912" cy="240124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4660648" y="55561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Hydrochloric acid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607534" y="607034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Century Gothic" panose="020B0502020202020204" pitchFamily="34" charset="0"/>
              </a:rPr>
              <a:t>2</a:t>
            </a:r>
            <a:r>
              <a:rPr lang="en-GB" sz="800" dirty="0" smtClean="0">
                <a:latin typeface="Century Gothic" panose="020B0502020202020204" pitchFamily="34" charset="0"/>
              </a:rPr>
              <a:t>0cm</a:t>
            </a:r>
            <a:r>
              <a:rPr lang="en-GB" sz="800" baseline="30000" dirty="0" smtClean="0">
                <a:latin typeface="Century Gothic" panose="020B0502020202020204" pitchFamily="34" charset="0"/>
              </a:rPr>
              <a:t>3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grpSp>
        <p:nvGrpSpPr>
          <p:cNvPr id="87" name="Group 86"/>
          <p:cNvGrpSpPr/>
          <p:nvPr/>
        </p:nvGrpSpPr>
        <p:grpSpPr>
          <a:xfrm rot="19011867">
            <a:off x="4419097" y="533061"/>
            <a:ext cx="200969" cy="397544"/>
            <a:chOff x="1195788" y="1374327"/>
            <a:chExt cx="360040" cy="637781"/>
          </a:xfrm>
        </p:grpSpPr>
        <p:grpSp>
          <p:nvGrpSpPr>
            <p:cNvPr id="88" name="Group 87"/>
            <p:cNvGrpSpPr/>
            <p:nvPr/>
          </p:nvGrpSpPr>
          <p:grpSpPr>
            <a:xfrm>
              <a:off x="1195788" y="1374327"/>
              <a:ext cx="360040" cy="637781"/>
              <a:chOff x="1475656" y="1351059"/>
              <a:chExt cx="360040" cy="637781"/>
            </a:xfrm>
            <a:solidFill>
              <a:schemeClr val="bg1">
                <a:lumMod val="85000"/>
              </a:schemeClr>
            </a:solidFill>
          </p:grpSpPr>
          <p:sp>
            <p:nvSpPr>
              <p:cNvPr id="90" name="Rounded Rectangle 89"/>
              <p:cNvSpPr/>
              <p:nvPr/>
            </p:nvSpPr>
            <p:spPr>
              <a:xfrm>
                <a:off x="1475656" y="1484784"/>
                <a:ext cx="360040" cy="504056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1" name="Rounded Rectangle 90"/>
              <p:cNvSpPr/>
              <p:nvPr/>
            </p:nvSpPr>
            <p:spPr>
              <a:xfrm>
                <a:off x="1565666" y="1351059"/>
                <a:ext cx="180020" cy="152400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89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8167" b="82333" l="13333" r="861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44" t="18501" r="13636" b="17862"/>
            <a:stretch/>
          </p:blipFill>
          <p:spPr bwMode="auto">
            <a:xfrm>
              <a:off x="1221805" y="1637492"/>
              <a:ext cx="302044" cy="26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" name="TextBox 91"/>
          <p:cNvSpPr txBox="1"/>
          <p:nvPr/>
        </p:nvSpPr>
        <p:spPr>
          <a:xfrm>
            <a:off x="3635896" y="163765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Measuring cylinder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3785234" y="2386563"/>
            <a:ext cx="290352" cy="399236"/>
            <a:chOff x="1401288" y="2434442"/>
            <a:chExt cx="463138" cy="581890"/>
          </a:xfrm>
        </p:grpSpPr>
        <p:sp>
          <p:nvSpPr>
            <p:cNvPr id="94" name="Freeform 93"/>
            <p:cNvSpPr/>
            <p:nvPr/>
          </p:nvSpPr>
          <p:spPr>
            <a:xfrm>
              <a:off x="1401288" y="2434442"/>
              <a:ext cx="463138" cy="581890"/>
            </a:xfrm>
            <a:custGeom>
              <a:avLst/>
              <a:gdLst>
                <a:gd name="connsiteX0" fmla="*/ 0 w 463138"/>
                <a:gd name="connsiteY0" fmla="*/ 581890 h 581890"/>
                <a:gd name="connsiteX1" fmla="*/ 463138 w 463138"/>
                <a:gd name="connsiteY1" fmla="*/ 581890 h 581890"/>
                <a:gd name="connsiteX2" fmla="*/ 332509 w 463138"/>
                <a:gd name="connsiteY2" fmla="*/ 190005 h 581890"/>
                <a:gd name="connsiteX3" fmla="*/ 332509 w 463138"/>
                <a:gd name="connsiteY3" fmla="*/ 0 h 58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38" h="581890">
                  <a:moveTo>
                    <a:pt x="0" y="581890"/>
                  </a:moveTo>
                  <a:lnTo>
                    <a:pt x="463138" y="581890"/>
                  </a:lnTo>
                  <a:lnTo>
                    <a:pt x="332509" y="190005"/>
                  </a:lnTo>
                  <a:lnTo>
                    <a:pt x="33250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Freeform 94"/>
            <p:cNvSpPr/>
            <p:nvPr/>
          </p:nvSpPr>
          <p:spPr>
            <a:xfrm flipH="1">
              <a:off x="1401288" y="2434442"/>
              <a:ext cx="463138" cy="581890"/>
            </a:xfrm>
            <a:custGeom>
              <a:avLst/>
              <a:gdLst>
                <a:gd name="connsiteX0" fmla="*/ 0 w 463138"/>
                <a:gd name="connsiteY0" fmla="*/ 581890 h 581890"/>
                <a:gd name="connsiteX1" fmla="*/ 463138 w 463138"/>
                <a:gd name="connsiteY1" fmla="*/ 581890 h 581890"/>
                <a:gd name="connsiteX2" fmla="*/ 332509 w 463138"/>
                <a:gd name="connsiteY2" fmla="*/ 190005 h 581890"/>
                <a:gd name="connsiteX3" fmla="*/ 332509 w 463138"/>
                <a:gd name="connsiteY3" fmla="*/ 0 h 58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38" h="581890">
                  <a:moveTo>
                    <a:pt x="0" y="581890"/>
                  </a:moveTo>
                  <a:lnTo>
                    <a:pt x="463138" y="581890"/>
                  </a:lnTo>
                  <a:lnTo>
                    <a:pt x="332509" y="190005"/>
                  </a:lnTo>
                  <a:lnTo>
                    <a:pt x="33250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" name="Group 95"/>
          <p:cNvGrpSpPr/>
          <p:nvPr/>
        </p:nvGrpSpPr>
        <p:grpSpPr>
          <a:xfrm rot="2565571">
            <a:off x="3388117" y="1704762"/>
            <a:ext cx="161335" cy="425061"/>
            <a:chOff x="390895" y="1073426"/>
            <a:chExt cx="299586" cy="771398"/>
          </a:xfrm>
          <a:noFill/>
        </p:grpSpPr>
        <p:sp>
          <p:nvSpPr>
            <p:cNvPr id="97" name="Freeform 96"/>
            <p:cNvSpPr/>
            <p:nvPr/>
          </p:nvSpPr>
          <p:spPr>
            <a:xfrm>
              <a:off x="469127" y="1073426"/>
              <a:ext cx="143123" cy="707666"/>
            </a:xfrm>
            <a:custGeom>
              <a:avLst/>
              <a:gdLst>
                <a:gd name="connsiteX0" fmla="*/ 0 w 143123"/>
                <a:gd name="connsiteY0" fmla="*/ 0 h 707666"/>
                <a:gd name="connsiteX1" fmla="*/ 0 w 143123"/>
                <a:gd name="connsiteY1" fmla="*/ 707666 h 707666"/>
                <a:gd name="connsiteX2" fmla="*/ 143123 w 143123"/>
                <a:gd name="connsiteY2" fmla="*/ 707666 h 707666"/>
                <a:gd name="connsiteX3" fmla="*/ 143123 w 143123"/>
                <a:gd name="connsiteY3" fmla="*/ 0 h 70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123" h="707666">
                  <a:moveTo>
                    <a:pt x="0" y="0"/>
                  </a:moveTo>
                  <a:lnTo>
                    <a:pt x="0" y="707666"/>
                  </a:lnTo>
                  <a:lnTo>
                    <a:pt x="143123" y="707666"/>
                  </a:lnTo>
                  <a:lnTo>
                    <a:pt x="143123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rapezoid 97"/>
            <p:cNvSpPr/>
            <p:nvPr/>
          </p:nvSpPr>
          <p:spPr>
            <a:xfrm>
              <a:off x="390895" y="1772816"/>
              <a:ext cx="299586" cy="72008"/>
            </a:xfrm>
            <a:prstGeom prst="trapezoid">
              <a:avLst>
                <a:gd name="adj" fmla="val 42567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9" name="Straight Connector 98"/>
            <p:cNvCxnSpPr/>
            <p:nvPr/>
          </p:nvCxnSpPr>
          <p:spPr>
            <a:xfrm flipH="1">
              <a:off x="540688" y="119675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flipH="1">
              <a:off x="539552" y="126876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538416" y="134076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H="1">
              <a:off x="537280" y="1412776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H="1">
              <a:off x="536144" y="1484784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H="1">
              <a:off x="535008" y="155679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H="1">
              <a:off x="533872" y="162880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532736" y="170080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7" name="Straight Arrow Connector 106"/>
          <p:cNvCxnSpPr/>
          <p:nvPr/>
        </p:nvCxnSpPr>
        <p:spPr>
          <a:xfrm>
            <a:off x="3596789" y="2016306"/>
            <a:ext cx="299123" cy="309074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3965050" y="1980894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Pour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485684" y="2808545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Conical flask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3455414" y="3539436"/>
            <a:ext cx="290352" cy="399236"/>
            <a:chOff x="1401288" y="2434442"/>
            <a:chExt cx="463138" cy="581890"/>
          </a:xfrm>
        </p:grpSpPr>
        <p:sp>
          <p:nvSpPr>
            <p:cNvPr id="112" name="Freeform 111"/>
            <p:cNvSpPr/>
            <p:nvPr/>
          </p:nvSpPr>
          <p:spPr>
            <a:xfrm>
              <a:off x="1401288" y="2434442"/>
              <a:ext cx="463138" cy="581890"/>
            </a:xfrm>
            <a:custGeom>
              <a:avLst/>
              <a:gdLst>
                <a:gd name="connsiteX0" fmla="*/ 0 w 463138"/>
                <a:gd name="connsiteY0" fmla="*/ 581890 h 581890"/>
                <a:gd name="connsiteX1" fmla="*/ 463138 w 463138"/>
                <a:gd name="connsiteY1" fmla="*/ 581890 h 581890"/>
                <a:gd name="connsiteX2" fmla="*/ 332509 w 463138"/>
                <a:gd name="connsiteY2" fmla="*/ 190005 h 581890"/>
                <a:gd name="connsiteX3" fmla="*/ 332509 w 463138"/>
                <a:gd name="connsiteY3" fmla="*/ 0 h 58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38" h="581890">
                  <a:moveTo>
                    <a:pt x="0" y="581890"/>
                  </a:moveTo>
                  <a:lnTo>
                    <a:pt x="463138" y="581890"/>
                  </a:lnTo>
                  <a:lnTo>
                    <a:pt x="332509" y="190005"/>
                  </a:lnTo>
                  <a:lnTo>
                    <a:pt x="33250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Freeform 112"/>
            <p:cNvSpPr/>
            <p:nvPr/>
          </p:nvSpPr>
          <p:spPr>
            <a:xfrm flipH="1">
              <a:off x="1401288" y="2434442"/>
              <a:ext cx="463138" cy="581890"/>
            </a:xfrm>
            <a:custGeom>
              <a:avLst/>
              <a:gdLst>
                <a:gd name="connsiteX0" fmla="*/ 0 w 463138"/>
                <a:gd name="connsiteY0" fmla="*/ 581890 h 581890"/>
                <a:gd name="connsiteX1" fmla="*/ 463138 w 463138"/>
                <a:gd name="connsiteY1" fmla="*/ 581890 h 581890"/>
                <a:gd name="connsiteX2" fmla="*/ 332509 w 463138"/>
                <a:gd name="connsiteY2" fmla="*/ 190005 h 581890"/>
                <a:gd name="connsiteX3" fmla="*/ 332509 w 463138"/>
                <a:gd name="connsiteY3" fmla="*/ 0 h 58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38" h="581890">
                  <a:moveTo>
                    <a:pt x="0" y="581890"/>
                  </a:moveTo>
                  <a:lnTo>
                    <a:pt x="463138" y="581890"/>
                  </a:lnTo>
                  <a:lnTo>
                    <a:pt x="332509" y="190005"/>
                  </a:lnTo>
                  <a:lnTo>
                    <a:pt x="33250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14" name="Straight Connector 113"/>
          <p:cNvCxnSpPr/>
          <p:nvPr/>
        </p:nvCxnSpPr>
        <p:spPr>
          <a:xfrm>
            <a:off x="3498924" y="3807760"/>
            <a:ext cx="2089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ardrop 23"/>
          <p:cNvSpPr/>
          <p:nvPr/>
        </p:nvSpPr>
        <p:spPr>
          <a:xfrm rot="18885497">
            <a:off x="3573463" y="3277169"/>
            <a:ext cx="45719" cy="45719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ardrop 114"/>
          <p:cNvSpPr/>
          <p:nvPr/>
        </p:nvSpPr>
        <p:spPr>
          <a:xfrm rot="18885497">
            <a:off x="3572530" y="3398217"/>
            <a:ext cx="45719" cy="45719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ardrop 115"/>
          <p:cNvSpPr/>
          <p:nvPr/>
        </p:nvSpPr>
        <p:spPr>
          <a:xfrm rot="18885497">
            <a:off x="3576408" y="3516496"/>
            <a:ext cx="45719" cy="45719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8" name="Group 117"/>
          <p:cNvGrpSpPr/>
          <p:nvPr/>
        </p:nvGrpSpPr>
        <p:grpSpPr>
          <a:xfrm rot="19011867">
            <a:off x="3684749" y="3083944"/>
            <a:ext cx="200969" cy="397544"/>
            <a:chOff x="1475656" y="1351059"/>
            <a:chExt cx="360040" cy="637781"/>
          </a:xfrm>
          <a:solidFill>
            <a:schemeClr val="bg1">
              <a:lumMod val="85000"/>
            </a:schemeClr>
          </a:solidFill>
        </p:grpSpPr>
        <p:sp>
          <p:nvSpPr>
            <p:cNvPr id="120" name="Rounded Rectangle 119"/>
            <p:cNvSpPr/>
            <p:nvPr/>
          </p:nvSpPr>
          <p:spPr>
            <a:xfrm>
              <a:off x="1475656" y="1484784"/>
              <a:ext cx="360040" cy="504056"/>
            </a:xfrm>
            <a:prstGeom prst="round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Rounded Rectangle 120"/>
            <p:cNvSpPr/>
            <p:nvPr/>
          </p:nvSpPr>
          <p:spPr>
            <a:xfrm>
              <a:off x="1565666" y="1351059"/>
              <a:ext cx="180020" cy="152400"/>
            </a:xfrm>
            <a:prstGeom prst="round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3837706" y="3084584"/>
            <a:ext cx="11681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Universal indicator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745766" y="3628993"/>
            <a:ext cx="15699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>
                <a:latin typeface="Century Gothic" panose="020B0502020202020204" pitchFamily="34" charset="0"/>
              </a:rPr>
              <a:t>Record Observations</a:t>
            </a:r>
            <a:endParaRPr lang="en-GB" sz="1050" b="1" dirty="0">
              <a:latin typeface="Century Gothic" panose="020B0502020202020204" pitchFamily="34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3678712" y="4586373"/>
            <a:ext cx="149793" cy="483366"/>
            <a:chOff x="390895" y="1073426"/>
            <a:chExt cx="299586" cy="771398"/>
          </a:xfrm>
          <a:noFill/>
        </p:grpSpPr>
        <p:sp>
          <p:nvSpPr>
            <p:cNvPr id="126" name="Freeform 125"/>
            <p:cNvSpPr/>
            <p:nvPr/>
          </p:nvSpPr>
          <p:spPr>
            <a:xfrm>
              <a:off x="469127" y="1073426"/>
              <a:ext cx="143123" cy="707666"/>
            </a:xfrm>
            <a:custGeom>
              <a:avLst/>
              <a:gdLst>
                <a:gd name="connsiteX0" fmla="*/ 0 w 143123"/>
                <a:gd name="connsiteY0" fmla="*/ 0 h 707666"/>
                <a:gd name="connsiteX1" fmla="*/ 0 w 143123"/>
                <a:gd name="connsiteY1" fmla="*/ 707666 h 707666"/>
                <a:gd name="connsiteX2" fmla="*/ 143123 w 143123"/>
                <a:gd name="connsiteY2" fmla="*/ 707666 h 707666"/>
                <a:gd name="connsiteX3" fmla="*/ 143123 w 143123"/>
                <a:gd name="connsiteY3" fmla="*/ 0 h 70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123" h="707666">
                  <a:moveTo>
                    <a:pt x="0" y="0"/>
                  </a:moveTo>
                  <a:lnTo>
                    <a:pt x="0" y="707666"/>
                  </a:lnTo>
                  <a:lnTo>
                    <a:pt x="143123" y="707666"/>
                  </a:lnTo>
                  <a:lnTo>
                    <a:pt x="143123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rapezoid 126"/>
            <p:cNvSpPr/>
            <p:nvPr/>
          </p:nvSpPr>
          <p:spPr>
            <a:xfrm>
              <a:off x="390895" y="1772816"/>
              <a:ext cx="299586" cy="72008"/>
            </a:xfrm>
            <a:prstGeom prst="trapezoid">
              <a:avLst>
                <a:gd name="adj" fmla="val 42567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8" name="Straight Connector 127"/>
            <p:cNvCxnSpPr/>
            <p:nvPr/>
          </p:nvCxnSpPr>
          <p:spPr>
            <a:xfrm flipH="1">
              <a:off x="540688" y="119675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H="1">
              <a:off x="539552" y="126876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H="1">
              <a:off x="538416" y="134076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H="1">
              <a:off x="537280" y="1412776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H="1">
              <a:off x="536144" y="1484784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H="1">
              <a:off x="535008" y="155679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H="1">
              <a:off x="533872" y="162880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H="1">
              <a:off x="532736" y="170080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TextBox 135"/>
          <p:cNvSpPr txBox="1"/>
          <p:nvPr/>
        </p:nvSpPr>
        <p:spPr>
          <a:xfrm>
            <a:off x="3501012" y="4183101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1</a:t>
            </a:r>
            <a:r>
              <a:rPr lang="en-GB" sz="800" dirty="0" smtClean="0">
                <a:latin typeface="Century Gothic" panose="020B0502020202020204" pitchFamily="34" charset="0"/>
              </a:rPr>
              <a:t>0cm</a:t>
            </a:r>
            <a:r>
              <a:rPr lang="en-GB" sz="800" baseline="30000" dirty="0" smtClean="0">
                <a:latin typeface="Century Gothic" panose="020B0502020202020204" pitchFamily="34" charset="0"/>
              </a:rPr>
              <a:t>3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grpSp>
        <p:nvGrpSpPr>
          <p:cNvPr id="137" name="Group 136"/>
          <p:cNvGrpSpPr/>
          <p:nvPr/>
        </p:nvGrpSpPr>
        <p:grpSpPr>
          <a:xfrm rot="19011867">
            <a:off x="4312575" y="4109128"/>
            <a:ext cx="200969" cy="397544"/>
            <a:chOff x="1195788" y="1374327"/>
            <a:chExt cx="360040" cy="637781"/>
          </a:xfrm>
        </p:grpSpPr>
        <p:grpSp>
          <p:nvGrpSpPr>
            <p:cNvPr id="138" name="Group 137"/>
            <p:cNvGrpSpPr/>
            <p:nvPr/>
          </p:nvGrpSpPr>
          <p:grpSpPr>
            <a:xfrm>
              <a:off x="1195788" y="1374327"/>
              <a:ext cx="360040" cy="637781"/>
              <a:chOff x="1475656" y="1351059"/>
              <a:chExt cx="360040" cy="637781"/>
            </a:xfrm>
            <a:solidFill>
              <a:schemeClr val="bg1">
                <a:lumMod val="85000"/>
              </a:schemeClr>
            </a:solidFill>
          </p:grpSpPr>
          <p:sp>
            <p:nvSpPr>
              <p:cNvPr id="140" name="Rounded Rectangle 139"/>
              <p:cNvSpPr/>
              <p:nvPr/>
            </p:nvSpPr>
            <p:spPr>
              <a:xfrm>
                <a:off x="1475656" y="1484784"/>
                <a:ext cx="360040" cy="504056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Rounded Rectangle 140"/>
              <p:cNvSpPr/>
              <p:nvPr/>
            </p:nvSpPr>
            <p:spPr>
              <a:xfrm>
                <a:off x="1565666" y="1351059"/>
                <a:ext cx="180020" cy="152400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139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8167" b="82333" l="13333" r="861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44" t="18501" r="13636" b="17862"/>
            <a:stretch/>
          </p:blipFill>
          <p:spPr bwMode="auto">
            <a:xfrm>
              <a:off x="1221805" y="1637492"/>
              <a:ext cx="302044" cy="265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2" name="Group 141"/>
          <p:cNvGrpSpPr/>
          <p:nvPr/>
        </p:nvGrpSpPr>
        <p:grpSpPr>
          <a:xfrm>
            <a:off x="3663384" y="5746910"/>
            <a:ext cx="290352" cy="399236"/>
            <a:chOff x="1401288" y="2434442"/>
            <a:chExt cx="463138" cy="581890"/>
          </a:xfrm>
        </p:grpSpPr>
        <p:sp>
          <p:nvSpPr>
            <p:cNvPr id="143" name="Freeform 142"/>
            <p:cNvSpPr/>
            <p:nvPr/>
          </p:nvSpPr>
          <p:spPr>
            <a:xfrm>
              <a:off x="1401288" y="2434442"/>
              <a:ext cx="463138" cy="581890"/>
            </a:xfrm>
            <a:custGeom>
              <a:avLst/>
              <a:gdLst>
                <a:gd name="connsiteX0" fmla="*/ 0 w 463138"/>
                <a:gd name="connsiteY0" fmla="*/ 581890 h 581890"/>
                <a:gd name="connsiteX1" fmla="*/ 463138 w 463138"/>
                <a:gd name="connsiteY1" fmla="*/ 581890 h 581890"/>
                <a:gd name="connsiteX2" fmla="*/ 332509 w 463138"/>
                <a:gd name="connsiteY2" fmla="*/ 190005 h 581890"/>
                <a:gd name="connsiteX3" fmla="*/ 332509 w 463138"/>
                <a:gd name="connsiteY3" fmla="*/ 0 h 58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38" h="581890">
                  <a:moveTo>
                    <a:pt x="0" y="581890"/>
                  </a:moveTo>
                  <a:lnTo>
                    <a:pt x="463138" y="581890"/>
                  </a:lnTo>
                  <a:lnTo>
                    <a:pt x="332509" y="190005"/>
                  </a:lnTo>
                  <a:lnTo>
                    <a:pt x="33250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Freeform 143"/>
            <p:cNvSpPr/>
            <p:nvPr/>
          </p:nvSpPr>
          <p:spPr>
            <a:xfrm flipH="1">
              <a:off x="1401288" y="2434442"/>
              <a:ext cx="463138" cy="581890"/>
            </a:xfrm>
            <a:custGeom>
              <a:avLst/>
              <a:gdLst>
                <a:gd name="connsiteX0" fmla="*/ 0 w 463138"/>
                <a:gd name="connsiteY0" fmla="*/ 581890 h 581890"/>
                <a:gd name="connsiteX1" fmla="*/ 463138 w 463138"/>
                <a:gd name="connsiteY1" fmla="*/ 581890 h 581890"/>
                <a:gd name="connsiteX2" fmla="*/ 332509 w 463138"/>
                <a:gd name="connsiteY2" fmla="*/ 190005 h 581890"/>
                <a:gd name="connsiteX3" fmla="*/ 332509 w 463138"/>
                <a:gd name="connsiteY3" fmla="*/ 0 h 58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38" h="581890">
                  <a:moveTo>
                    <a:pt x="0" y="581890"/>
                  </a:moveTo>
                  <a:lnTo>
                    <a:pt x="463138" y="581890"/>
                  </a:lnTo>
                  <a:lnTo>
                    <a:pt x="332509" y="190005"/>
                  </a:lnTo>
                  <a:lnTo>
                    <a:pt x="33250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5" name="Group 144"/>
          <p:cNvGrpSpPr/>
          <p:nvPr/>
        </p:nvGrpSpPr>
        <p:grpSpPr>
          <a:xfrm rot="2565571">
            <a:off x="3266267" y="5065109"/>
            <a:ext cx="161335" cy="425061"/>
            <a:chOff x="390895" y="1073426"/>
            <a:chExt cx="299586" cy="771398"/>
          </a:xfrm>
          <a:noFill/>
        </p:grpSpPr>
        <p:sp>
          <p:nvSpPr>
            <p:cNvPr id="146" name="Freeform 145"/>
            <p:cNvSpPr/>
            <p:nvPr/>
          </p:nvSpPr>
          <p:spPr>
            <a:xfrm>
              <a:off x="469127" y="1073426"/>
              <a:ext cx="143123" cy="707666"/>
            </a:xfrm>
            <a:custGeom>
              <a:avLst/>
              <a:gdLst>
                <a:gd name="connsiteX0" fmla="*/ 0 w 143123"/>
                <a:gd name="connsiteY0" fmla="*/ 0 h 707666"/>
                <a:gd name="connsiteX1" fmla="*/ 0 w 143123"/>
                <a:gd name="connsiteY1" fmla="*/ 707666 h 707666"/>
                <a:gd name="connsiteX2" fmla="*/ 143123 w 143123"/>
                <a:gd name="connsiteY2" fmla="*/ 707666 h 707666"/>
                <a:gd name="connsiteX3" fmla="*/ 143123 w 143123"/>
                <a:gd name="connsiteY3" fmla="*/ 0 h 70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123" h="707666">
                  <a:moveTo>
                    <a:pt x="0" y="0"/>
                  </a:moveTo>
                  <a:lnTo>
                    <a:pt x="0" y="707666"/>
                  </a:lnTo>
                  <a:lnTo>
                    <a:pt x="143123" y="707666"/>
                  </a:lnTo>
                  <a:lnTo>
                    <a:pt x="143123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rapezoid 146"/>
            <p:cNvSpPr/>
            <p:nvPr/>
          </p:nvSpPr>
          <p:spPr>
            <a:xfrm>
              <a:off x="390895" y="1772816"/>
              <a:ext cx="299586" cy="72008"/>
            </a:xfrm>
            <a:prstGeom prst="trapezoid">
              <a:avLst>
                <a:gd name="adj" fmla="val 42567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8" name="Straight Connector 147"/>
            <p:cNvCxnSpPr/>
            <p:nvPr/>
          </p:nvCxnSpPr>
          <p:spPr>
            <a:xfrm flipH="1">
              <a:off x="540688" y="119675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H="1">
              <a:off x="539552" y="126876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H="1">
              <a:off x="538416" y="134076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H="1">
              <a:off x="537280" y="1412776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 flipH="1">
              <a:off x="536144" y="1484784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H="1">
              <a:off x="535008" y="1556792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H="1">
              <a:off x="533872" y="1628800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H="1">
              <a:off x="532736" y="1700808"/>
              <a:ext cx="7156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6" name="Straight Arrow Connector 155"/>
          <p:cNvCxnSpPr/>
          <p:nvPr/>
        </p:nvCxnSpPr>
        <p:spPr>
          <a:xfrm>
            <a:off x="3474939" y="5376653"/>
            <a:ext cx="299123" cy="309074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3641372" y="5311393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Pour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4623733" y="4097246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Sodium hydroxide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cxnSp>
        <p:nvCxnSpPr>
          <p:cNvPr id="159" name="Straight Arrow Connector 158"/>
          <p:cNvCxnSpPr/>
          <p:nvPr/>
        </p:nvCxnSpPr>
        <p:spPr>
          <a:xfrm flipH="1">
            <a:off x="3767523" y="4266523"/>
            <a:ext cx="430912" cy="240124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>
            <a:off x="3704070" y="6050866"/>
            <a:ext cx="2089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3953735" y="5488448"/>
            <a:ext cx="10521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>
                <a:latin typeface="Century Gothic" panose="020B0502020202020204" pitchFamily="34" charset="0"/>
              </a:rPr>
              <a:t>Record Observations</a:t>
            </a:r>
            <a:endParaRPr lang="en-GB" sz="1050" b="1" dirty="0">
              <a:latin typeface="Century Gothic" panose="020B0502020202020204" pitchFamily="34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3410658" y="6230265"/>
            <a:ext cx="21172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 smtClean="0">
                <a:latin typeface="Century Gothic" panose="020B0502020202020204" pitchFamily="34" charset="0"/>
              </a:rPr>
              <a:t>Repeat steps 4 and 5 twice more. Record observations</a:t>
            </a:r>
            <a:endParaRPr lang="en-GB" sz="1050" b="1" dirty="0">
              <a:latin typeface="Century Gothic" panose="020B0502020202020204" pitchFamily="34" charset="0"/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5262690" y="902294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1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4" name="Oval 163"/>
          <p:cNvSpPr/>
          <p:nvPr/>
        </p:nvSpPr>
        <p:spPr>
          <a:xfrm>
            <a:off x="5262689" y="2136407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2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5" name="Oval 164"/>
          <p:cNvSpPr/>
          <p:nvPr/>
        </p:nvSpPr>
        <p:spPr>
          <a:xfrm>
            <a:off x="5315684" y="3350566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3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5315683" y="4451689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4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7" name="Oval 166"/>
          <p:cNvSpPr/>
          <p:nvPr/>
        </p:nvSpPr>
        <p:spPr>
          <a:xfrm>
            <a:off x="5315682" y="5707928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5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3841576" y="4740753"/>
            <a:ext cx="1164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Clean measuring cylinder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grpSp>
        <p:nvGrpSpPr>
          <p:cNvPr id="169" name="Group 168"/>
          <p:cNvGrpSpPr/>
          <p:nvPr/>
        </p:nvGrpSpPr>
        <p:grpSpPr>
          <a:xfrm>
            <a:off x="7325168" y="824677"/>
            <a:ext cx="249619" cy="280934"/>
            <a:chOff x="482803" y="4228186"/>
            <a:chExt cx="577901" cy="709574"/>
          </a:xfrm>
        </p:grpSpPr>
        <p:sp>
          <p:nvSpPr>
            <p:cNvPr id="170" name="Freeform 169"/>
            <p:cNvSpPr/>
            <p:nvPr/>
          </p:nvSpPr>
          <p:spPr>
            <a:xfrm>
              <a:off x="482803" y="4228186"/>
              <a:ext cx="577901" cy="709574"/>
            </a:xfrm>
            <a:custGeom>
              <a:avLst/>
              <a:gdLst>
                <a:gd name="connsiteX0" fmla="*/ 0 w 577901"/>
                <a:gd name="connsiteY0" fmla="*/ 0 h 709574"/>
                <a:gd name="connsiteX1" fmla="*/ 0 w 577901"/>
                <a:gd name="connsiteY1" fmla="*/ 709574 h 709574"/>
                <a:gd name="connsiteX2" fmla="*/ 577901 w 577901"/>
                <a:gd name="connsiteY2" fmla="*/ 709574 h 709574"/>
                <a:gd name="connsiteX3" fmla="*/ 570586 w 577901"/>
                <a:gd name="connsiteY3" fmla="*/ 21945 h 709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901" h="709574">
                  <a:moveTo>
                    <a:pt x="0" y="0"/>
                  </a:moveTo>
                  <a:lnTo>
                    <a:pt x="0" y="709574"/>
                  </a:lnTo>
                  <a:lnTo>
                    <a:pt x="577901" y="709574"/>
                  </a:lnTo>
                  <a:cubicBezTo>
                    <a:pt x="575463" y="480364"/>
                    <a:pt x="573024" y="251155"/>
                    <a:pt x="570586" y="2194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512944" y="4475514"/>
              <a:ext cx="515737" cy="410187"/>
            </a:xfrm>
            <a:custGeom>
              <a:avLst/>
              <a:gdLst>
                <a:gd name="connsiteX0" fmla="*/ 0 w 577901"/>
                <a:gd name="connsiteY0" fmla="*/ 410186 h 410186"/>
                <a:gd name="connsiteX1" fmla="*/ 577901 w 577901"/>
                <a:gd name="connsiteY1" fmla="*/ 410186 h 410186"/>
                <a:gd name="connsiteX2" fmla="*/ 577901 w 577901"/>
                <a:gd name="connsiteY2" fmla="*/ 37111 h 410186"/>
                <a:gd name="connsiteX3" fmla="*/ 577901 w 577901"/>
                <a:gd name="connsiteY3" fmla="*/ 37111 h 410186"/>
                <a:gd name="connsiteX4" fmla="*/ 526695 w 577901"/>
                <a:gd name="connsiteY4" fmla="*/ 535 h 410186"/>
                <a:gd name="connsiteX5" fmla="*/ 482803 w 577901"/>
                <a:gd name="connsiteY5" fmla="*/ 15165 h 410186"/>
                <a:gd name="connsiteX6" fmla="*/ 453543 w 577901"/>
                <a:gd name="connsiteY6" fmla="*/ 22480 h 410186"/>
                <a:gd name="connsiteX7" fmla="*/ 438912 w 577901"/>
                <a:gd name="connsiteY7" fmla="*/ 44426 h 410186"/>
                <a:gd name="connsiteX8" fmla="*/ 387706 w 577901"/>
                <a:gd name="connsiteY8" fmla="*/ 44426 h 410186"/>
                <a:gd name="connsiteX9" fmla="*/ 343815 w 577901"/>
                <a:gd name="connsiteY9" fmla="*/ 51741 h 410186"/>
                <a:gd name="connsiteX10" fmla="*/ 321869 w 577901"/>
                <a:gd name="connsiteY10" fmla="*/ 66371 h 410186"/>
                <a:gd name="connsiteX11" fmla="*/ 292608 w 577901"/>
                <a:gd name="connsiteY11" fmla="*/ 73687 h 410186"/>
                <a:gd name="connsiteX12" fmla="*/ 241402 w 577901"/>
                <a:gd name="connsiteY12" fmla="*/ 59056 h 410186"/>
                <a:gd name="connsiteX13" fmla="*/ 234087 w 577901"/>
                <a:gd name="connsiteY13" fmla="*/ 37111 h 410186"/>
                <a:gd name="connsiteX14" fmla="*/ 219456 w 577901"/>
                <a:gd name="connsiteY14" fmla="*/ 22480 h 410186"/>
                <a:gd name="connsiteX15" fmla="*/ 197511 w 577901"/>
                <a:gd name="connsiteY15" fmla="*/ 29795 h 410186"/>
                <a:gd name="connsiteX16" fmla="*/ 138989 w 577901"/>
                <a:gd name="connsiteY16" fmla="*/ 44426 h 410186"/>
                <a:gd name="connsiteX17" fmla="*/ 117043 w 577901"/>
                <a:gd name="connsiteY17" fmla="*/ 51741 h 410186"/>
                <a:gd name="connsiteX18" fmla="*/ 0 w 577901"/>
                <a:gd name="connsiteY18" fmla="*/ 51741 h 410186"/>
                <a:gd name="connsiteX19" fmla="*/ 0 w 577901"/>
                <a:gd name="connsiteY19" fmla="*/ 410186 h 41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7901" h="410186">
                  <a:moveTo>
                    <a:pt x="0" y="410186"/>
                  </a:moveTo>
                  <a:lnTo>
                    <a:pt x="577901" y="410186"/>
                  </a:lnTo>
                  <a:lnTo>
                    <a:pt x="577901" y="37111"/>
                  </a:lnTo>
                  <a:lnTo>
                    <a:pt x="577901" y="37111"/>
                  </a:lnTo>
                  <a:cubicBezTo>
                    <a:pt x="560832" y="24919"/>
                    <a:pt x="547134" y="5252"/>
                    <a:pt x="526695" y="535"/>
                  </a:cubicBezTo>
                  <a:cubicBezTo>
                    <a:pt x="511668" y="-2933"/>
                    <a:pt x="497765" y="11425"/>
                    <a:pt x="482803" y="15165"/>
                  </a:cubicBezTo>
                  <a:lnTo>
                    <a:pt x="453543" y="22480"/>
                  </a:lnTo>
                  <a:cubicBezTo>
                    <a:pt x="448666" y="29795"/>
                    <a:pt x="445777" y="38934"/>
                    <a:pt x="438912" y="44426"/>
                  </a:cubicBezTo>
                  <a:cubicBezTo>
                    <a:pt x="421422" y="58418"/>
                    <a:pt x="406203" y="49050"/>
                    <a:pt x="387706" y="44426"/>
                  </a:cubicBezTo>
                  <a:cubicBezTo>
                    <a:pt x="373076" y="46864"/>
                    <a:pt x="357886" y="47051"/>
                    <a:pt x="343815" y="51741"/>
                  </a:cubicBezTo>
                  <a:cubicBezTo>
                    <a:pt x="335474" y="54521"/>
                    <a:pt x="329950" y="62908"/>
                    <a:pt x="321869" y="66371"/>
                  </a:cubicBezTo>
                  <a:cubicBezTo>
                    <a:pt x="312628" y="70331"/>
                    <a:pt x="302362" y="71248"/>
                    <a:pt x="292608" y="73687"/>
                  </a:cubicBezTo>
                  <a:cubicBezTo>
                    <a:pt x="292357" y="73624"/>
                    <a:pt x="244899" y="62553"/>
                    <a:pt x="241402" y="59056"/>
                  </a:cubicBezTo>
                  <a:cubicBezTo>
                    <a:pt x="235950" y="53604"/>
                    <a:pt x="238054" y="43723"/>
                    <a:pt x="234087" y="37111"/>
                  </a:cubicBezTo>
                  <a:cubicBezTo>
                    <a:pt x="230538" y="31197"/>
                    <a:pt x="224333" y="27357"/>
                    <a:pt x="219456" y="22480"/>
                  </a:cubicBezTo>
                  <a:cubicBezTo>
                    <a:pt x="212141" y="24918"/>
                    <a:pt x="204950" y="27766"/>
                    <a:pt x="197511" y="29795"/>
                  </a:cubicBezTo>
                  <a:cubicBezTo>
                    <a:pt x="178112" y="35086"/>
                    <a:pt x="158065" y="38068"/>
                    <a:pt x="138989" y="44426"/>
                  </a:cubicBezTo>
                  <a:cubicBezTo>
                    <a:pt x="131674" y="46864"/>
                    <a:pt x="124743" y="51336"/>
                    <a:pt x="117043" y="51741"/>
                  </a:cubicBezTo>
                  <a:cubicBezTo>
                    <a:pt x="78083" y="53791"/>
                    <a:pt x="39014" y="51741"/>
                    <a:pt x="0" y="51741"/>
                  </a:cubicBezTo>
                  <a:lnTo>
                    <a:pt x="0" y="41018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2" name="Freeform 171"/>
          <p:cNvSpPr/>
          <p:nvPr/>
        </p:nvSpPr>
        <p:spPr>
          <a:xfrm>
            <a:off x="7530919" y="457296"/>
            <a:ext cx="574158" cy="42530"/>
          </a:xfrm>
          <a:custGeom>
            <a:avLst/>
            <a:gdLst>
              <a:gd name="connsiteX0" fmla="*/ 0 w 574158"/>
              <a:gd name="connsiteY0" fmla="*/ 31898 h 42530"/>
              <a:gd name="connsiteX1" fmla="*/ 116958 w 574158"/>
              <a:gd name="connsiteY1" fmla="*/ 42530 h 42530"/>
              <a:gd name="connsiteX2" fmla="*/ 191386 w 574158"/>
              <a:gd name="connsiteY2" fmla="*/ 0 h 42530"/>
              <a:gd name="connsiteX3" fmla="*/ 574158 w 574158"/>
              <a:gd name="connsiteY3" fmla="*/ 0 h 4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158" h="42530">
                <a:moveTo>
                  <a:pt x="0" y="31898"/>
                </a:moveTo>
                <a:lnTo>
                  <a:pt x="116958" y="42530"/>
                </a:lnTo>
                <a:lnTo>
                  <a:pt x="191386" y="0"/>
                </a:lnTo>
                <a:lnTo>
                  <a:pt x="574158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3" name="Straight Arrow Connector 172"/>
          <p:cNvCxnSpPr/>
          <p:nvPr/>
        </p:nvCxnSpPr>
        <p:spPr>
          <a:xfrm flipV="1">
            <a:off x="7441503" y="499826"/>
            <a:ext cx="49722" cy="303468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6675119" y="392104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One scoop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6574145" y="1105611"/>
            <a:ext cx="1691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>
                <a:latin typeface="Century Gothic" panose="020B0502020202020204" pitchFamily="34" charset="0"/>
              </a:rPr>
              <a:t>Bottle containing </a:t>
            </a:r>
            <a:r>
              <a:rPr lang="en-GB" sz="800" dirty="0" smtClean="0">
                <a:latin typeface="Century Gothic" panose="020B0502020202020204" pitchFamily="34" charset="0"/>
              </a:rPr>
              <a:t>citric acid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76" name="Freeform 175"/>
          <p:cNvSpPr/>
          <p:nvPr/>
        </p:nvSpPr>
        <p:spPr>
          <a:xfrm>
            <a:off x="7373655" y="1704708"/>
            <a:ext cx="574158" cy="42530"/>
          </a:xfrm>
          <a:custGeom>
            <a:avLst/>
            <a:gdLst>
              <a:gd name="connsiteX0" fmla="*/ 0 w 574158"/>
              <a:gd name="connsiteY0" fmla="*/ 31898 h 42530"/>
              <a:gd name="connsiteX1" fmla="*/ 116958 w 574158"/>
              <a:gd name="connsiteY1" fmla="*/ 42530 h 42530"/>
              <a:gd name="connsiteX2" fmla="*/ 191386 w 574158"/>
              <a:gd name="connsiteY2" fmla="*/ 0 h 42530"/>
              <a:gd name="connsiteX3" fmla="*/ 574158 w 574158"/>
              <a:gd name="connsiteY3" fmla="*/ 0 h 4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158" h="42530">
                <a:moveTo>
                  <a:pt x="0" y="31898"/>
                </a:moveTo>
                <a:lnTo>
                  <a:pt x="116958" y="42530"/>
                </a:lnTo>
                <a:lnTo>
                  <a:pt x="191386" y="0"/>
                </a:lnTo>
                <a:lnTo>
                  <a:pt x="574158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Freeform 176"/>
          <p:cNvSpPr/>
          <p:nvPr/>
        </p:nvSpPr>
        <p:spPr>
          <a:xfrm>
            <a:off x="7368871" y="1671779"/>
            <a:ext cx="142504" cy="66980"/>
          </a:xfrm>
          <a:custGeom>
            <a:avLst/>
            <a:gdLst>
              <a:gd name="connsiteX0" fmla="*/ 0 w 142504"/>
              <a:gd name="connsiteY0" fmla="*/ 42099 h 66980"/>
              <a:gd name="connsiteX1" fmla="*/ 0 w 142504"/>
              <a:gd name="connsiteY1" fmla="*/ 42099 h 66980"/>
              <a:gd name="connsiteX2" fmla="*/ 35626 w 142504"/>
              <a:gd name="connsiteY2" fmla="*/ 535 h 66980"/>
              <a:gd name="connsiteX3" fmla="*/ 53439 w 142504"/>
              <a:gd name="connsiteY3" fmla="*/ 12411 h 66980"/>
              <a:gd name="connsiteX4" fmla="*/ 100940 w 142504"/>
              <a:gd name="connsiteY4" fmla="*/ 535 h 66980"/>
              <a:gd name="connsiteX5" fmla="*/ 112816 w 142504"/>
              <a:gd name="connsiteY5" fmla="*/ 18348 h 66980"/>
              <a:gd name="connsiteX6" fmla="*/ 118753 w 142504"/>
              <a:gd name="connsiteY6" fmla="*/ 36161 h 66980"/>
              <a:gd name="connsiteX7" fmla="*/ 142504 w 142504"/>
              <a:gd name="connsiteY7" fmla="*/ 42099 h 66980"/>
              <a:gd name="connsiteX8" fmla="*/ 136566 w 142504"/>
              <a:gd name="connsiteY8" fmla="*/ 65850 h 66980"/>
              <a:gd name="connsiteX9" fmla="*/ 106878 w 142504"/>
              <a:gd name="connsiteY9" fmla="*/ 59912 h 66980"/>
              <a:gd name="connsiteX10" fmla="*/ 71252 w 142504"/>
              <a:gd name="connsiteY10" fmla="*/ 65850 h 66980"/>
              <a:gd name="connsiteX11" fmla="*/ 0 w 142504"/>
              <a:gd name="connsiteY11" fmla="*/ 42099 h 6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504" h="66980">
                <a:moveTo>
                  <a:pt x="0" y="42099"/>
                </a:moveTo>
                <a:lnTo>
                  <a:pt x="0" y="42099"/>
                </a:lnTo>
                <a:cubicBezTo>
                  <a:pt x="11875" y="28244"/>
                  <a:pt x="19675" y="9397"/>
                  <a:pt x="35626" y="535"/>
                </a:cubicBezTo>
                <a:cubicBezTo>
                  <a:pt x="41864" y="-2931"/>
                  <a:pt x="46358" y="11526"/>
                  <a:pt x="53439" y="12411"/>
                </a:cubicBezTo>
                <a:cubicBezTo>
                  <a:pt x="63861" y="13714"/>
                  <a:pt x="89308" y="4413"/>
                  <a:pt x="100940" y="535"/>
                </a:cubicBezTo>
                <a:cubicBezTo>
                  <a:pt x="104899" y="6473"/>
                  <a:pt x="109625" y="11965"/>
                  <a:pt x="112816" y="18348"/>
                </a:cubicBezTo>
                <a:cubicBezTo>
                  <a:pt x="115615" y="23946"/>
                  <a:pt x="113866" y="32251"/>
                  <a:pt x="118753" y="36161"/>
                </a:cubicBezTo>
                <a:cubicBezTo>
                  <a:pt x="125125" y="41259"/>
                  <a:pt x="134587" y="40120"/>
                  <a:pt x="142504" y="42099"/>
                </a:cubicBezTo>
                <a:cubicBezTo>
                  <a:pt x="140525" y="50016"/>
                  <a:pt x="143865" y="62200"/>
                  <a:pt x="136566" y="65850"/>
                </a:cubicBezTo>
                <a:cubicBezTo>
                  <a:pt x="127539" y="70363"/>
                  <a:pt x="116970" y="59912"/>
                  <a:pt x="106878" y="59912"/>
                </a:cubicBezTo>
                <a:cubicBezTo>
                  <a:pt x="94839" y="59912"/>
                  <a:pt x="83127" y="63871"/>
                  <a:pt x="71252" y="65850"/>
                </a:cubicBezTo>
                <a:cubicBezTo>
                  <a:pt x="7936" y="59518"/>
                  <a:pt x="11875" y="46058"/>
                  <a:pt x="0" y="4209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8" name="Straight Arrow Connector 177"/>
          <p:cNvCxnSpPr/>
          <p:nvPr/>
        </p:nvCxnSpPr>
        <p:spPr>
          <a:xfrm flipH="1">
            <a:off x="7176289" y="1774511"/>
            <a:ext cx="134619" cy="161660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/>
          <p:cNvSpPr txBox="1"/>
          <p:nvPr/>
        </p:nvSpPr>
        <p:spPr>
          <a:xfrm>
            <a:off x="6857116" y="1666789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Add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7077664" y="2150516"/>
            <a:ext cx="131014" cy="331963"/>
            <a:chOff x="6300192" y="845862"/>
            <a:chExt cx="914400" cy="2157154"/>
          </a:xfrm>
        </p:grpSpPr>
        <p:sp>
          <p:nvSpPr>
            <p:cNvPr id="33" name="Arc 32"/>
            <p:cNvSpPr/>
            <p:nvPr/>
          </p:nvSpPr>
          <p:spPr>
            <a:xfrm rot="8145716">
              <a:off x="6300192" y="2088616"/>
              <a:ext cx="914400" cy="914400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 flipV="1">
              <a:off x="6431206" y="845862"/>
              <a:ext cx="0" cy="202007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V="1">
              <a:off x="7074944" y="861956"/>
              <a:ext cx="0" cy="202007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TextBox 182"/>
          <p:cNvSpPr txBox="1"/>
          <p:nvPr/>
        </p:nvSpPr>
        <p:spPr>
          <a:xfrm>
            <a:off x="6771136" y="2508230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Test tube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grpSp>
        <p:nvGrpSpPr>
          <p:cNvPr id="184" name="Group 183"/>
          <p:cNvGrpSpPr/>
          <p:nvPr/>
        </p:nvGrpSpPr>
        <p:grpSpPr>
          <a:xfrm>
            <a:off x="7273905" y="3183028"/>
            <a:ext cx="249619" cy="280934"/>
            <a:chOff x="482803" y="4228186"/>
            <a:chExt cx="577901" cy="709574"/>
          </a:xfrm>
        </p:grpSpPr>
        <p:sp>
          <p:nvSpPr>
            <p:cNvPr id="185" name="Freeform 184"/>
            <p:cNvSpPr/>
            <p:nvPr/>
          </p:nvSpPr>
          <p:spPr>
            <a:xfrm>
              <a:off x="482803" y="4228186"/>
              <a:ext cx="577901" cy="709574"/>
            </a:xfrm>
            <a:custGeom>
              <a:avLst/>
              <a:gdLst>
                <a:gd name="connsiteX0" fmla="*/ 0 w 577901"/>
                <a:gd name="connsiteY0" fmla="*/ 0 h 709574"/>
                <a:gd name="connsiteX1" fmla="*/ 0 w 577901"/>
                <a:gd name="connsiteY1" fmla="*/ 709574 h 709574"/>
                <a:gd name="connsiteX2" fmla="*/ 577901 w 577901"/>
                <a:gd name="connsiteY2" fmla="*/ 709574 h 709574"/>
                <a:gd name="connsiteX3" fmla="*/ 570586 w 577901"/>
                <a:gd name="connsiteY3" fmla="*/ 21945 h 709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901" h="709574">
                  <a:moveTo>
                    <a:pt x="0" y="0"/>
                  </a:moveTo>
                  <a:lnTo>
                    <a:pt x="0" y="709574"/>
                  </a:lnTo>
                  <a:lnTo>
                    <a:pt x="577901" y="709574"/>
                  </a:lnTo>
                  <a:cubicBezTo>
                    <a:pt x="575463" y="480364"/>
                    <a:pt x="573024" y="251155"/>
                    <a:pt x="570586" y="2194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512944" y="4475514"/>
              <a:ext cx="515737" cy="410187"/>
            </a:xfrm>
            <a:custGeom>
              <a:avLst/>
              <a:gdLst>
                <a:gd name="connsiteX0" fmla="*/ 0 w 577901"/>
                <a:gd name="connsiteY0" fmla="*/ 410186 h 410186"/>
                <a:gd name="connsiteX1" fmla="*/ 577901 w 577901"/>
                <a:gd name="connsiteY1" fmla="*/ 410186 h 410186"/>
                <a:gd name="connsiteX2" fmla="*/ 577901 w 577901"/>
                <a:gd name="connsiteY2" fmla="*/ 37111 h 410186"/>
                <a:gd name="connsiteX3" fmla="*/ 577901 w 577901"/>
                <a:gd name="connsiteY3" fmla="*/ 37111 h 410186"/>
                <a:gd name="connsiteX4" fmla="*/ 526695 w 577901"/>
                <a:gd name="connsiteY4" fmla="*/ 535 h 410186"/>
                <a:gd name="connsiteX5" fmla="*/ 482803 w 577901"/>
                <a:gd name="connsiteY5" fmla="*/ 15165 h 410186"/>
                <a:gd name="connsiteX6" fmla="*/ 453543 w 577901"/>
                <a:gd name="connsiteY6" fmla="*/ 22480 h 410186"/>
                <a:gd name="connsiteX7" fmla="*/ 438912 w 577901"/>
                <a:gd name="connsiteY7" fmla="*/ 44426 h 410186"/>
                <a:gd name="connsiteX8" fmla="*/ 387706 w 577901"/>
                <a:gd name="connsiteY8" fmla="*/ 44426 h 410186"/>
                <a:gd name="connsiteX9" fmla="*/ 343815 w 577901"/>
                <a:gd name="connsiteY9" fmla="*/ 51741 h 410186"/>
                <a:gd name="connsiteX10" fmla="*/ 321869 w 577901"/>
                <a:gd name="connsiteY10" fmla="*/ 66371 h 410186"/>
                <a:gd name="connsiteX11" fmla="*/ 292608 w 577901"/>
                <a:gd name="connsiteY11" fmla="*/ 73687 h 410186"/>
                <a:gd name="connsiteX12" fmla="*/ 241402 w 577901"/>
                <a:gd name="connsiteY12" fmla="*/ 59056 h 410186"/>
                <a:gd name="connsiteX13" fmla="*/ 234087 w 577901"/>
                <a:gd name="connsiteY13" fmla="*/ 37111 h 410186"/>
                <a:gd name="connsiteX14" fmla="*/ 219456 w 577901"/>
                <a:gd name="connsiteY14" fmla="*/ 22480 h 410186"/>
                <a:gd name="connsiteX15" fmla="*/ 197511 w 577901"/>
                <a:gd name="connsiteY15" fmla="*/ 29795 h 410186"/>
                <a:gd name="connsiteX16" fmla="*/ 138989 w 577901"/>
                <a:gd name="connsiteY16" fmla="*/ 44426 h 410186"/>
                <a:gd name="connsiteX17" fmla="*/ 117043 w 577901"/>
                <a:gd name="connsiteY17" fmla="*/ 51741 h 410186"/>
                <a:gd name="connsiteX18" fmla="*/ 0 w 577901"/>
                <a:gd name="connsiteY18" fmla="*/ 51741 h 410186"/>
                <a:gd name="connsiteX19" fmla="*/ 0 w 577901"/>
                <a:gd name="connsiteY19" fmla="*/ 410186 h 41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7901" h="410186">
                  <a:moveTo>
                    <a:pt x="0" y="410186"/>
                  </a:moveTo>
                  <a:lnTo>
                    <a:pt x="577901" y="410186"/>
                  </a:lnTo>
                  <a:lnTo>
                    <a:pt x="577901" y="37111"/>
                  </a:lnTo>
                  <a:lnTo>
                    <a:pt x="577901" y="37111"/>
                  </a:lnTo>
                  <a:cubicBezTo>
                    <a:pt x="560832" y="24919"/>
                    <a:pt x="547134" y="5252"/>
                    <a:pt x="526695" y="535"/>
                  </a:cubicBezTo>
                  <a:cubicBezTo>
                    <a:pt x="511668" y="-2933"/>
                    <a:pt x="497765" y="11425"/>
                    <a:pt x="482803" y="15165"/>
                  </a:cubicBezTo>
                  <a:lnTo>
                    <a:pt x="453543" y="22480"/>
                  </a:lnTo>
                  <a:cubicBezTo>
                    <a:pt x="448666" y="29795"/>
                    <a:pt x="445777" y="38934"/>
                    <a:pt x="438912" y="44426"/>
                  </a:cubicBezTo>
                  <a:cubicBezTo>
                    <a:pt x="421422" y="58418"/>
                    <a:pt x="406203" y="49050"/>
                    <a:pt x="387706" y="44426"/>
                  </a:cubicBezTo>
                  <a:cubicBezTo>
                    <a:pt x="373076" y="46864"/>
                    <a:pt x="357886" y="47051"/>
                    <a:pt x="343815" y="51741"/>
                  </a:cubicBezTo>
                  <a:cubicBezTo>
                    <a:pt x="335474" y="54521"/>
                    <a:pt x="329950" y="62908"/>
                    <a:pt x="321869" y="66371"/>
                  </a:cubicBezTo>
                  <a:cubicBezTo>
                    <a:pt x="312628" y="70331"/>
                    <a:pt x="302362" y="71248"/>
                    <a:pt x="292608" y="73687"/>
                  </a:cubicBezTo>
                  <a:cubicBezTo>
                    <a:pt x="292357" y="73624"/>
                    <a:pt x="244899" y="62553"/>
                    <a:pt x="241402" y="59056"/>
                  </a:cubicBezTo>
                  <a:cubicBezTo>
                    <a:pt x="235950" y="53604"/>
                    <a:pt x="238054" y="43723"/>
                    <a:pt x="234087" y="37111"/>
                  </a:cubicBezTo>
                  <a:cubicBezTo>
                    <a:pt x="230538" y="31197"/>
                    <a:pt x="224333" y="27357"/>
                    <a:pt x="219456" y="22480"/>
                  </a:cubicBezTo>
                  <a:cubicBezTo>
                    <a:pt x="212141" y="24918"/>
                    <a:pt x="204950" y="27766"/>
                    <a:pt x="197511" y="29795"/>
                  </a:cubicBezTo>
                  <a:cubicBezTo>
                    <a:pt x="178112" y="35086"/>
                    <a:pt x="158065" y="38068"/>
                    <a:pt x="138989" y="44426"/>
                  </a:cubicBezTo>
                  <a:cubicBezTo>
                    <a:pt x="131674" y="46864"/>
                    <a:pt x="124743" y="51336"/>
                    <a:pt x="117043" y="51741"/>
                  </a:cubicBezTo>
                  <a:cubicBezTo>
                    <a:pt x="78083" y="53791"/>
                    <a:pt x="39014" y="51741"/>
                    <a:pt x="0" y="51741"/>
                  </a:cubicBezTo>
                  <a:lnTo>
                    <a:pt x="0" y="41018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7" name="Freeform 186"/>
          <p:cNvSpPr/>
          <p:nvPr/>
        </p:nvSpPr>
        <p:spPr>
          <a:xfrm>
            <a:off x="7479656" y="2815647"/>
            <a:ext cx="574158" cy="42530"/>
          </a:xfrm>
          <a:custGeom>
            <a:avLst/>
            <a:gdLst>
              <a:gd name="connsiteX0" fmla="*/ 0 w 574158"/>
              <a:gd name="connsiteY0" fmla="*/ 31898 h 42530"/>
              <a:gd name="connsiteX1" fmla="*/ 116958 w 574158"/>
              <a:gd name="connsiteY1" fmla="*/ 42530 h 42530"/>
              <a:gd name="connsiteX2" fmla="*/ 191386 w 574158"/>
              <a:gd name="connsiteY2" fmla="*/ 0 h 42530"/>
              <a:gd name="connsiteX3" fmla="*/ 574158 w 574158"/>
              <a:gd name="connsiteY3" fmla="*/ 0 h 4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158" h="42530">
                <a:moveTo>
                  <a:pt x="0" y="31898"/>
                </a:moveTo>
                <a:lnTo>
                  <a:pt x="116958" y="42530"/>
                </a:lnTo>
                <a:lnTo>
                  <a:pt x="191386" y="0"/>
                </a:lnTo>
                <a:lnTo>
                  <a:pt x="574158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8" name="Straight Arrow Connector 187"/>
          <p:cNvCxnSpPr/>
          <p:nvPr/>
        </p:nvCxnSpPr>
        <p:spPr>
          <a:xfrm flipV="1">
            <a:off x="7390240" y="2858177"/>
            <a:ext cx="49722" cy="303468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/>
          <p:cNvSpPr txBox="1"/>
          <p:nvPr/>
        </p:nvSpPr>
        <p:spPr>
          <a:xfrm>
            <a:off x="6623856" y="2750455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One scoop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522882" y="3463962"/>
            <a:ext cx="1691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>
                <a:latin typeface="Century Gothic" panose="020B0502020202020204" pitchFamily="34" charset="0"/>
              </a:rPr>
              <a:t>Bottle containing </a:t>
            </a:r>
            <a:r>
              <a:rPr lang="en-GB" sz="800" dirty="0" smtClean="0">
                <a:latin typeface="Century Gothic" panose="020B0502020202020204" pitchFamily="34" charset="0"/>
              </a:rPr>
              <a:t>sodium hydrogen carbonate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191" name="Freeform 190"/>
          <p:cNvSpPr/>
          <p:nvPr/>
        </p:nvSpPr>
        <p:spPr>
          <a:xfrm>
            <a:off x="7172958" y="4173746"/>
            <a:ext cx="574158" cy="42530"/>
          </a:xfrm>
          <a:custGeom>
            <a:avLst/>
            <a:gdLst>
              <a:gd name="connsiteX0" fmla="*/ 0 w 574158"/>
              <a:gd name="connsiteY0" fmla="*/ 31898 h 42530"/>
              <a:gd name="connsiteX1" fmla="*/ 116958 w 574158"/>
              <a:gd name="connsiteY1" fmla="*/ 42530 h 42530"/>
              <a:gd name="connsiteX2" fmla="*/ 191386 w 574158"/>
              <a:gd name="connsiteY2" fmla="*/ 0 h 42530"/>
              <a:gd name="connsiteX3" fmla="*/ 574158 w 574158"/>
              <a:gd name="connsiteY3" fmla="*/ 0 h 4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158" h="42530">
                <a:moveTo>
                  <a:pt x="0" y="31898"/>
                </a:moveTo>
                <a:lnTo>
                  <a:pt x="116958" y="42530"/>
                </a:lnTo>
                <a:lnTo>
                  <a:pt x="191386" y="0"/>
                </a:lnTo>
                <a:lnTo>
                  <a:pt x="574158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Freeform 191"/>
          <p:cNvSpPr/>
          <p:nvPr/>
        </p:nvSpPr>
        <p:spPr>
          <a:xfrm>
            <a:off x="7168174" y="4140817"/>
            <a:ext cx="142504" cy="66980"/>
          </a:xfrm>
          <a:custGeom>
            <a:avLst/>
            <a:gdLst>
              <a:gd name="connsiteX0" fmla="*/ 0 w 142504"/>
              <a:gd name="connsiteY0" fmla="*/ 42099 h 66980"/>
              <a:gd name="connsiteX1" fmla="*/ 0 w 142504"/>
              <a:gd name="connsiteY1" fmla="*/ 42099 h 66980"/>
              <a:gd name="connsiteX2" fmla="*/ 35626 w 142504"/>
              <a:gd name="connsiteY2" fmla="*/ 535 h 66980"/>
              <a:gd name="connsiteX3" fmla="*/ 53439 w 142504"/>
              <a:gd name="connsiteY3" fmla="*/ 12411 h 66980"/>
              <a:gd name="connsiteX4" fmla="*/ 100940 w 142504"/>
              <a:gd name="connsiteY4" fmla="*/ 535 h 66980"/>
              <a:gd name="connsiteX5" fmla="*/ 112816 w 142504"/>
              <a:gd name="connsiteY5" fmla="*/ 18348 h 66980"/>
              <a:gd name="connsiteX6" fmla="*/ 118753 w 142504"/>
              <a:gd name="connsiteY6" fmla="*/ 36161 h 66980"/>
              <a:gd name="connsiteX7" fmla="*/ 142504 w 142504"/>
              <a:gd name="connsiteY7" fmla="*/ 42099 h 66980"/>
              <a:gd name="connsiteX8" fmla="*/ 136566 w 142504"/>
              <a:gd name="connsiteY8" fmla="*/ 65850 h 66980"/>
              <a:gd name="connsiteX9" fmla="*/ 106878 w 142504"/>
              <a:gd name="connsiteY9" fmla="*/ 59912 h 66980"/>
              <a:gd name="connsiteX10" fmla="*/ 71252 w 142504"/>
              <a:gd name="connsiteY10" fmla="*/ 65850 h 66980"/>
              <a:gd name="connsiteX11" fmla="*/ 0 w 142504"/>
              <a:gd name="connsiteY11" fmla="*/ 42099 h 6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504" h="66980">
                <a:moveTo>
                  <a:pt x="0" y="42099"/>
                </a:moveTo>
                <a:lnTo>
                  <a:pt x="0" y="42099"/>
                </a:lnTo>
                <a:cubicBezTo>
                  <a:pt x="11875" y="28244"/>
                  <a:pt x="19675" y="9397"/>
                  <a:pt x="35626" y="535"/>
                </a:cubicBezTo>
                <a:cubicBezTo>
                  <a:pt x="41864" y="-2931"/>
                  <a:pt x="46358" y="11526"/>
                  <a:pt x="53439" y="12411"/>
                </a:cubicBezTo>
                <a:cubicBezTo>
                  <a:pt x="63861" y="13714"/>
                  <a:pt x="89308" y="4413"/>
                  <a:pt x="100940" y="535"/>
                </a:cubicBezTo>
                <a:cubicBezTo>
                  <a:pt x="104899" y="6473"/>
                  <a:pt x="109625" y="11965"/>
                  <a:pt x="112816" y="18348"/>
                </a:cubicBezTo>
                <a:cubicBezTo>
                  <a:pt x="115615" y="23946"/>
                  <a:pt x="113866" y="32251"/>
                  <a:pt x="118753" y="36161"/>
                </a:cubicBezTo>
                <a:cubicBezTo>
                  <a:pt x="125125" y="41259"/>
                  <a:pt x="134587" y="40120"/>
                  <a:pt x="142504" y="42099"/>
                </a:cubicBezTo>
                <a:cubicBezTo>
                  <a:pt x="140525" y="50016"/>
                  <a:pt x="143865" y="62200"/>
                  <a:pt x="136566" y="65850"/>
                </a:cubicBezTo>
                <a:cubicBezTo>
                  <a:pt x="127539" y="70363"/>
                  <a:pt x="116970" y="59912"/>
                  <a:pt x="106878" y="59912"/>
                </a:cubicBezTo>
                <a:cubicBezTo>
                  <a:pt x="94839" y="59912"/>
                  <a:pt x="83127" y="63871"/>
                  <a:pt x="71252" y="65850"/>
                </a:cubicBezTo>
                <a:cubicBezTo>
                  <a:pt x="7936" y="59518"/>
                  <a:pt x="11875" y="46058"/>
                  <a:pt x="0" y="4209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3" name="Straight Arrow Connector 192"/>
          <p:cNvCxnSpPr/>
          <p:nvPr/>
        </p:nvCxnSpPr>
        <p:spPr>
          <a:xfrm flipH="1">
            <a:off x="6975592" y="4243549"/>
            <a:ext cx="134619" cy="161660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/>
          <p:cNvSpPr txBox="1"/>
          <p:nvPr/>
        </p:nvSpPr>
        <p:spPr>
          <a:xfrm>
            <a:off x="6656419" y="4135827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Add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876967" y="4619554"/>
            <a:ext cx="131014" cy="331963"/>
            <a:chOff x="6300192" y="845862"/>
            <a:chExt cx="914400" cy="2157154"/>
          </a:xfrm>
        </p:grpSpPr>
        <p:sp>
          <p:nvSpPr>
            <p:cNvPr id="196" name="Arc 195"/>
            <p:cNvSpPr/>
            <p:nvPr/>
          </p:nvSpPr>
          <p:spPr>
            <a:xfrm rot="8145716">
              <a:off x="6300192" y="2088616"/>
              <a:ext cx="914400" cy="914400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7" name="Straight Connector 196"/>
            <p:cNvCxnSpPr/>
            <p:nvPr/>
          </p:nvCxnSpPr>
          <p:spPr>
            <a:xfrm flipV="1">
              <a:off x="6431206" y="845862"/>
              <a:ext cx="0" cy="202007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 flipV="1">
              <a:off x="7074944" y="861956"/>
              <a:ext cx="0" cy="202007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9" name="Freeform 198"/>
          <p:cNvSpPr/>
          <p:nvPr/>
        </p:nvSpPr>
        <p:spPr>
          <a:xfrm rot="4796729">
            <a:off x="6908918" y="4869159"/>
            <a:ext cx="66587" cy="59798"/>
          </a:xfrm>
          <a:custGeom>
            <a:avLst/>
            <a:gdLst>
              <a:gd name="connsiteX0" fmla="*/ 0 w 142504"/>
              <a:gd name="connsiteY0" fmla="*/ 42099 h 66980"/>
              <a:gd name="connsiteX1" fmla="*/ 0 w 142504"/>
              <a:gd name="connsiteY1" fmla="*/ 42099 h 66980"/>
              <a:gd name="connsiteX2" fmla="*/ 35626 w 142504"/>
              <a:gd name="connsiteY2" fmla="*/ 535 h 66980"/>
              <a:gd name="connsiteX3" fmla="*/ 53439 w 142504"/>
              <a:gd name="connsiteY3" fmla="*/ 12411 h 66980"/>
              <a:gd name="connsiteX4" fmla="*/ 100940 w 142504"/>
              <a:gd name="connsiteY4" fmla="*/ 535 h 66980"/>
              <a:gd name="connsiteX5" fmla="*/ 112816 w 142504"/>
              <a:gd name="connsiteY5" fmla="*/ 18348 h 66980"/>
              <a:gd name="connsiteX6" fmla="*/ 118753 w 142504"/>
              <a:gd name="connsiteY6" fmla="*/ 36161 h 66980"/>
              <a:gd name="connsiteX7" fmla="*/ 142504 w 142504"/>
              <a:gd name="connsiteY7" fmla="*/ 42099 h 66980"/>
              <a:gd name="connsiteX8" fmla="*/ 136566 w 142504"/>
              <a:gd name="connsiteY8" fmla="*/ 65850 h 66980"/>
              <a:gd name="connsiteX9" fmla="*/ 106878 w 142504"/>
              <a:gd name="connsiteY9" fmla="*/ 59912 h 66980"/>
              <a:gd name="connsiteX10" fmla="*/ 71252 w 142504"/>
              <a:gd name="connsiteY10" fmla="*/ 65850 h 66980"/>
              <a:gd name="connsiteX11" fmla="*/ 0 w 142504"/>
              <a:gd name="connsiteY11" fmla="*/ 42099 h 6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504" h="66980">
                <a:moveTo>
                  <a:pt x="0" y="42099"/>
                </a:moveTo>
                <a:lnTo>
                  <a:pt x="0" y="42099"/>
                </a:lnTo>
                <a:cubicBezTo>
                  <a:pt x="11875" y="28244"/>
                  <a:pt x="19675" y="9397"/>
                  <a:pt x="35626" y="535"/>
                </a:cubicBezTo>
                <a:cubicBezTo>
                  <a:pt x="41864" y="-2931"/>
                  <a:pt x="46358" y="11526"/>
                  <a:pt x="53439" y="12411"/>
                </a:cubicBezTo>
                <a:cubicBezTo>
                  <a:pt x="63861" y="13714"/>
                  <a:pt x="89308" y="4413"/>
                  <a:pt x="100940" y="535"/>
                </a:cubicBezTo>
                <a:cubicBezTo>
                  <a:pt x="104899" y="6473"/>
                  <a:pt x="109625" y="11965"/>
                  <a:pt x="112816" y="18348"/>
                </a:cubicBezTo>
                <a:cubicBezTo>
                  <a:pt x="115615" y="23946"/>
                  <a:pt x="113866" y="32251"/>
                  <a:pt x="118753" y="36161"/>
                </a:cubicBezTo>
                <a:cubicBezTo>
                  <a:pt x="125125" y="41259"/>
                  <a:pt x="134587" y="40120"/>
                  <a:pt x="142504" y="42099"/>
                </a:cubicBezTo>
                <a:cubicBezTo>
                  <a:pt x="140525" y="50016"/>
                  <a:pt x="143865" y="62200"/>
                  <a:pt x="136566" y="65850"/>
                </a:cubicBezTo>
                <a:cubicBezTo>
                  <a:pt x="127539" y="70363"/>
                  <a:pt x="116970" y="59912"/>
                  <a:pt x="106878" y="59912"/>
                </a:cubicBezTo>
                <a:cubicBezTo>
                  <a:pt x="94839" y="59912"/>
                  <a:pt x="83127" y="63871"/>
                  <a:pt x="71252" y="65850"/>
                </a:cubicBezTo>
                <a:cubicBezTo>
                  <a:pt x="7936" y="59518"/>
                  <a:pt x="11875" y="46058"/>
                  <a:pt x="0" y="4209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0" name="Group 199"/>
          <p:cNvGrpSpPr/>
          <p:nvPr/>
        </p:nvGrpSpPr>
        <p:grpSpPr>
          <a:xfrm>
            <a:off x="6904503" y="5590255"/>
            <a:ext cx="131014" cy="331963"/>
            <a:chOff x="6300192" y="845862"/>
            <a:chExt cx="914400" cy="2157154"/>
          </a:xfrm>
        </p:grpSpPr>
        <p:sp>
          <p:nvSpPr>
            <p:cNvPr id="201" name="Arc 200"/>
            <p:cNvSpPr/>
            <p:nvPr/>
          </p:nvSpPr>
          <p:spPr>
            <a:xfrm rot="8145716">
              <a:off x="6300192" y="2088616"/>
              <a:ext cx="914400" cy="914400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02" name="Straight Connector 201"/>
            <p:cNvCxnSpPr/>
            <p:nvPr/>
          </p:nvCxnSpPr>
          <p:spPr>
            <a:xfrm flipV="1">
              <a:off x="6431206" y="845862"/>
              <a:ext cx="0" cy="202007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flipV="1">
              <a:off x="7074944" y="861956"/>
              <a:ext cx="0" cy="202007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" name="Freeform 203"/>
          <p:cNvSpPr/>
          <p:nvPr/>
        </p:nvSpPr>
        <p:spPr>
          <a:xfrm rot="4796729">
            <a:off x="6936454" y="5839860"/>
            <a:ext cx="66587" cy="59798"/>
          </a:xfrm>
          <a:custGeom>
            <a:avLst/>
            <a:gdLst>
              <a:gd name="connsiteX0" fmla="*/ 0 w 142504"/>
              <a:gd name="connsiteY0" fmla="*/ 42099 h 66980"/>
              <a:gd name="connsiteX1" fmla="*/ 0 w 142504"/>
              <a:gd name="connsiteY1" fmla="*/ 42099 h 66980"/>
              <a:gd name="connsiteX2" fmla="*/ 35626 w 142504"/>
              <a:gd name="connsiteY2" fmla="*/ 535 h 66980"/>
              <a:gd name="connsiteX3" fmla="*/ 53439 w 142504"/>
              <a:gd name="connsiteY3" fmla="*/ 12411 h 66980"/>
              <a:gd name="connsiteX4" fmla="*/ 100940 w 142504"/>
              <a:gd name="connsiteY4" fmla="*/ 535 h 66980"/>
              <a:gd name="connsiteX5" fmla="*/ 112816 w 142504"/>
              <a:gd name="connsiteY5" fmla="*/ 18348 h 66980"/>
              <a:gd name="connsiteX6" fmla="*/ 118753 w 142504"/>
              <a:gd name="connsiteY6" fmla="*/ 36161 h 66980"/>
              <a:gd name="connsiteX7" fmla="*/ 142504 w 142504"/>
              <a:gd name="connsiteY7" fmla="*/ 42099 h 66980"/>
              <a:gd name="connsiteX8" fmla="*/ 136566 w 142504"/>
              <a:gd name="connsiteY8" fmla="*/ 65850 h 66980"/>
              <a:gd name="connsiteX9" fmla="*/ 106878 w 142504"/>
              <a:gd name="connsiteY9" fmla="*/ 59912 h 66980"/>
              <a:gd name="connsiteX10" fmla="*/ 71252 w 142504"/>
              <a:gd name="connsiteY10" fmla="*/ 65850 h 66980"/>
              <a:gd name="connsiteX11" fmla="*/ 0 w 142504"/>
              <a:gd name="connsiteY11" fmla="*/ 42099 h 6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504" h="66980">
                <a:moveTo>
                  <a:pt x="0" y="42099"/>
                </a:moveTo>
                <a:lnTo>
                  <a:pt x="0" y="42099"/>
                </a:lnTo>
                <a:cubicBezTo>
                  <a:pt x="11875" y="28244"/>
                  <a:pt x="19675" y="9397"/>
                  <a:pt x="35626" y="535"/>
                </a:cubicBezTo>
                <a:cubicBezTo>
                  <a:pt x="41864" y="-2931"/>
                  <a:pt x="46358" y="11526"/>
                  <a:pt x="53439" y="12411"/>
                </a:cubicBezTo>
                <a:cubicBezTo>
                  <a:pt x="63861" y="13714"/>
                  <a:pt x="89308" y="4413"/>
                  <a:pt x="100940" y="535"/>
                </a:cubicBezTo>
                <a:cubicBezTo>
                  <a:pt x="104899" y="6473"/>
                  <a:pt x="109625" y="11965"/>
                  <a:pt x="112816" y="18348"/>
                </a:cubicBezTo>
                <a:cubicBezTo>
                  <a:pt x="115615" y="23946"/>
                  <a:pt x="113866" y="32251"/>
                  <a:pt x="118753" y="36161"/>
                </a:cubicBezTo>
                <a:cubicBezTo>
                  <a:pt x="125125" y="41259"/>
                  <a:pt x="134587" y="40120"/>
                  <a:pt x="142504" y="42099"/>
                </a:cubicBezTo>
                <a:cubicBezTo>
                  <a:pt x="140525" y="50016"/>
                  <a:pt x="143865" y="62200"/>
                  <a:pt x="136566" y="65850"/>
                </a:cubicBezTo>
                <a:cubicBezTo>
                  <a:pt x="127539" y="70363"/>
                  <a:pt x="116970" y="59912"/>
                  <a:pt x="106878" y="59912"/>
                </a:cubicBezTo>
                <a:cubicBezTo>
                  <a:pt x="94839" y="59912"/>
                  <a:pt x="83127" y="63871"/>
                  <a:pt x="71252" y="65850"/>
                </a:cubicBezTo>
                <a:cubicBezTo>
                  <a:pt x="7936" y="59518"/>
                  <a:pt x="11875" y="46058"/>
                  <a:pt x="0" y="4209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" name="Teardrop 204"/>
          <p:cNvSpPr/>
          <p:nvPr/>
        </p:nvSpPr>
        <p:spPr>
          <a:xfrm rot="18885497">
            <a:off x="6946237" y="5294326"/>
            <a:ext cx="45719" cy="45719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Teardrop 205"/>
          <p:cNvSpPr/>
          <p:nvPr/>
        </p:nvSpPr>
        <p:spPr>
          <a:xfrm rot="18885497">
            <a:off x="6945304" y="5415374"/>
            <a:ext cx="45719" cy="45719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7" name="Teardrop 206"/>
          <p:cNvSpPr/>
          <p:nvPr/>
        </p:nvSpPr>
        <p:spPr>
          <a:xfrm rot="18885497">
            <a:off x="6949182" y="5533653"/>
            <a:ext cx="45719" cy="45719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8" name="TextBox 207"/>
          <p:cNvSpPr txBox="1"/>
          <p:nvPr/>
        </p:nvSpPr>
        <p:spPr>
          <a:xfrm>
            <a:off x="7097958" y="5298183"/>
            <a:ext cx="1168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Carefully q</a:t>
            </a:r>
            <a:r>
              <a:rPr lang="en-GB" sz="800" dirty="0" smtClean="0">
                <a:latin typeface="Century Gothic" panose="020B0502020202020204" pitchFamily="34" charset="0"/>
              </a:rPr>
              <a:t>uarter fill with tap water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7022530" y="6068682"/>
            <a:ext cx="14491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 smtClean="0">
                <a:latin typeface="Century Gothic" panose="020B0502020202020204" pitchFamily="34" charset="0"/>
              </a:rPr>
              <a:t>Feel the test tube and record observations</a:t>
            </a:r>
            <a:endParaRPr lang="en-GB" sz="1050" b="1" dirty="0">
              <a:latin typeface="Century Gothic" panose="020B0502020202020204" pitchFamily="34" charset="0"/>
            </a:endParaRPr>
          </a:p>
        </p:txBody>
      </p:sp>
      <p:sp>
        <p:nvSpPr>
          <p:cNvPr id="210" name="Oval 209"/>
          <p:cNvSpPr/>
          <p:nvPr/>
        </p:nvSpPr>
        <p:spPr>
          <a:xfrm>
            <a:off x="8418707" y="600827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1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1" name="Oval 210"/>
          <p:cNvSpPr/>
          <p:nvPr/>
        </p:nvSpPr>
        <p:spPr>
          <a:xfrm>
            <a:off x="8418706" y="1834940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2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2" name="Oval 211"/>
          <p:cNvSpPr/>
          <p:nvPr/>
        </p:nvSpPr>
        <p:spPr>
          <a:xfrm>
            <a:off x="8471701" y="3049099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3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3" name="Oval 212"/>
          <p:cNvSpPr/>
          <p:nvPr/>
        </p:nvSpPr>
        <p:spPr>
          <a:xfrm>
            <a:off x="8471700" y="4150222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4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4" name="Oval 213"/>
          <p:cNvSpPr/>
          <p:nvPr/>
        </p:nvSpPr>
        <p:spPr>
          <a:xfrm>
            <a:off x="8471699" y="5406461"/>
            <a:ext cx="382813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5</a:t>
            </a:r>
            <a:endParaRPr lang="en-GB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7660734" y="477252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latin typeface="Century Gothic" panose="020B0502020202020204" pitchFamily="34" charset="0"/>
              </a:rPr>
              <a:t>Spatula</a:t>
            </a:r>
            <a:endParaRPr lang="en-GB" sz="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131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97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Jewish Community Secondary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Boxer</dc:creator>
  <cp:lastModifiedBy>Adam Boxer</cp:lastModifiedBy>
  <cp:revision>6</cp:revision>
  <dcterms:created xsi:type="dcterms:W3CDTF">2017-10-23T09:10:13Z</dcterms:created>
  <dcterms:modified xsi:type="dcterms:W3CDTF">2017-10-23T11:54:04Z</dcterms:modified>
</cp:coreProperties>
</file>