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0" r:id="rId2"/>
    <p:sldId id="261" r:id="rId3"/>
    <p:sldId id="262" r:id="rId4"/>
    <p:sldId id="263" r:id="rId5"/>
    <p:sldId id="264" r:id="rId6"/>
    <p:sldId id="265" r:id="rId7"/>
    <p:sldId id="266" r:id="rId8"/>
    <p:sldId id="268" r:id="rId9"/>
    <p:sldId id="269" r:id="rId10"/>
    <p:sldId id="270" r:id="rId11"/>
    <p:sldId id="271"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86"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63C7F9-2ED3-4CFA-BC12-60DC09C74601}" type="datetimeFigureOut">
              <a:rPr lang="en-GB" smtClean="0"/>
              <a:t>05/06/2018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1C723-097A-4C66-B155-500A4643A1C3}" type="slidenum">
              <a:rPr lang="en-GB" smtClean="0"/>
              <a:t>‹#›</a:t>
            </a:fld>
            <a:endParaRPr lang="en-GB"/>
          </a:p>
        </p:txBody>
      </p:sp>
    </p:spTree>
    <p:extLst>
      <p:ext uri="{BB962C8B-B14F-4D97-AF65-F5344CB8AC3E}">
        <p14:creationId xmlns:p14="http://schemas.microsoft.com/office/powerpoint/2010/main" val="101312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6D1C723-097A-4C66-B155-500A4643A1C3}" type="slidenum">
              <a:rPr lang="en-GB" smtClean="0"/>
              <a:t>6</a:t>
            </a:fld>
            <a:endParaRPr lang="en-GB"/>
          </a:p>
        </p:txBody>
      </p:sp>
    </p:spTree>
    <p:extLst>
      <p:ext uri="{BB962C8B-B14F-4D97-AF65-F5344CB8AC3E}">
        <p14:creationId xmlns:p14="http://schemas.microsoft.com/office/powerpoint/2010/main" val="4263650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Adapted from one sent to me by </a:t>
            </a:r>
            <a:r>
              <a:rPr lang="en-GB" smtClean="0"/>
              <a:t>Bill Wilkinson</a:t>
            </a:r>
            <a:endParaRPr lang="en-GB" dirty="0"/>
          </a:p>
        </p:txBody>
      </p:sp>
      <p:sp>
        <p:nvSpPr>
          <p:cNvPr id="4" name="Slide Number Placeholder 3"/>
          <p:cNvSpPr>
            <a:spLocks noGrp="1"/>
          </p:cNvSpPr>
          <p:nvPr>
            <p:ph type="sldNum" sz="quarter" idx="10"/>
          </p:nvPr>
        </p:nvSpPr>
        <p:spPr/>
        <p:txBody>
          <a:bodyPr/>
          <a:lstStyle/>
          <a:p>
            <a:fld id="{4FF31FAB-D6B0-43A5-A88A-6D70FB91CF6B}" type="slidenum">
              <a:rPr lang="en-GB" smtClean="0"/>
              <a:t>8</a:t>
            </a:fld>
            <a:endParaRPr lang="en-GB"/>
          </a:p>
        </p:txBody>
      </p:sp>
    </p:spTree>
    <p:extLst>
      <p:ext uri="{BB962C8B-B14F-4D97-AF65-F5344CB8AC3E}">
        <p14:creationId xmlns:p14="http://schemas.microsoft.com/office/powerpoint/2010/main" val="1983022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Water investigation. This is for a </a:t>
            </a:r>
            <a:r>
              <a:rPr lang="en-GB" dirty="0" err="1" smtClean="0"/>
              <a:t>prac</a:t>
            </a:r>
            <a:r>
              <a:rPr lang="en-GB" dirty="0" smtClean="0"/>
              <a:t> where they are changing</a:t>
            </a:r>
            <a:r>
              <a:rPr lang="en-GB" baseline="0" dirty="0" smtClean="0"/>
              <a:t> which container they are using</a:t>
            </a:r>
            <a:endParaRPr lang="en-GB" dirty="0"/>
          </a:p>
        </p:txBody>
      </p:sp>
      <p:sp>
        <p:nvSpPr>
          <p:cNvPr id="4" name="Slide Number Placeholder 3"/>
          <p:cNvSpPr>
            <a:spLocks noGrp="1"/>
          </p:cNvSpPr>
          <p:nvPr>
            <p:ph type="sldNum" sz="quarter" idx="10"/>
          </p:nvPr>
        </p:nvSpPr>
        <p:spPr/>
        <p:txBody>
          <a:bodyPr/>
          <a:lstStyle/>
          <a:p>
            <a:fld id="{86D1C723-097A-4C66-B155-500A4643A1C3}" type="slidenum">
              <a:rPr lang="en-GB" smtClean="0"/>
              <a:t>9</a:t>
            </a:fld>
            <a:endParaRPr lang="en-GB"/>
          </a:p>
        </p:txBody>
      </p:sp>
    </p:spTree>
    <p:extLst>
      <p:ext uri="{BB962C8B-B14F-4D97-AF65-F5344CB8AC3E}">
        <p14:creationId xmlns:p14="http://schemas.microsoft.com/office/powerpoint/2010/main" val="3596246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Water investigation. This is for a </a:t>
            </a:r>
            <a:r>
              <a:rPr lang="en-GB" dirty="0" err="1" smtClean="0"/>
              <a:t>prac</a:t>
            </a:r>
            <a:r>
              <a:rPr lang="en-GB" dirty="0" smtClean="0"/>
              <a:t> where they are changing</a:t>
            </a:r>
            <a:r>
              <a:rPr lang="en-GB" baseline="0" dirty="0" smtClean="0"/>
              <a:t> the volume of water they are using</a:t>
            </a:r>
            <a:endParaRPr lang="en-GB" dirty="0"/>
          </a:p>
        </p:txBody>
      </p:sp>
      <p:sp>
        <p:nvSpPr>
          <p:cNvPr id="4" name="Slide Number Placeholder 3"/>
          <p:cNvSpPr>
            <a:spLocks noGrp="1"/>
          </p:cNvSpPr>
          <p:nvPr>
            <p:ph type="sldNum" sz="quarter" idx="10"/>
          </p:nvPr>
        </p:nvSpPr>
        <p:spPr/>
        <p:txBody>
          <a:bodyPr/>
          <a:lstStyle/>
          <a:p>
            <a:fld id="{86D1C723-097A-4C66-B155-500A4643A1C3}" type="slidenum">
              <a:rPr lang="en-GB" smtClean="0"/>
              <a:t>10</a:t>
            </a:fld>
            <a:endParaRPr lang="en-GB"/>
          </a:p>
        </p:txBody>
      </p:sp>
    </p:spTree>
    <p:extLst>
      <p:ext uri="{BB962C8B-B14F-4D97-AF65-F5344CB8AC3E}">
        <p14:creationId xmlns:p14="http://schemas.microsoft.com/office/powerpoint/2010/main" val="3596246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Water investigation. This is for a </a:t>
            </a:r>
            <a:r>
              <a:rPr lang="en-GB" dirty="0" err="1" smtClean="0"/>
              <a:t>prac</a:t>
            </a:r>
            <a:r>
              <a:rPr lang="en-GB" dirty="0" smtClean="0"/>
              <a:t> where they are looking at temp change over time</a:t>
            </a:r>
            <a:endParaRPr lang="en-GB" dirty="0"/>
          </a:p>
        </p:txBody>
      </p:sp>
      <p:sp>
        <p:nvSpPr>
          <p:cNvPr id="4" name="Slide Number Placeholder 3"/>
          <p:cNvSpPr>
            <a:spLocks noGrp="1"/>
          </p:cNvSpPr>
          <p:nvPr>
            <p:ph type="sldNum" sz="quarter" idx="10"/>
          </p:nvPr>
        </p:nvSpPr>
        <p:spPr/>
        <p:txBody>
          <a:bodyPr/>
          <a:lstStyle/>
          <a:p>
            <a:fld id="{86D1C723-097A-4C66-B155-500A4643A1C3}" type="slidenum">
              <a:rPr lang="en-GB" smtClean="0"/>
              <a:t>11</a:t>
            </a:fld>
            <a:endParaRPr lang="en-GB"/>
          </a:p>
        </p:txBody>
      </p:sp>
    </p:spTree>
    <p:extLst>
      <p:ext uri="{BB962C8B-B14F-4D97-AF65-F5344CB8AC3E}">
        <p14:creationId xmlns:p14="http://schemas.microsoft.com/office/powerpoint/2010/main" val="3596246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Boiling tube with acid and thermometer provided for them</a:t>
            </a:r>
            <a:endParaRPr lang="en-GB" dirty="0"/>
          </a:p>
        </p:txBody>
      </p:sp>
      <p:sp>
        <p:nvSpPr>
          <p:cNvPr id="4" name="Slide Number Placeholder 3"/>
          <p:cNvSpPr>
            <a:spLocks noGrp="1"/>
          </p:cNvSpPr>
          <p:nvPr>
            <p:ph type="sldNum" sz="quarter" idx="10"/>
          </p:nvPr>
        </p:nvSpPr>
        <p:spPr/>
        <p:txBody>
          <a:bodyPr/>
          <a:lstStyle/>
          <a:p>
            <a:fld id="{86D1C723-097A-4C66-B155-500A4643A1C3}" type="slidenum">
              <a:rPr lang="en-GB" smtClean="0"/>
              <a:t>12</a:t>
            </a:fld>
            <a:endParaRPr lang="en-GB"/>
          </a:p>
        </p:txBody>
      </p:sp>
    </p:spTree>
    <p:extLst>
      <p:ext uri="{BB962C8B-B14F-4D97-AF65-F5344CB8AC3E}">
        <p14:creationId xmlns:p14="http://schemas.microsoft.com/office/powerpoint/2010/main" val="3037008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22A5F0E-125C-4423-9589-AA708691B67D}" type="datetimeFigureOut">
              <a:rPr lang="en-GB" smtClean="0"/>
              <a:t>05/06/2018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1158018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2A5F0E-125C-4423-9589-AA708691B67D}" type="datetimeFigureOut">
              <a:rPr lang="en-GB" smtClean="0"/>
              <a:t>05/06/2018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419879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2A5F0E-125C-4423-9589-AA708691B67D}" type="datetimeFigureOut">
              <a:rPr lang="en-GB" smtClean="0"/>
              <a:t>05/06/2018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224607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22A5F0E-125C-4423-9589-AA708691B67D}" type="datetimeFigureOut">
              <a:rPr lang="en-GB" smtClean="0"/>
              <a:t>05/06/2018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283964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22A5F0E-125C-4423-9589-AA708691B67D}" type="datetimeFigureOut">
              <a:rPr lang="en-GB" smtClean="0"/>
              <a:t>05/06/2018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119202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22A5F0E-125C-4423-9589-AA708691B67D}" type="datetimeFigureOut">
              <a:rPr lang="en-GB" smtClean="0"/>
              <a:t>05/06/2018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262479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2A5F0E-125C-4423-9589-AA708691B67D}" type="datetimeFigureOut">
              <a:rPr lang="en-GB" smtClean="0"/>
              <a:t>05/06/2018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786868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2A5F0E-125C-4423-9589-AA708691B67D}" type="datetimeFigureOut">
              <a:rPr lang="en-GB" smtClean="0"/>
              <a:t>05/06/2018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262071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2A5F0E-125C-4423-9589-AA708691B67D}" type="datetimeFigureOut">
              <a:rPr lang="en-GB" smtClean="0"/>
              <a:t>05/06/2018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59809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2A5F0E-125C-4423-9589-AA708691B67D}" type="datetimeFigureOut">
              <a:rPr lang="en-GB" smtClean="0"/>
              <a:t>05/06/2018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358060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2A5F0E-125C-4423-9589-AA708691B67D}" type="datetimeFigureOut">
              <a:rPr lang="en-GB" smtClean="0"/>
              <a:t>05/06/2018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FA3F63-32B7-4826-890B-8A8A044E3F93}" type="slidenum">
              <a:rPr lang="en-GB" smtClean="0"/>
              <a:t>‹#›</a:t>
            </a:fld>
            <a:endParaRPr lang="en-GB"/>
          </a:p>
        </p:txBody>
      </p:sp>
    </p:spTree>
    <p:extLst>
      <p:ext uri="{BB962C8B-B14F-4D97-AF65-F5344CB8AC3E}">
        <p14:creationId xmlns:p14="http://schemas.microsoft.com/office/powerpoint/2010/main" val="1608060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2A5F0E-125C-4423-9589-AA708691B67D}" type="datetimeFigureOut">
              <a:rPr lang="en-GB" smtClean="0"/>
              <a:t>05/06/2018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A3F63-32B7-4826-890B-8A8A044E3F93}" type="slidenum">
              <a:rPr lang="en-GB" smtClean="0"/>
              <a:t>‹#›</a:t>
            </a:fld>
            <a:endParaRPr lang="en-GB"/>
          </a:p>
        </p:txBody>
      </p:sp>
    </p:spTree>
    <p:extLst>
      <p:ext uri="{BB962C8B-B14F-4D97-AF65-F5344CB8AC3E}">
        <p14:creationId xmlns:p14="http://schemas.microsoft.com/office/powerpoint/2010/main" val="1816283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932" y="163251"/>
            <a:ext cx="2620860" cy="369332"/>
          </a:xfrm>
          <a:prstGeom prst="rect">
            <a:avLst/>
          </a:prstGeom>
          <a:noFill/>
        </p:spPr>
        <p:txBody>
          <a:bodyPr wrap="square" rtlCol="0">
            <a:spAutoFit/>
          </a:bodyPr>
          <a:lstStyle/>
          <a:p>
            <a:pPr algn="ctr"/>
            <a:r>
              <a:rPr lang="en-GB" b="1" dirty="0" smtClean="0">
                <a:latin typeface="Century Gothic" panose="020B0502020202020204" pitchFamily="34" charset="0"/>
              </a:rPr>
              <a:t>Temperature changes</a:t>
            </a:r>
            <a:endParaRPr lang="en-GB" b="1" dirty="0">
              <a:latin typeface="Century Gothic" panose="020B0502020202020204" pitchFamily="34" charset="0"/>
            </a:endParaRPr>
          </a:p>
        </p:txBody>
      </p:sp>
      <p:cxnSp>
        <p:nvCxnSpPr>
          <p:cNvPr id="7" name="Straight Connector 6"/>
          <p:cNvCxnSpPr/>
          <p:nvPr/>
        </p:nvCxnSpPr>
        <p:spPr>
          <a:xfrm>
            <a:off x="5828256" y="163251"/>
            <a:ext cx="0" cy="6506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3457314" y="680869"/>
            <a:ext cx="149793" cy="483366"/>
            <a:chOff x="390895" y="1073426"/>
            <a:chExt cx="299586" cy="771398"/>
          </a:xfrm>
          <a:noFill/>
        </p:grpSpPr>
        <p:sp>
          <p:nvSpPr>
            <p:cNvPr id="65" name="Freeform 64"/>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rapezoid 65"/>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8" name="Straight Connector 6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Arrow Connector 83"/>
          <p:cNvCxnSpPr/>
          <p:nvPr/>
        </p:nvCxnSpPr>
        <p:spPr>
          <a:xfrm flipH="1">
            <a:off x="3532210" y="373274"/>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4332728" y="226177"/>
            <a:ext cx="936104" cy="338554"/>
          </a:xfrm>
          <a:prstGeom prst="rect">
            <a:avLst/>
          </a:prstGeom>
          <a:noFill/>
        </p:spPr>
        <p:txBody>
          <a:bodyPr wrap="square" rtlCol="0">
            <a:spAutoFit/>
          </a:bodyPr>
          <a:lstStyle/>
          <a:p>
            <a:r>
              <a:rPr lang="en-GB" sz="800" dirty="0" smtClean="0">
                <a:latin typeface="Century Gothic" panose="020B0502020202020204" pitchFamily="34" charset="0"/>
              </a:rPr>
              <a:t>Hydrochloric acid</a:t>
            </a:r>
            <a:endParaRPr lang="en-GB" sz="800" dirty="0">
              <a:latin typeface="Century Gothic" panose="020B0502020202020204" pitchFamily="34" charset="0"/>
            </a:endParaRPr>
          </a:p>
        </p:txBody>
      </p:sp>
      <p:sp>
        <p:nvSpPr>
          <p:cNvPr id="86" name="TextBox 85"/>
          <p:cNvSpPr txBox="1"/>
          <p:nvPr/>
        </p:nvSpPr>
        <p:spPr>
          <a:xfrm>
            <a:off x="3279614" y="277597"/>
            <a:ext cx="936104" cy="215444"/>
          </a:xfrm>
          <a:prstGeom prst="rect">
            <a:avLst/>
          </a:prstGeom>
          <a:noFill/>
        </p:spPr>
        <p:txBody>
          <a:bodyPr wrap="square" rtlCol="0">
            <a:spAutoFit/>
          </a:bodyPr>
          <a:lstStyle/>
          <a:p>
            <a:r>
              <a:rPr lang="en-GB" sz="800" dirty="0" smtClean="0">
                <a:latin typeface="Century Gothic" panose="020B0502020202020204" pitchFamily="34" charset="0"/>
              </a:rPr>
              <a:t>15cm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87" name="Group 86"/>
          <p:cNvGrpSpPr/>
          <p:nvPr/>
        </p:nvGrpSpPr>
        <p:grpSpPr>
          <a:xfrm rot="19011867">
            <a:off x="4091177" y="203624"/>
            <a:ext cx="200969" cy="397544"/>
            <a:chOff x="1195788" y="1374327"/>
            <a:chExt cx="360040" cy="637781"/>
          </a:xfrm>
        </p:grpSpPr>
        <p:grpSp>
          <p:nvGrpSpPr>
            <p:cNvPr id="88" name="Group 87"/>
            <p:cNvGrpSpPr/>
            <p:nvPr/>
          </p:nvGrpSpPr>
          <p:grpSpPr>
            <a:xfrm>
              <a:off x="1195788" y="1374327"/>
              <a:ext cx="360040" cy="637781"/>
              <a:chOff x="1475656" y="1351059"/>
              <a:chExt cx="360040" cy="637781"/>
            </a:xfrm>
            <a:solidFill>
              <a:schemeClr val="bg1">
                <a:lumMod val="85000"/>
              </a:schemeClr>
            </a:solidFill>
          </p:grpSpPr>
          <p:sp>
            <p:nvSpPr>
              <p:cNvPr id="90" name="Rounded Rectangle 8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ounded Rectangle 9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9"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2" name="TextBox 91"/>
          <p:cNvSpPr txBox="1"/>
          <p:nvPr/>
        </p:nvSpPr>
        <p:spPr>
          <a:xfrm>
            <a:off x="3307976" y="1308217"/>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grpSp>
        <p:nvGrpSpPr>
          <p:cNvPr id="93" name="Group 92"/>
          <p:cNvGrpSpPr/>
          <p:nvPr/>
        </p:nvGrpSpPr>
        <p:grpSpPr>
          <a:xfrm>
            <a:off x="3457314" y="2057126"/>
            <a:ext cx="290352" cy="399236"/>
            <a:chOff x="1401288" y="2434442"/>
            <a:chExt cx="463138" cy="581890"/>
          </a:xfrm>
        </p:grpSpPr>
        <p:sp>
          <p:nvSpPr>
            <p:cNvPr id="94" name="Freeform 93"/>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Freeform 94"/>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6" name="Group 95"/>
          <p:cNvGrpSpPr/>
          <p:nvPr/>
        </p:nvGrpSpPr>
        <p:grpSpPr>
          <a:xfrm rot="2565571">
            <a:off x="3060197" y="1375325"/>
            <a:ext cx="161335" cy="425061"/>
            <a:chOff x="390895" y="1073426"/>
            <a:chExt cx="299586" cy="771398"/>
          </a:xfrm>
          <a:noFill/>
        </p:grpSpPr>
        <p:sp>
          <p:nvSpPr>
            <p:cNvPr id="97" name="Freeform 9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Trapezoid 9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9" name="Straight Connector 9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7" name="Straight Arrow Connector 106"/>
          <p:cNvCxnSpPr/>
          <p:nvPr/>
        </p:nvCxnSpPr>
        <p:spPr>
          <a:xfrm>
            <a:off x="3268869" y="1686869"/>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3637130" y="1651457"/>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grpSp>
        <p:nvGrpSpPr>
          <p:cNvPr id="125" name="Group 124"/>
          <p:cNvGrpSpPr/>
          <p:nvPr/>
        </p:nvGrpSpPr>
        <p:grpSpPr>
          <a:xfrm>
            <a:off x="3392498" y="4836923"/>
            <a:ext cx="149793" cy="483366"/>
            <a:chOff x="390895" y="1073426"/>
            <a:chExt cx="299586" cy="771398"/>
          </a:xfrm>
          <a:noFill/>
        </p:grpSpPr>
        <p:sp>
          <p:nvSpPr>
            <p:cNvPr id="126" name="Freeform 12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Trapezoid 12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8" name="Straight Connector 12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6" name="TextBox 135"/>
          <p:cNvSpPr txBox="1"/>
          <p:nvPr/>
        </p:nvSpPr>
        <p:spPr>
          <a:xfrm>
            <a:off x="3214798" y="4433651"/>
            <a:ext cx="936104" cy="215444"/>
          </a:xfrm>
          <a:prstGeom prst="rect">
            <a:avLst/>
          </a:prstGeom>
          <a:noFill/>
        </p:spPr>
        <p:txBody>
          <a:bodyPr wrap="square" rtlCol="0">
            <a:spAutoFit/>
          </a:bodyPr>
          <a:lstStyle/>
          <a:p>
            <a:r>
              <a:rPr lang="en-GB" sz="800" dirty="0" smtClean="0">
                <a:latin typeface="Century Gothic" panose="020B0502020202020204" pitchFamily="34" charset="0"/>
              </a:rPr>
              <a:t>15cm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137" name="Group 136"/>
          <p:cNvGrpSpPr/>
          <p:nvPr/>
        </p:nvGrpSpPr>
        <p:grpSpPr>
          <a:xfrm rot="19011867">
            <a:off x="4026361" y="4359678"/>
            <a:ext cx="200969" cy="397544"/>
            <a:chOff x="1195788" y="1374327"/>
            <a:chExt cx="360040" cy="637781"/>
          </a:xfrm>
        </p:grpSpPr>
        <p:grpSp>
          <p:nvGrpSpPr>
            <p:cNvPr id="138" name="Group 137"/>
            <p:cNvGrpSpPr/>
            <p:nvPr/>
          </p:nvGrpSpPr>
          <p:grpSpPr>
            <a:xfrm>
              <a:off x="1195788" y="1374327"/>
              <a:ext cx="360040" cy="637781"/>
              <a:chOff x="1475656" y="1351059"/>
              <a:chExt cx="360040" cy="637781"/>
            </a:xfrm>
            <a:solidFill>
              <a:schemeClr val="bg1">
                <a:lumMod val="85000"/>
              </a:schemeClr>
            </a:solidFill>
          </p:grpSpPr>
          <p:sp>
            <p:nvSpPr>
              <p:cNvPr id="140" name="Rounded Rectangle 13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ounded Rectangle 14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9"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42" name="Group 141"/>
          <p:cNvGrpSpPr/>
          <p:nvPr/>
        </p:nvGrpSpPr>
        <p:grpSpPr>
          <a:xfrm>
            <a:off x="3363777" y="6007028"/>
            <a:ext cx="290352" cy="399236"/>
            <a:chOff x="1401288" y="2434442"/>
            <a:chExt cx="463138" cy="581890"/>
          </a:xfrm>
        </p:grpSpPr>
        <p:sp>
          <p:nvSpPr>
            <p:cNvPr id="143" name="Freeform 142"/>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Freeform 143"/>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5" name="Group 144"/>
          <p:cNvGrpSpPr/>
          <p:nvPr/>
        </p:nvGrpSpPr>
        <p:grpSpPr>
          <a:xfrm rot="2565571">
            <a:off x="2966660" y="5453932"/>
            <a:ext cx="161335" cy="425061"/>
            <a:chOff x="390895" y="1073426"/>
            <a:chExt cx="299586" cy="771398"/>
          </a:xfrm>
          <a:noFill/>
        </p:grpSpPr>
        <p:sp>
          <p:nvSpPr>
            <p:cNvPr id="146" name="Freeform 14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Trapezoid 14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8" name="Straight Connector 14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6" name="Straight Arrow Connector 155"/>
          <p:cNvCxnSpPr/>
          <p:nvPr/>
        </p:nvCxnSpPr>
        <p:spPr>
          <a:xfrm>
            <a:off x="3175332" y="5636771"/>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3341765" y="5571511"/>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sp>
        <p:nvSpPr>
          <p:cNvPr id="158" name="TextBox 157"/>
          <p:cNvSpPr txBox="1"/>
          <p:nvPr/>
        </p:nvSpPr>
        <p:spPr>
          <a:xfrm>
            <a:off x="4337519" y="4347796"/>
            <a:ext cx="936104" cy="338554"/>
          </a:xfrm>
          <a:prstGeom prst="rect">
            <a:avLst/>
          </a:prstGeom>
          <a:noFill/>
        </p:spPr>
        <p:txBody>
          <a:bodyPr wrap="square" rtlCol="0">
            <a:spAutoFit/>
          </a:bodyPr>
          <a:lstStyle/>
          <a:p>
            <a:r>
              <a:rPr lang="en-GB" sz="800" dirty="0" smtClean="0">
                <a:latin typeface="Century Gothic" panose="020B0502020202020204" pitchFamily="34" charset="0"/>
              </a:rPr>
              <a:t>Sodium hydroxide</a:t>
            </a:r>
            <a:endParaRPr lang="en-GB" sz="800" dirty="0">
              <a:latin typeface="Century Gothic" panose="020B0502020202020204" pitchFamily="34" charset="0"/>
            </a:endParaRPr>
          </a:p>
        </p:txBody>
      </p:sp>
      <p:cxnSp>
        <p:nvCxnSpPr>
          <p:cNvPr id="159" name="Straight Arrow Connector 158"/>
          <p:cNvCxnSpPr/>
          <p:nvPr/>
        </p:nvCxnSpPr>
        <p:spPr>
          <a:xfrm flipH="1">
            <a:off x="3481309" y="4517073"/>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3404463" y="6310984"/>
            <a:ext cx="2089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654128" y="5748566"/>
            <a:ext cx="1052133" cy="577081"/>
          </a:xfrm>
          <a:prstGeom prst="rect">
            <a:avLst/>
          </a:prstGeom>
          <a:noFill/>
        </p:spPr>
        <p:txBody>
          <a:bodyPr wrap="square" rtlCol="0">
            <a:spAutoFit/>
          </a:bodyPr>
          <a:lstStyle/>
          <a:p>
            <a:r>
              <a:rPr lang="en-GB" sz="1050" b="1" dirty="0" smtClean="0">
                <a:latin typeface="Century Gothic" panose="020B0502020202020204" pitchFamily="34" charset="0"/>
              </a:rPr>
              <a:t>Record highest temperature</a:t>
            </a:r>
            <a:endParaRPr lang="en-GB" sz="1050" b="1" dirty="0">
              <a:latin typeface="Century Gothic" panose="020B0502020202020204" pitchFamily="34" charset="0"/>
            </a:endParaRPr>
          </a:p>
        </p:txBody>
      </p:sp>
      <p:sp>
        <p:nvSpPr>
          <p:cNvPr id="168" name="TextBox 167"/>
          <p:cNvSpPr txBox="1"/>
          <p:nvPr/>
        </p:nvSpPr>
        <p:spPr>
          <a:xfrm>
            <a:off x="3555362" y="4991303"/>
            <a:ext cx="1164293" cy="338554"/>
          </a:xfrm>
          <a:prstGeom prst="rect">
            <a:avLst/>
          </a:prstGeom>
          <a:noFill/>
        </p:spPr>
        <p:txBody>
          <a:bodyPr wrap="square" rtlCol="0">
            <a:spAutoFit/>
          </a:bodyPr>
          <a:lstStyle/>
          <a:p>
            <a:r>
              <a:rPr lang="en-GB" sz="800" dirty="0" smtClean="0">
                <a:latin typeface="Century Gothic" panose="020B0502020202020204" pitchFamily="34" charset="0"/>
              </a:rPr>
              <a:t>Clean measuring cylinder</a:t>
            </a:r>
            <a:endParaRPr lang="en-GB" sz="800" dirty="0">
              <a:latin typeface="Century Gothic" panose="020B0502020202020204" pitchFamily="34" charset="0"/>
            </a:endParaRPr>
          </a:p>
        </p:txBody>
      </p:sp>
      <p:grpSp>
        <p:nvGrpSpPr>
          <p:cNvPr id="216" name="Group 215"/>
          <p:cNvGrpSpPr/>
          <p:nvPr/>
        </p:nvGrpSpPr>
        <p:grpSpPr>
          <a:xfrm>
            <a:off x="594347" y="1790182"/>
            <a:ext cx="131014" cy="331963"/>
            <a:chOff x="6300192" y="845862"/>
            <a:chExt cx="914400" cy="2157154"/>
          </a:xfrm>
        </p:grpSpPr>
        <p:sp>
          <p:nvSpPr>
            <p:cNvPr id="217" name="Arc 216"/>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18" name="Straight Connector 217"/>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0" name="Freeform 219"/>
          <p:cNvSpPr/>
          <p:nvPr/>
        </p:nvSpPr>
        <p:spPr>
          <a:xfrm rot="4796729">
            <a:off x="626298" y="2039787"/>
            <a:ext cx="66587" cy="59798"/>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Teardrop 220"/>
          <p:cNvSpPr/>
          <p:nvPr/>
        </p:nvSpPr>
        <p:spPr>
          <a:xfrm rot="18885497">
            <a:off x="636081" y="1494253"/>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2" name="Teardrop 221"/>
          <p:cNvSpPr/>
          <p:nvPr/>
        </p:nvSpPr>
        <p:spPr>
          <a:xfrm rot="18885497">
            <a:off x="635148" y="1615301"/>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3" name="Teardrop 222"/>
          <p:cNvSpPr/>
          <p:nvPr/>
        </p:nvSpPr>
        <p:spPr>
          <a:xfrm rot="18885497">
            <a:off x="639026" y="1733580"/>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4" name="TextBox 223"/>
          <p:cNvSpPr txBox="1"/>
          <p:nvPr/>
        </p:nvSpPr>
        <p:spPr>
          <a:xfrm>
            <a:off x="787802" y="1498110"/>
            <a:ext cx="1168164" cy="338554"/>
          </a:xfrm>
          <a:prstGeom prst="rect">
            <a:avLst/>
          </a:prstGeom>
          <a:noFill/>
        </p:spPr>
        <p:txBody>
          <a:bodyPr wrap="square" rtlCol="0">
            <a:spAutoFit/>
          </a:bodyPr>
          <a:lstStyle/>
          <a:p>
            <a:r>
              <a:rPr lang="en-GB" sz="800" dirty="0">
                <a:latin typeface="Century Gothic" panose="020B0502020202020204" pitchFamily="34" charset="0"/>
              </a:rPr>
              <a:t>Q</a:t>
            </a:r>
            <a:r>
              <a:rPr lang="en-GB" sz="800" dirty="0" smtClean="0">
                <a:latin typeface="Century Gothic" panose="020B0502020202020204" pitchFamily="34" charset="0"/>
              </a:rPr>
              <a:t>uarter fill test tube with tap water</a:t>
            </a:r>
            <a:endParaRPr lang="en-GB" sz="800" dirty="0">
              <a:latin typeface="Century Gothic" panose="020B0502020202020204" pitchFamily="34" charset="0"/>
            </a:endParaRPr>
          </a:p>
        </p:txBody>
      </p:sp>
      <p:grpSp>
        <p:nvGrpSpPr>
          <p:cNvPr id="225" name="Group 224"/>
          <p:cNvGrpSpPr/>
          <p:nvPr/>
        </p:nvGrpSpPr>
        <p:grpSpPr>
          <a:xfrm>
            <a:off x="1000270" y="3141493"/>
            <a:ext cx="249619" cy="280934"/>
            <a:chOff x="482803" y="4228186"/>
            <a:chExt cx="577901" cy="709574"/>
          </a:xfrm>
        </p:grpSpPr>
        <p:sp>
          <p:nvSpPr>
            <p:cNvPr id="226" name="Freeform 22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Freeform 22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8" name="Freeform 227"/>
          <p:cNvSpPr/>
          <p:nvPr/>
        </p:nvSpPr>
        <p:spPr>
          <a:xfrm>
            <a:off x="1206021" y="2774112"/>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9" name="Straight Arrow Connector 228"/>
          <p:cNvCxnSpPr/>
          <p:nvPr/>
        </p:nvCxnSpPr>
        <p:spPr>
          <a:xfrm flipV="1">
            <a:off x="1116605" y="2816642"/>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0" name="TextBox 229"/>
          <p:cNvSpPr txBox="1"/>
          <p:nvPr/>
        </p:nvSpPr>
        <p:spPr>
          <a:xfrm>
            <a:off x="350221" y="2708920"/>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231" name="TextBox 230"/>
          <p:cNvSpPr txBox="1"/>
          <p:nvPr/>
        </p:nvSpPr>
        <p:spPr>
          <a:xfrm>
            <a:off x="249247" y="3422427"/>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ammonium nitrate</a:t>
            </a:r>
            <a:endParaRPr lang="en-GB" sz="800" dirty="0">
              <a:latin typeface="Century Gothic" panose="020B0502020202020204" pitchFamily="34" charset="0"/>
            </a:endParaRPr>
          </a:p>
        </p:txBody>
      </p:sp>
      <p:sp>
        <p:nvSpPr>
          <p:cNvPr id="232" name="Freeform 231"/>
          <p:cNvSpPr/>
          <p:nvPr/>
        </p:nvSpPr>
        <p:spPr>
          <a:xfrm>
            <a:off x="1013289" y="4138226"/>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Freeform 232"/>
          <p:cNvSpPr/>
          <p:nvPr/>
        </p:nvSpPr>
        <p:spPr>
          <a:xfrm>
            <a:off x="1008505" y="4105297"/>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4" name="Straight Arrow Connector 233"/>
          <p:cNvCxnSpPr/>
          <p:nvPr/>
        </p:nvCxnSpPr>
        <p:spPr>
          <a:xfrm flipH="1">
            <a:off x="815923" y="4208029"/>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5" name="TextBox 234"/>
          <p:cNvSpPr txBox="1"/>
          <p:nvPr/>
        </p:nvSpPr>
        <p:spPr>
          <a:xfrm>
            <a:off x="496750" y="4100307"/>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grpSp>
        <p:nvGrpSpPr>
          <p:cNvPr id="236" name="Group 235"/>
          <p:cNvGrpSpPr/>
          <p:nvPr/>
        </p:nvGrpSpPr>
        <p:grpSpPr>
          <a:xfrm>
            <a:off x="717298" y="4584034"/>
            <a:ext cx="131014" cy="331963"/>
            <a:chOff x="6300192" y="845862"/>
            <a:chExt cx="914400" cy="2157154"/>
          </a:xfrm>
        </p:grpSpPr>
        <p:sp>
          <p:nvSpPr>
            <p:cNvPr id="237" name="Arc 236"/>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38" name="Straight Connector 237"/>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0" name="TextBox 239"/>
          <p:cNvSpPr txBox="1"/>
          <p:nvPr/>
        </p:nvSpPr>
        <p:spPr>
          <a:xfrm>
            <a:off x="410770" y="4941748"/>
            <a:ext cx="936104" cy="215444"/>
          </a:xfrm>
          <a:prstGeom prst="rect">
            <a:avLst/>
          </a:prstGeom>
          <a:noFill/>
        </p:spPr>
        <p:txBody>
          <a:bodyPr wrap="square" rtlCol="0">
            <a:spAutoFit/>
          </a:bodyPr>
          <a:lstStyle/>
          <a:p>
            <a:r>
              <a:rPr lang="en-GB" sz="800" dirty="0" smtClean="0">
                <a:latin typeface="Century Gothic" panose="020B0502020202020204" pitchFamily="34" charset="0"/>
              </a:rPr>
              <a:t>Test tube</a:t>
            </a:r>
            <a:endParaRPr lang="en-GB" sz="800" dirty="0">
              <a:latin typeface="Century Gothic" panose="020B0502020202020204" pitchFamily="34" charset="0"/>
            </a:endParaRPr>
          </a:p>
        </p:txBody>
      </p:sp>
      <p:cxnSp>
        <p:nvCxnSpPr>
          <p:cNvPr id="3" name="Straight Connector 2"/>
          <p:cNvCxnSpPr/>
          <p:nvPr/>
        </p:nvCxnSpPr>
        <p:spPr>
          <a:xfrm>
            <a:off x="736070" y="4730502"/>
            <a:ext cx="9223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1" name="Group 240"/>
          <p:cNvGrpSpPr/>
          <p:nvPr/>
        </p:nvGrpSpPr>
        <p:grpSpPr>
          <a:xfrm>
            <a:off x="678284" y="5948891"/>
            <a:ext cx="131014" cy="331963"/>
            <a:chOff x="6300192" y="845862"/>
            <a:chExt cx="914400" cy="2157154"/>
          </a:xfrm>
        </p:grpSpPr>
        <p:sp>
          <p:nvSpPr>
            <p:cNvPr id="242" name="Arc 241"/>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43" name="Straight Connector 242"/>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5" name="Straight Connector 244"/>
          <p:cNvCxnSpPr/>
          <p:nvPr/>
        </p:nvCxnSpPr>
        <p:spPr>
          <a:xfrm>
            <a:off x="697056" y="6095359"/>
            <a:ext cx="92233" cy="0"/>
          </a:xfrm>
          <a:prstGeom prst="line">
            <a:avLst/>
          </a:prstGeom>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782186" y="5486258"/>
            <a:ext cx="1701581" cy="461665"/>
          </a:xfrm>
          <a:prstGeom prst="rect">
            <a:avLst/>
          </a:prstGeom>
          <a:noFill/>
        </p:spPr>
        <p:txBody>
          <a:bodyPr wrap="square" rtlCol="0">
            <a:spAutoFit/>
          </a:bodyPr>
          <a:lstStyle/>
          <a:p>
            <a:r>
              <a:rPr lang="en-GB" sz="800" dirty="0" smtClean="0">
                <a:latin typeface="Century Gothic" panose="020B0502020202020204" pitchFamily="34" charset="0"/>
              </a:rPr>
              <a:t>Feel the tube to check the temperature. Record result in box</a:t>
            </a:r>
            <a:endParaRPr lang="en-GB" sz="800" dirty="0">
              <a:latin typeface="Century Gothic" panose="020B0502020202020204" pitchFamily="34" charset="0"/>
            </a:endParaRPr>
          </a:p>
        </p:txBody>
      </p:sp>
      <p:grpSp>
        <p:nvGrpSpPr>
          <p:cNvPr id="247" name="Group 246"/>
          <p:cNvGrpSpPr/>
          <p:nvPr/>
        </p:nvGrpSpPr>
        <p:grpSpPr>
          <a:xfrm>
            <a:off x="3433184" y="2834461"/>
            <a:ext cx="290352" cy="399236"/>
            <a:chOff x="1401288" y="2434442"/>
            <a:chExt cx="463138" cy="581890"/>
          </a:xfrm>
        </p:grpSpPr>
        <p:sp>
          <p:nvSpPr>
            <p:cNvPr id="248" name="Freeform 247"/>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Freeform 248"/>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50" name="Straight Connector 249"/>
          <p:cNvCxnSpPr/>
          <p:nvPr/>
        </p:nvCxnSpPr>
        <p:spPr>
          <a:xfrm>
            <a:off x="3473870" y="3138417"/>
            <a:ext cx="2089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577948" y="2604609"/>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577948" y="3102672"/>
            <a:ext cx="0" cy="891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1" name="TextBox 250"/>
          <p:cNvSpPr txBox="1"/>
          <p:nvPr/>
        </p:nvSpPr>
        <p:spPr>
          <a:xfrm>
            <a:off x="3725886" y="2550385"/>
            <a:ext cx="936104" cy="215444"/>
          </a:xfrm>
          <a:prstGeom prst="rect">
            <a:avLst/>
          </a:prstGeom>
          <a:noFill/>
        </p:spPr>
        <p:txBody>
          <a:bodyPr wrap="square" rtlCol="0">
            <a:spAutoFit/>
          </a:bodyPr>
          <a:lstStyle/>
          <a:p>
            <a:r>
              <a:rPr lang="en-GB" sz="800" dirty="0" smtClean="0">
                <a:latin typeface="Century Gothic" panose="020B0502020202020204" pitchFamily="34" charset="0"/>
              </a:rPr>
              <a:t>Thermometer</a:t>
            </a:r>
            <a:endParaRPr lang="en-GB" sz="800" dirty="0">
              <a:latin typeface="Century Gothic" panose="020B0502020202020204" pitchFamily="34" charset="0"/>
            </a:endParaRPr>
          </a:p>
        </p:txBody>
      </p:sp>
      <p:sp>
        <p:nvSpPr>
          <p:cNvPr id="62" name="Rounded Rectangle 61"/>
          <p:cNvSpPr/>
          <p:nvPr/>
        </p:nvSpPr>
        <p:spPr>
          <a:xfrm>
            <a:off x="4105182" y="3478358"/>
            <a:ext cx="1115693" cy="6511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      °C</a:t>
            </a:r>
            <a:endParaRPr lang="en-GB" dirty="0"/>
          </a:p>
        </p:txBody>
      </p:sp>
      <p:sp>
        <p:nvSpPr>
          <p:cNvPr id="252" name="TextBox 251"/>
          <p:cNvSpPr txBox="1"/>
          <p:nvPr/>
        </p:nvSpPr>
        <p:spPr>
          <a:xfrm>
            <a:off x="3100493" y="3541572"/>
            <a:ext cx="936104" cy="584775"/>
          </a:xfrm>
          <a:prstGeom prst="rect">
            <a:avLst/>
          </a:prstGeom>
          <a:noFill/>
        </p:spPr>
        <p:txBody>
          <a:bodyPr wrap="square" rtlCol="0">
            <a:spAutoFit/>
          </a:bodyPr>
          <a:lstStyle/>
          <a:p>
            <a:r>
              <a:rPr lang="en-GB" sz="800" dirty="0" smtClean="0">
                <a:latin typeface="Century Gothic" panose="020B0502020202020204" pitchFamily="34" charset="0"/>
              </a:rPr>
              <a:t>Leave for one minute and record temperature</a:t>
            </a:r>
            <a:endParaRPr lang="en-GB" sz="800" dirty="0">
              <a:latin typeface="Century Gothic" panose="020B0502020202020204" pitchFamily="34" charset="0"/>
            </a:endParaRPr>
          </a:p>
        </p:txBody>
      </p:sp>
      <p:sp>
        <p:nvSpPr>
          <p:cNvPr id="253" name="Rounded Rectangle 252"/>
          <p:cNvSpPr/>
          <p:nvPr/>
        </p:nvSpPr>
        <p:spPr>
          <a:xfrm>
            <a:off x="4614865" y="5702790"/>
            <a:ext cx="1115693" cy="6511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      °C</a:t>
            </a:r>
            <a:endParaRPr lang="en-GB" dirty="0"/>
          </a:p>
        </p:txBody>
      </p:sp>
      <p:grpSp>
        <p:nvGrpSpPr>
          <p:cNvPr id="254" name="Group 253"/>
          <p:cNvGrpSpPr/>
          <p:nvPr/>
        </p:nvGrpSpPr>
        <p:grpSpPr>
          <a:xfrm>
            <a:off x="6792930" y="802609"/>
            <a:ext cx="149793" cy="483366"/>
            <a:chOff x="390895" y="1073426"/>
            <a:chExt cx="299586" cy="771398"/>
          </a:xfrm>
          <a:noFill/>
        </p:grpSpPr>
        <p:sp>
          <p:nvSpPr>
            <p:cNvPr id="255" name="Freeform 254"/>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Trapezoid 255"/>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7" name="Straight Connector 256"/>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5" name="TextBox 264"/>
          <p:cNvSpPr txBox="1"/>
          <p:nvPr/>
        </p:nvSpPr>
        <p:spPr>
          <a:xfrm>
            <a:off x="7668344" y="347917"/>
            <a:ext cx="936104" cy="338554"/>
          </a:xfrm>
          <a:prstGeom prst="rect">
            <a:avLst/>
          </a:prstGeom>
          <a:noFill/>
        </p:spPr>
        <p:txBody>
          <a:bodyPr wrap="square" rtlCol="0">
            <a:spAutoFit/>
          </a:bodyPr>
          <a:lstStyle/>
          <a:p>
            <a:r>
              <a:rPr lang="en-GB" sz="800" dirty="0" smtClean="0">
                <a:latin typeface="Century Gothic" panose="020B0502020202020204" pitchFamily="34" charset="0"/>
              </a:rPr>
              <a:t>Hydrochloric acid</a:t>
            </a:r>
            <a:endParaRPr lang="en-GB" sz="800" dirty="0">
              <a:latin typeface="Century Gothic" panose="020B0502020202020204" pitchFamily="34" charset="0"/>
            </a:endParaRPr>
          </a:p>
        </p:txBody>
      </p:sp>
      <p:sp>
        <p:nvSpPr>
          <p:cNvPr id="266" name="TextBox 265"/>
          <p:cNvSpPr txBox="1"/>
          <p:nvPr/>
        </p:nvSpPr>
        <p:spPr>
          <a:xfrm>
            <a:off x="6615230" y="399337"/>
            <a:ext cx="936104" cy="215444"/>
          </a:xfrm>
          <a:prstGeom prst="rect">
            <a:avLst/>
          </a:prstGeom>
          <a:noFill/>
        </p:spPr>
        <p:txBody>
          <a:bodyPr wrap="square" rtlCol="0">
            <a:spAutoFit/>
          </a:bodyPr>
          <a:lstStyle/>
          <a:p>
            <a:r>
              <a:rPr lang="en-GB" sz="800" dirty="0" smtClean="0">
                <a:latin typeface="Century Gothic" panose="020B0502020202020204" pitchFamily="34" charset="0"/>
              </a:rPr>
              <a:t>10cm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267" name="Group 266"/>
          <p:cNvGrpSpPr/>
          <p:nvPr/>
        </p:nvGrpSpPr>
        <p:grpSpPr>
          <a:xfrm rot="19011867">
            <a:off x="7426793" y="325364"/>
            <a:ext cx="200969" cy="397544"/>
            <a:chOff x="1195788" y="1374327"/>
            <a:chExt cx="360040" cy="637781"/>
          </a:xfrm>
        </p:grpSpPr>
        <p:grpSp>
          <p:nvGrpSpPr>
            <p:cNvPr id="268" name="Group 267"/>
            <p:cNvGrpSpPr/>
            <p:nvPr/>
          </p:nvGrpSpPr>
          <p:grpSpPr>
            <a:xfrm>
              <a:off x="1195788" y="1374327"/>
              <a:ext cx="360040" cy="637781"/>
              <a:chOff x="1475656" y="1351059"/>
              <a:chExt cx="360040" cy="637781"/>
            </a:xfrm>
            <a:solidFill>
              <a:schemeClr val="bg1">
                <a:lumMod val="85000"/>
              </a:schemeClr>
            </a:solidFill>
          </p:grpSpPr>
          <p:sp>
            <p:nvSpPr>
              <p:cNvPr id="270" name="Rounded Rectangle 26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1" name="Rounded Rectangle 27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9"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72" name="Group 271"/>
          <p:cNvGrpSpPr/>
          <p:nvPr/>
        </p:nvGrpSpPr>
        <p:grpSpPr>
          <a:xfrm rot="2565571">
            <a:off x="6469055" y="1431997"/>
            <a:ext cx="161335" cy="425061"/>
            <a:chOff x="390895" y="1073426"/>
            <a:chExt cx="299586" cy="771398"/>
          </a:xfrm>
          <a:noFill/>
        </p:grpSpPr>
        <p:sp>
          <p:nvSpPr>
            <p:cNvPr id="273" name="Freeform 272"/>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4" name="Trapezoid 273"/>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5" name="Straight Connector 274"/>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3" name="Straight Arrow Connector 282"/>
          <p:cNvCxnSpPr/>
          <p:nvPr/>
        </p:nvCxnSpPr>
        <p:spPr>
          <a:xfrm>
            <a:off x="6677727" y="1743541"/>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84" name="TextBox 283"/>
          <p:cNvSpPr txBox="1"/>
          <p:nvPr/>
        </p:nvSpPr>
        <p:spPr>
          <a:xfrm>
            <a:off x="7045988" y="1708129"/>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grpSp>
        <p:nvGrpSpPr>
          <p:cNvPr id="285" name="Group 284"/>
          <p:cNvGrpSpPr/>
          <p:nvPr/>
        </p:nvGrpSpPr>
        <p:grpSpPr>
          <a:xfrm>
            <a:off x="6898430" y="2195965"/>
            <a:ext cx="131014" cy="331963"/>
            <a:chOff x="6300192" y="845862"/>
            <a:chExt cx="914400" cy="2157154"/>
          </a:xfrm>
        </p:grpSpPr>
        <p:sp>
          <p:nvSpPr>
            <p:cNvPr id="286" name="Arc 285"/>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87" name="Straight Connector 286"/>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9" name="TextBox 288"/>
          <p:cNvSpPr txBox="1"/>
          <p:nvPr/>
        </p:nvSpPr>
        <p:spPr>
          <a:xfrm>
            <a:off x="6598847" y="2554733"/>
            <a:ext cx="936104" cy="461665"/>
          </a:xfrm>
          <a:prstGeom prst="rect">
            <a:avLst/>
          </a:prstGeom>
          <a:noFill/>
        </p:spPr>
        <p:txBody>
          <a:bodyPr wrap="square" rtlCol="0">
            <a:spAutoFit/>
          </a:bodyPr>
          <a:lstStyle/>
          <a:p>
            <a:r>
              <a:rPr lang="en-GB" sz="800" dirty="0" smtClean="0">
                <a:latin typeface="Century Gothic" panose="020B0502020202020204" pitchFamily="34" charset="0"/>
              </a:rPr>
              <a:t>Boiling tube (bigger than a test tube)</a:t>
            </a:r>
            <a:endParaRPr lang="en-GB" sz="800" dirty="0">
              <a:latin typeface="Century Gothic" panose="020B0502020202020204" pitchFamily="34" charset="0"/>
            </a:endParaRPr>
          </a:p>
        </p:txBody>
      </p:sp>
      <p:grpSp>
        <p:nvGrpSpPr>
          <p:cNvPr id="290" name="Group 289"/>
          <p:cNvGrpSpPr/>
          <p:nvPr/>
        </p:nvGrpSpPr>
        <p:grpSpPr>
          <a:xfrm>
            <a:off x="6877216" y="3389844"/>
            <a:ext cx="131014" cy="331963"/>
            <a:chOff x="6300192" y="845862"/>
            <a:chExt cx="914400" cy="2157154"/>
          </a:xfrm>
        </p:grpSpPr>
        <p:sp>
          <p:nvSpPr>
            <p:cNvPr id="291" name="Arc 290"/>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92" name="Straight Connector 291"/>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94" name="Straight Connector 293"/>
          <p:cNvCxnSpPr/>
          <p:nvPr/>
        </p:nvCxnSpPr>
        <p:spPr>
          <a:xfrm>
            <a:off x="6895988" y="3536312"/>
            <a:ext cx="922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a:off x="6930049" y="3062144"/>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6" name="TextBox 295"/>
          <p:cNvSpPr txBox="1"/>
          <p:nvPr/>
        </p:nvSpPr>
        <p:spPr>
          <a:xfrm>
            <a:off x="7077987" y="3007920"/>
            <a:ext cx="936104" cy="215444"/>
          </a:xfrm>
          <a:prstGeom prst="rect">
            <a:avLst/>
          </a:prstGeom>
          <a:noFill/>
        </p:spPr>
        <p:txBody>
          <a:bodyPr wrap="square" rtlCol="0">
            <a:spAutoFit/>
          </a:bodyPr>
          <a:lstStyle/>
          <a:p>
            <a:r>
              <a:rPr lang="en-GB" sz="800" dirty="0" smtClean="0">
                <a:latin typeface="Century Gothic" panose="020B0502020202020204" pitchFamily="34" charset="0"/>
              </a:rPr>
              <a:t>Thermometer</a:t>
            </a:r>
            <a:endParaRPr lang="en-GB" sz="800" dirty="0">
              <a:latin typeface="Century Gothic" panose="020B0502020202020204" pitchFamily="34" charset="0"/>
            </a:endParaRPr>
          </a:p>
        </p:txBody>
      </p:sp>
      <p:sp>
        <p:nvSpPr>
          <p:cNvPr id="297" name="Rounded Rectangle 296"/>
          <p:cNvSpPr/>
          <p:nvPr/>
        </p:nvSpPr>
        <p:spPr>
          <a:xfrm>
            <a:off x="7457283" y="3789040"/>
            <a:ext cx="1115693" cy="6511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      °C</a:t>
            </a:r>
            <a:endParaRPr lang="en-GB" dirty="0"/>
          </a:p>
        </p:txBody>
      </p:sp>
      <p:sp>
        <p:nvSpPr>
          <p:cNvPr id="298" name="TextBox 297"/>
          <p:cNvSpPr txBox="1"/>
          <p:nvPr/>
        </p:nvSpPr>
        <p:spPr>
          <a:xfrm>
            <a:off x="6452594" y="3852254"/>
            <a:ext cx="936104" cy="584775"/>
          </a:xfrm>
          <a:prstGeom prst="rect">
            <a:avLst/>
          </a:prstGeom>
          <a:noFill/>
        </p:spPr>
        <p:txBody>
          <a:bodyPr wrap="square" rtlCol="0">
            <a:spAutoFit/>
          </a:bodyPr>
          <a:lstStyle/>
          <a:p>
            <a:r>
              <a:rPr lang="en-GB" sz="800" dirty="0" smtClean="0">
                <a:latin typeface="Century Gothic" panose="020B0502020202020204" pitchFamily="34" charset="0"/>
              </a:rPr>
              <a:t>Leave for one minute and record temperature</a:t>
            </a:r>
            <a:endParaRPr lang="en-GB" sz="800" dirty="0">
              <a:latin typeface="Century Gothic" panose="020B0502020202020204" pitchFamily="34" charset="0"/>
            </a:endParaRPr>
          </a:p>
        </p:txBody>
      </p:sp>
      <p:grpSp>
        <p:nvGrpSpPr>
          <p:cNvPr id="299" name="Group 298"/>
          <p:cNvGrpSpPr/>
          <p:nvPr/>
        </p:nvGrpSpPr>
        <p:grpSpPr>
          <a:xfrm>
            <a:off x="6837969" y="5068274"/>
            <a:ext cx="131014" cy="331963"/>
            <a:chOff x="6300192" y="845862"/>
            <a:chExt cx="914400" cy="2157154"/>
          </a:xfrm>
        </p:grpSpPr>
        <p:sp>
          <p:nvSpPr>
            <p:cNvPr id="300" name="Arc 299"/>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01" name="Straight Connector 300"/>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03" name="Straight Connector 302"/>
          <p:cNvCxnSpPr/>
          <p:nvPr/>
        </p:nvCxnSpPr>
        <p:spPr>
          <a:xfrm>
            <a:off x="6856741" y="5214742"/>
            <a:ext cx="922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a:off x="6890802" y="4740574"/>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5" name="TextBox 304"/>
          <p:cNvSpPr txBox="1"/>
          <p:nvPr/>
        </p:nvSpPr>
        <p:spPr>
          <a:xfrm>
            <a:off x="7038740" y="4686350"/>
            <a:ext cx="936104" cy="338554"/>
          </a:xfrm>
          <a:prstGeom prst="rect">
            <a:avLst/>
          </a:prstGeom>
          <a:noFill/>
        </p:spPr>
        <p:txBody>
          <a:bodyPr wrap="square" rtlCol="0">
            <a:spAutoFit/>
          </a:bodyPr>
          <a:lstStyle/>
          <a:p>
            <a:r>
              <a:rPr lang="en-GB" sz="800" dirty="0" smtClean="0">
                <a:latin typeface="Century Gothic" panose="020B0502020202020204" pitchFamily="34" charset="0"/>
              </a:rPr>
              <a:t>Add a piece of magnesium</a:t>
            </a:r>
            <a:endParaRPr lang="en-GB" sz="800" dirty="0">
              <a:latin typeface="Century Gothic" panose="020B0502020202020204" pitchFamily="34" charset="0"/>
            </a:endParaRPr>
          </a:p>
        </p:txBody>
      </p:sp>
      <p:sp>
        <p:nvSpPr>
          <p:cNvPr id="306" name="TextBox 305"/>
          <p:cNvSpPr txBox="1"/>
          <p:nvPr/>
        </p:nvSpPr>
        <p:spPr>
          <a:xfrm>
            <a:off x="6532250" y="5762867"/>
            <a:ext cx="1052133" cy="577081"/>
          </a:xfrm>
          <a:prstGeom prst="rect">
            <a:avLst/>
          </a:prstGeom>
          <a:noFill/>
        </p:spPr>
        <p:txBody>
          <a:bodyPr wrap="square" rtlCol="0">
            <a:spAutoFit/>
          </a:bodyPr>
          <a:lstStyle/>
          <a:p>
            <a:r>
              <a:rPr lang="en-GB" sz="1050" b="1" dirty="0" smtClean="0">
                <a:latin typeface="Century Gothic" panose="020B0502020202020204" pitchFamily="34" charset="0"/>
              </a:rPr>
              <a:t>Record highest temperature</a:t>
            </a:r>
            <a:endParaRPr lang="en-GB" sz="1050" b="1" dirty="0">
              <a:latin typeface="Century Gothic" panose="020B0502020202020204" pitchFamily="34" charset="0"/>
            </a:endParaRPr>
          </a:p>
        </p:txBody>
      </p:sp>
      <p:sp>
        <p:nvSpPr>
          <p:cNvPr id="307" name="Rounded Rectangle 306"/>
          <p:cNvSpPr/>
          <p:nvPr/>
        </p:nvSpPr>
        <p:spPr>
          <a:xfrm>
            <a:off x="7492987" y="5717091"/>
            <a:ext cx="1115693" cy="6511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      °C</a:t>
            </a:r>
            <a:endParaRPr lang="en-GB" dirty="0"/>
          </a:p>
        </p:txBody>
      </p:sp>
      <p:cxnSp>
        <p:nvCxnSpPr>
          <p:cNvPr id="308" name="Straight Connector 307"/>
          <p:cNvCxnSpPr/>
          <p:nvPr/>
        </p:nvCxnSpPr>
        <p:spPr>
          <a:xfrm>
            <a:off x="2552839" y="848388"/>
            <a:ext cx="2937" cy="57604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9" name="Rounded Rectangle 308"/>
          <p:cNvSpPr/>
          <p:nvPr/>
        </p:nvSpPr>
        <p:spPr>
          <a:xfrm>
            <a:off x="1029600" y="6007028"/>
            <a:ext cx="1115693" cy="6511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      </a:t>
            </a:r>
            <a:endParaRPr lang="en-GB" dirty="0"/>
          </a:p>
        </p:txBody>
      </p:sp>
      <p:cxnSp>
        <p:nvCxnSpPr>
          <p:cNvPr id="310" name="Straight Connector 309"/>
          <p:cNvCxnSpPr/>
          <p:nvPr/>
        </p:nvCxnSpPr>
        <p:spPr>
          <a:xfrm flipH="1">
            <a:off x="179512" y="2420888"/>
            <a:ext cx="2234519"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H="1">
            <a:off x="179512" y="3933056"/>
            <a:ext cx="2234519"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H="1">
            <a:off x="179512" y="5301208"/>
            <a:ext cx="2234519"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H="1">
            <a:off x="2692558" y="5425988"/>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flipH="1">
            <a:off x="2627784" y="4218130"/>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2660306" y="3356992"/>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H="1">
            <a:off x="2692828" y="2564904"/>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H="1">
            <a:off x="2674938" y="1285975"/>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20" name="Straight Arrow Connector 319"/>
          <p:cNvCxnSpPr/>
          <p:nvPr/>
        </p:nvCxnSpPr>
        <p:spPr>
          <a:xfrm flipH="1">
            <a:off x="6851443" y="516445"/>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H="1">
            <a:off x="5904847" y="1383714"/>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H="1">
            <a:off x="5856036" y="3001767"/>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H="1">
            <a:off x="5854480" y="3747558"/>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H="1">
            <a:off x="5854480" y="4581128"/>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25" name="Straight Connector 324"/>
          <p:cNvCxnSpPr/>
          <p:nvPr/>
        </p:nvCxnSpPr>
        <p:spPr>
          <a:xfrm flipH="1">
            <a:off x="5854480" y="5445224"/>
            <a:ext cx="3038000"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025" name="Oval 1024"/>
          <p:cNvSpPr/>
          <p:nvPr/>
        </p:nvSpPr>
        <p:spPr>
          <a:xfrm>
            <a:off x="179512" y="802609"/>
            <a:ext cx="384325" cy="43824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1</a:t>
            </a:r>
            <a:endParaRPr lang="en-GB" dirty="0"/>
          </a:p>
        </p:txBody>
      </p:sp>
      <p:sp>
        <p:nvSpPr>
          <p:cNvPr id="327" name="Oval 326"/>
          <p:cNvSpPr/>
          <p:nvPr/>
        </p:nvSpPr>
        <p:spPr>
          <a:xfrm>
            <a:off x="5361488" y="219344"/>
            <a:ext cx="384325" cy="43824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2</a:t>
            </a:r>
            <a:endParaRPr lang="en-GB" dirty="0"/>
          </a:p>
        </p:txBody>
      </p:sp>
      <p:sp>
        <p:nvSpPr>
          <p:cNvPr id="328" name="Oval 327"/>
          <p:cNvSpPr/>
          <p:nvPr/>
        </p:nvSpPr>
        <p:spPr>
          <a:xfrm>
            <a:off x="8521631" y="198262"/>
            <a:ext cx="384325" cy="43824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3</a:t>
            </a:r>
            <a:endParaRPr lang="en-GB" dirty="0"/>
          </a:p>
        </p:txBody>
      </p:sp>
    </p:spTree>
    <p:extLst>
      <p:ext uri="{BB962C8B-B14F-4D97-AF65-F5344CB8AC3E}">
        <p14:creationId xmlns:p14="http://schemas.microsoft.com/office/powerpoint/2010/main" val="425535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3968" y="116632"/>
            <a:ext cx="4402832" cy="6408712"/>
          </a:xfrm>
        </p:spPr>
        <p:txBody>
          <a:bodyPr>
            <a:noAutofit/>
          </a:bodyPr>
          <a:lstStyle/>
          <a:p>
            <a:pPr marL="0" indent="0">
              <a:buNone/>
            </a:pPr>
            <a:r>
              <a:rPr lang="en-GB" sz="1100" b="1" dirty="0" smtClean="0">
                <a:latin typeface="Century Gothic" panose="020B0502020202020204" pitchFamily="34" charset="0"/>
              </a:rPr>
              <a:t>Complete in your book</a:t>
            </a:r>
          </a:p>
          <a:p>
            <a:pPr marL="514350" indent="-514350">
              <a:buFont typeface="+mj-lt"/>
              <a:buAutoNum type="arabicPeriod"/>
            </a:pPr>
            <a:r>
              <a:rPr lang="en-GB" sz="1100" dirty="0" smtClean="0">
                <a:latin typeface="Century Gothic" panose="020B0502020202020204" pitchFamily="34" charset="0"/>
              </a:rPr>
              <a:t>For experiment 1</a:t>
            </a:r>
          </a:p>
          <a:p>
            <a:pPr marL="914400" lvl="1" indent="-514350">
              <a:buFont typeface="+mj-lt"/>
              <a:buAutoNum type="alphaLcParenR"/>
            </a:pPr>
            <a:r>
              <a:rPr lang="en-GB" sz="1000" dirty="0" smtClean="0">
                <a:latin typeface="Century Gothic" panose="020B0502020202020204" pitchFamily="34" charset="0"/>
              </a:rPr>
              <a:t>What did you observe?</a:t>
            </a:r>
          </a:p>
          <a:p>
            <a:pPr marL="914400" lvl="1" indent="-514350">
              <a:buFont typeface="+mj-lt"/>
              <a:buAutoNum type="alphaLcParenR"/>
            </a:pPr>
            <a:r>
              <a:rPr lang="en-GB" sz="1000" dirty="0" smtClean="0">
                <a:latin typeface="Century Gothic" panose="020B0502020202020204" pitchFamily="34" charset="0"/>
              </a:rPr>
              <a:t>When the ammonium nitrate is added to the water, what happens to the temperature?</a:t>
            </a:r>
          </a:p>
          <a:p>
            <a:pPr marL="914400" lvl="1" indent="-514350">
              <a:buFont typeface="+mj-lt"/>
              <a:buAutoNum type="alphaLcParenR"/>
            </a:pPr>
            <a:r>
              <a:rPr lang="en-GB" sz="1000" dirty="0" smtClean="0">
                <a:latin typeface="Century Gothic" panose="020B0502020202020204" pitchFamily="34" charset="0"/>
              </a:rPr>
              <a:t>Has a chemical reaction occurred?</a:t>
            </a:r>
          </a:p>
          <a:p>
            <a:pPr marL="914400" lvl="1" indent="-514350">
              <a:buFont typeface="+mj-lt"/>
              <a:buAutoNum type="alphaLcParenR"/>
            </a:pPr>
            <a:r>
              <a:rPr lang="en-GB" sz="1000" dirty="0" smtClean="0">
                <a:latin typeface="Century Gothic" panose="020B0502020202020204" pitchFamily="34" charset="0"/>
              </a:rPr>
              <a:t>If the mass of the test tube was 15g, ammonium nitrate 3.1g and water 4g, what would the mass of the test tube and everything in it be at the beginning of the reaction?</a:t>
            </a:r>
          </a:p>
          <a:p>
            <a:pPr marL="914400" lvl="1" indent="-514350">
              <a:buFont typeface="+mj-lt"/>
              <a:buAutoNum type="alphaLcParenR"/>
            </a:pPr>
            <a:r>
              <a:rPr lang="en-GB" sz="1000" dirty="0" smtClean="0">
                <a:latin typeface="Century Gothic" panose="020B0502020202020204" pitchFamily="34" charset="0"/>
              </a:rPr>
              <a:t>Would the mass have increased, decreased or stayed the same?</a:t>
            </a:r>
          </a:p>
          <a:p>
            <a:pPr marL="914400" lvl="1" indent="-514350">
              <a:buFont typeface="+mj-lt"/>
              <a:buAutoNum type="alphaLcParenR"/>
            </a:pPr>
            <a:r>
              <a:rPr lang="en-GB" sz="1000" dirty="0" smtClean="0">
                <a:latin typeface="Century Gothic" panose="020B0502020202020204" pitchFamily="34" charset="0"/>
              </a:rPr>
              <a:t>Explain your answer to e</a:t>
            </a:r>
          </a:p>
          <a:p>
            <a:pPr marL="514350" indent="-514350">
              <a:buFont typeface="+mj-lt"/>
              <a:buAutoNum type="arabicPeriod"/>
            </a:pPr>
            <a:r>
              <a:rPr lang="en-GB" sz="1100" dirty="0" smtClean="0">
                <a:latin typeface="Century Gothic" panose="020B0502020202020204" pitchFamily="34" charset="0"/>
              </a:rPr>
              <a:t>For experiment 2</a:t>
            </a:r>
          </a:p>
          <a:p>
            <a:pPr marL="914400" lvl="1" indent="-514350">
              <a:buFont typeface="+mj-lt"/>
              <a:buAutoNum type="alphaLcParenR"/>
            </a:pPr>
            <a:r>
              <a:rPr lang="en-GB" sz="1000" dirty="0" smtClean="0">
                <a:latin typeface="Century Gothic" panose="020B0502020202020204" pitchFamily="34" charset="0"/>
              </a:rPr>
              <a:t>By how much did the temperature </a:t>
            </a:r>
            <a:r>
              <a:rPr lang="en-GB" sz="1000" b="1" dirty="0" smtClean="0">
                <a:latin typeface="Century Gothic" panose="020B0502020202020204" pitchFamily="34" charset="0"/>
              </a:rPr>
              <a:t>change</a:t>
            </a:r>
            <a:r>
              <a:rPr lang="en-GB" sz="1000" dirty="0" smtClean="0">
                <a:latin typeface="Century Gothic" panose="020B0502020202020204" pitchFamily="34" charset="0"/>
              </a:rPr>
              <a:t> in the reaction?</a:t>
            </a:r>
          </a:p>
          <a:p>
            <a:pPr marL="914400" lvl="1" indent="-514350">
              <a:buFont typeface="+mj-lt"/>
              <a:buAutoNum type="alphaLcParenR"/>
            </a:pPr>
            <a:r>
              <a:rPr lang="en-GB" sz="1000" dirty="0" smtClean="0">
                <a:latin typeface="Century Gothic" panose="020B0502020202020204" pitchFamily="34" charset="0"/>
              </a:rPr>
              <a:t>When sodium hydroxide and hydrochloric acid react together they make sodium chloride and water. Write a word equation for this reaction. </a:t>
            </a:r>
          </a:p>
          <a:p>
            <a:pPr marL="914400" lvl="1" indent="-514350">
              <a:buFont typeface="+mj-lt"/>
              <a:buAutoNum type="alphaLcParenR"/>
            </a:pPr>
            <a:r>
              <a:rPr lang="en-GB" sz="1000" dirty="0" smtClean="0">
                <a:latin typeface="Century Gothic" panose="020B0502020202020204" pitchFamily="34" charset="0"/>
              </a:rPr>
              <a:t>What is the formula for water?</a:t>
            </a:r>
          </a:p>
          <a:p>
            <a:pPr marL="914400" lvl="1" indent="-514350">
              <a:buFont typeface="+mj-lt"/>
              <a:buAutoNum type="alphaLcParenR"/>
            </a:pPr>
            <a:r>
              <a:rPr lang="en-GB" sz="1000" dirty="0" smtClean="0">
                <a:latin typeface="Century Gothic" panose="020B0502020202020204" pitchFamily="34" charset="0"/>
              </a:rPr>
              <a:t>What are the reactants and what are the products in this reaction?</a:t>
            </a:r>
          </a:p>
          <a:p>
            <a:pPr marL="914400" lvl="1" indent="-514350">
              <a:buFont typeface="+mj-lt"/>
              <a:buAutoNum type="alphaLcParenR"/>
            </a:pPr>
            <a:r>
              <a:rPr lang="en-GB" sz="1000" dirty="0" smtClean="0">
                <a:latin typeface="Century Gothic" panose="020B0502020202020204" pitchFamily="34" charset="0"/>
              </a:rPr>
              <a:t>Water is a molecular substance. What does this mean?</a:t>
            </a:r>
          </a:p>
          <a:p>
            <a:pPr marL="914400" lvl="1" indent="-514350">
              <a:buFont typeface="+mj-lt"/>
              <a:buAutoNum type="alphaLcParenR"/>
            </a:pPr>
            <a:r>
              <a:rPr lang="en-GB" sz="1000" dirty="0" smtClean="0">
                <a:latin typeface="Century Gothic" panose="020B0502020202020204" pitchFamily="34" charset="0"/>
              </a:rPr>
              <a:t>Sodium chloride is safe to eat but sodium and chlorine are both toxic. Explain why this is.</a:t>
            </a:r>
          </a:p>
          <a:p>
            <a:pPr marL="514350" indent="-514350">
              <a:buFont typeface="+mj-lt"/>
              <a:buAutoNum type="arabicPeriod"/>
            </a:pPr>
            <a:r>
              <a:rPr lang="en-GB" sz="1100" dirty="0" smtClean="0">
                <a:latin typeface="Century Gothic" panose="020B0502020202020204" pitchFamily="34" charset="0"/>
              </a:rPr>
              <a:t>For experiment 3</a:t>
            </a:r>
          </a:p>
          <a:p>
            <a:pPr marL="914400" lvl="1" indent="-514350">
              <a:buFont typeface="+mj-lt"/>
              <a:buAutoNum type="alphaLcParenR"/>
            </a:pPr>
            <a:r>
              <a:rPr lang="en-GB" sz="1000" dirty="0" smtClean="0">
                <a:latin typeface="Century Gothic" panose="020B0502020202020204" pitchFamily="34" charset="0"/>
              </a:rPr>
              <a:t>What did you observe during this reaction?</a:t>
            </a:r>
          </a:p>
          <a:p>
            <a:pPr marL="914400" lvl="1" indent="-514350">
              <a:buFont typeface="+mj-lt"/>
              <a:buAutoNum type="alphaLcParenR"/>
            </a:pPr>
            <a:r>
              <a:rPr lang="en-GB" sz="1000" dirty="0" smtClean="0">
                <a:latin typeface="Century Gothic" panose="020B0502020202020204" pitchFamily="34" charset="0"/>
              </a:rPr>
              <a:t>How do you know a chemical reaction took place?</a:t>
            </a:r>
          </a:p>
          <a:p>
            <a:pPr marL="914400" lvl="1" indent="-514350">
              <a:buFont typeface="+mj-lt"/>
              <a:buAutoNum type="alphaLcParenR"/>
            </a:pPr>
            <a:r>
              <a:rPr lang="en-GB" sz="1000" dirty="0" smtClean="0">
                <a:latin typeface="Century Gothic" panose="020B0502020202020204" pitchFamily="34" charset="0"/>
              </a:rPr>
              <a:t>Magnesium reacts with hydrochloric acid to form magnesium chloride and hydrogen. Write a word equation for this reaction.</a:t>
            </a:r>
          </a:p>
          <a:p>
            <a:pPr marL="914400" lvl="1" indent="-514350">
              <a:buFont typeface="+mj-lt"/>
              <a:buAutoNum type="alphaLcParenR"/>
            </a:pPr>
            <a:r>
              <a:rPr lang="en-GB" sz="1000" dirty="0" smtClean="0">
                <a:latin typeface="Century Gothic" panose="020B0502020202020204" pitchFamily="34" charset="0"/>
              </a:rPr>
              <a:t>Identify all elements and compounds in the equation</a:t>
            </a:r>
          </a:p>
          <a:p>
            <a:pPr marL="914400" lvl="1" indent="-514350">
              <a:buFont typeface="+mj-lt"/>
              <a:buAutoNum type="alphaLcParenR"/>
            </a:pPr>
            <a:r>
              <a:rPr lang="en-GB" sz="1000" dirty="0" smtClean="0">
                <a:latin typeface="Century Gothic" panose="020B0502020202020204" pitchFamily="34" charset="0"/>
              </a:rPr>
              <a:t>The symbol equation for this reaction is below. Copy it into your exercise book and balance it.</a:t>
            </a:r>
            <a:r>
              <a:rPr lang="en-GB" sz="1000" dirty="0">
                <a:latin typeface="Century Gothic" panose="020B0502020202020204" pitchFamily="34" charset="0"/>
              </a:rPr>
              <a:t/>
            </a:r>
            <a:br>
              <a:rPr lang="en-GB" sz="1000" dirty="0">
                <a:latin typeface="Century Gothic" panose="020B0502020202020204" pitchFamily="34" charset="0"/>
              </a:rPr>
            </a:br>
            <a:r>
              <a:rPr lang="en-GB" sz="1000" dirty="0" smtClean="0">
                <a:latin typeface="Century Gothic" panose="020B0502020202020204" pitchFamily="34" charset="0"/>
              </a:rPr>
              <a:t>Mg + </a:t>
            </a:r>
            <a:r>
              <a:rPr lang="en-GB" sz="1000" dirty="0" err="1" smtClean="0">
                <a:latin typeface="Century Gothic" panose="020B0502020202020204" pitchFamily="34" charset="0"/>
              </a:rPr>
              <a:t>HCl</a:t>
            </a:r>
            <a:r>
              <a:rPr lang="en-GB" sz="1000" dirty="0" smtClean="0">
                <a:latin typeface="Century Gothic" panose="020B0502020202020204" pitchFamily="34" charset="0"/>
              </a:rPr>
              <a:t> </a:t>
            </a:r>
            <a:r>
              <a:rPr lang="en-GB" sz="1000" dirty="0" smtClean="0">
                <a:latin typeface="Century Gothic" panose="020B0502020202020204" pitchFamily="34" charset="0"/>
                <a:sym typeface="Wingdings" panose="05000000000000000000" pitchFamily="2" charset="2"/>
              </a:rPr>
              <a:t> MgCl</a:t>
            </a:r>
            <a:r>
              <a:rPr lang="en-GB" sz="1000" baseline="-25000" dirty="0" smtClean="0">
                <a:latin typeface="Century Gothic" panose="020B0502020202020204" pitchFamily="34" charset="0"/>
                <a:sym typeface="Wingdings" panose="05000000000000000000" pitchFamily="2" charset="2"/>
              </a:rPr>
              <a:t>2</a:t>
            </a:r>
            <a:r>
              <a:rPr lang="en-GB" sz="1000" dirty="0" smtClean="0">
                <a:latin typeface="Century Gothic" panose="020B0502020202020204" pitchFamily="34" charset="0"/>
                <a:sym typeface="Wingdings" panose="05000000000000000000" pitchFamily="2" charset="2"/>
              </a:rPr>
              <a:t> + H</a:t>
            </a:r>
            <a:r>
              <a:rPr lang="en-GB" sz="1000" baseline="-25000" dirty="0" smtClean="0">
                <a:latin typeface="Century Gothic" panose="020B0502020202020204" pitchFamily="34" charset="0"/>
                <a:sym typeface="Wingdings" panose="05000000000000000000" pitchFamily="2" charset="2"/>
              </a:rPr>
              <a:t>2</a:t>
            </a:r>
            <a:endParaRPr lang="en-GB" sz="1000" dirty="0" smtClean="0">
              <a:latin typeface="Century Gothic" panose="020B0502020202020204" pitchFamily="34" charset="0"/>
              <a:sym typeface="Wingdings" panose="05000000000000000000" pitchFamily="2" charset="2"/>
            </a:endParaRPr>
          </a:p>
          <a:p>
            <a:pPr marL="914400" lvl="1" indent="-514350">
              <a:buFont typeface="+mj-lt"/>
              <a:buAutoNum type="alphaLcParenR"/>
            </a:pPr>
            <a:r>
              <a:rPr lang="en-GB" sz="1000" dirty="0" smtClean="0">
                <a:latin typeface="Century Gothic" panose="020B0502020202020204" pitchFamily="34" charset="0"/>
                <a:sym typeface="Wingdings" panose="05000000000000000000" pitchFamily="2" charset="2"/>
              </a:rPr>
              <a:t>During this reaction, the overall mass decreases. Explain why this happens.</a:t>
            </a:r>
            <a:endParaRPr lang="en-GB" sz="1000" dirty="0" smtClean="0">
              <a:latin typeface="Century Gothic" panose="020B0502020202020204" pitchFamily="34" charset="0"/>
            </a:endParaRPr>
          </a:p>
        </p:txBody>
      </p:sp>
    </p:spTree>
    <p:extLst>
      <p:ext uri="{BB962C8B-B14F-4D97-AF65-F5344CB8AC3E}">
        <p14:creationId xmlns:p14="http://schemas.microsoft.com/office/powerpoint/2010/main" val="55483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00973" y="-5898"/>
            <a:ext cx="4967898" cy="338554"/>
          </a:xfrm>
          <a:prstGeom prst="rect">
            <a:avLst/>
          </a:prstGeom>
          <a:noFill/>
        </p:spPr>
        <p:txBody>
          <a:bodyPr wrap="square" rtlCol="0">
            <a:spAutoFit/>
          </a:bodyPr>
          <a:lstStyle/>
          <a:p>
            <a:r>
              <a:rPr lang="en-GB" sz="1600" b="1" dirty="0" smtClean="0">
                <a:latin typeface="Century Gothic" panose="020B0502020202020204" pitchFamily="34" charset="0"/>
              </a:rPr>
              <a:t>C1 WS4 Chemical Reactions Mini-</a:t>
            </a:r>
            <a:r>
              <a:rPr lang="en-GB" sz="1600" b="1" dirty="0" err="1" smtClean="0">
                <a:latin typeface="Century Gothic" panose="020B0502020202020204" pitchFamily="34" charset="0"/>
              </a:rPr>
              <a:t>Practicals</a:t>
            </a:r>
            <a:endParaRPr lang="en-GB" sz="1600" b="1" dirty="0">
              <a:latin typeface="Century Gothic" panose="020B0502020202020204" pitchFamily="34" charset="0"/>
            </a:endParaRPr>
          </a:p>
        </p:txBody>
      </p:sp>
      <p:cxnSp>
        <p:nvCxnSpPr>
          <p:cNvPr id="6" name="Straight Connector 5"/>
          <p:cNvCxnSpPr/>
          <p:nvPr/>
        </p:nvCxnSpPr>
        <p:spPr>
          <a:xfrm>
            <a:off x="2987824" y="650266"/>
            <a:ext cx="0" cy="5400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56176" y="692696"/>
            <a:ext cx="0" cy="5400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90895" y="742964"/>
            <a:ext cx="299586" cy="771398"/>
            <a:chOff x="390895" y="1073426"/>
            <a:chExt cx="299586" cy="771398"/>
          </a:xfrm>
          <a:noFill/>
        </p:grpSpPr>
        <p:sp>
          <p:nvSpPr>
            <p:cNvPr id="8" name="Freeform 7"/>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rapezoid 8"/>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flipH="1">
            <a:off x="540688" y="410142"/>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559988" y="314465"/>
            <a:ext cx="936104" cy="338554"/>
          </a:xfrm>
          <a:prstGeom prst="rect">
            <a:avLst/>
          </a:prstGeom>
          <a:noFill/>
        </p:spPr>
        <p:txBody>
          <a:bodyPr wrap="square" rtlCol="0">
            <a:spAutoFit/>
          </a:bodyPr>
          <a:lstStyle/>
          <a:p>
            <a:r>
              <a:rPr lang="en-GB" sz="800" dirty="0" smtClean="0">
                <a:latin typeface="Century Gothic" panose="020B0502020202020204" pitchFamily="34" charset="0"/>
              </a:rPr>
              <a:t>Hydrochloric acid</a:t>
            </a:r>
            <a:endParaRPr lang="en-GB" sz="800" dirty="0">
              <a:latin typeface="Century Gothic" panose="020B0502020202020204" pitchFamily="34" charset="0"/>
            </a:endParaRPr>
          </a:p>
        </p:txBody>
      </p:sp>
      <p:sp>
        <p:nvSpPr>
          <p:cNvPr id="28" name="TextBox 27"/>
          <p:cNvSpPr txBox="1"/>
          <p:nvPr/>
        </p:nvSpPr>
        <p:spPr>
          <a:xfrm>
            <a:off x="288092" y="314465"/>
            <a:ext cx="936104" cy="215444"/>
          </a:xfrm>
          <a:prstGeom prst="rect">
            <a:avLst/>
          </a:prstGeom>
          <a:noFill/>
        </p:spPr>
        <p:txBody>
          <a:bodyPr wrap="square" rtlCol="0">
            <a:spAutoFit/>
          </a:bodyPr>
          <a:lstStyle/>
          <a:p>
            <a:r>
              <a:rPr lang="en-GB" sz="800" dirty="0" smtClean="0">
                <a:latin typeface="Century Gothic" panose="020B0502020202020204" pitchFamily="34" charset="0"/>
              </a:rPr>
              <a:t>40cm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27" name="Group 26"/>
          <p:cNvGrpSpPr/>
          <p:nvPr/>
        </p:nvGrpSpPr>
        <p:grpSpPr>
          <a:xfrm rot="19011867">
            <a:off x="1147638" y="297549"/>
            <a:ext cx="360040" cy="637781"/>
            <a:chOff x="1195788" y="1374327"/>
            <a:chExt cx="360040" cy="637781"/>
          </a:xfrm>
        </p:grpSpPr>
        <p:grpSp>
          <p:nvGrpSpPr>
            <p:cNvPr id="21" name="Group 20"/>
            <p:cNvGrpSpPr/>
            <p:nvPr/>
          </p:nvGrpSpPr>
          <p:grpSpPr>
            <a:xfrm>
              <a:off x="1195788" y="1374327"/>
              <a:ext cx="360040" cy="637781"/>
              <a:chOff x="1475656" y="1351059"/>
              <a:chExt cx="360040" cy="637781"/>
            </a:xfrm>
            <a:solidFill>
              <a:schemeClr val="bg1">
                <a:lumMod val="85000"/>
              </a:schemeClr>
            </a:solidFill>
          </p:grpSpPr>
          <p:sp>
            <p:nvSpPr>
              <p:cNvPr id="20" name="Rounded Rectangle 1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27"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0" name="Group 29"/>
          <p:cNvGrpSpPr/>
          <p:nvPr/>
        </p:nvGrpSpPr>
        <p:grpSpPr>
          <a:xfrm>
            <a:off x="1229277" y="2594482"/>
            <a:ext cx="463138" cy="581890"/>
            <a:chOff x="1401288" y="2434442"/>
            <a:chExt cx="463138" cy="581890"/>
          </a:xfrm>
        </p:grpSpPr>
        <p:sp>
          <p:nvSpPr>
            <p:cNvPr id="29" name="Freeform 28"/>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31"/>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p:cNvGrpSpPr/>
          <p:nvPr/>
        </p:nvGrpSpPr>
        <p:grpSpPr>
          <a:xfrm rot="2565571">
            <a:off x="600566" y="2074172"/>
            <a:ext cx="299586" cy="771398"/>
            <a:chOff x="390895" y="1073426"/>
            <a:chExt cx="299586" cy="771398"/>
          </a:xfrm>
          <a:noFill/>
        </p:grpSpPr>
        <p:sp>
          <p:nvSpPr>
            <p:cNvPr id="35" name="Freeform 34"/>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rapezoid 35"/>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Straight Connector 36"/>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Arrow Connector 44"/>
          <p:cNvCxnSpPr/>
          <p:nvPr/>
        </p:nvCxnSpPr>
        <p:spPr>
          <a:xfrm>
            <a:off x="1161724" y="2267234"/>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266546" y="2232376"/>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grpSp>
        <p:nvGrpSpPr>
          <p:cNvPr id="1029" name="Group 1028"/>
          <p:cNvGrpSpPr/>
          <p:nvPr/>
        </p:nvGrpSpPr>
        <p:grpSpPr>
          <a:xfrm>
            <a:off x="814975" y="4056026"/>
            <a:ext cx="249619" cy="280934"/>
            <a:chOff x="482803" y="4228186"/>
            <a:chExt cx="577901" cy="709574"/>
          </a:xfrm>
        </p:grpSpPr>
        <p:sp>
          <p:nvSpPr>
            <p:cNvPr id="46" name="Freeform 4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Freeform 4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9" name="Freeform 48"/>
          <p:cNvSpPr/>
          <p:nvPr/>
        </p:nvSpPr>
        <p:spPr>
          <a:xfrm>
            <a:off x="1020726" y="3688645"/>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1" name="Straight Arrow Connector 50"/>
          <p:cNvCxnSpPr/>
          <p:nvPr/>
        </p:nvCxnSpPr>
        <p:spPr>
          <a:xfrm flipV="1">
            <a:off x="931310" y="3731175"/>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64926" y="3623453"/>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55" name="TextBox 54"/>
          <p:cNvSpPr txBox="1"/>
          <p:nvPr/>
        </p:nvSpPr>
        <p:spPr>
          <a:xfrm>
            <a:off x="1177175" y="3704218"/>
            <a:ext cx="936104" cy="215444"/>
          </a:xfrm>
          <a:prstGeom prst="rect">
            <a:avLst/>
          </a:prstGeom>
          <a:noFill/>
        </p:spPr>
        <p:txBody>
          <a:bodyPr wrap="square" rtlCol="0">
            <a:spAutoFit/>
          </a:bodyPr>
          <a:lstStyle/>
          <a:p>
            <a:r>
              <a:rPr lang="en-GB" sz="800" dirty="0" smtClean="0">
                <a:latin typeface="Century Gothic" panose="020B0502020202020204" pitchFamily="34" charset="0"/>
              </a:rPr>
              <a:t>Spatula</a:t>
            </a:r>
            <a:endParaRPr lang="en-GB" sz="800" dirty="0">
              <a:latin typeface="Century Gothic" panose="020B0502020202020204" pitchFamily="34" charset="0"/>
            </a:endParaRPr>
          </a:p>
        </p:txBody>
      </p:sp>
      <p:sp>
        <p:nvSpPr>
          <p:cNvPr id="56" name="Freeform 55"/>
          <p:cNvSpPr/>
          <p:nvPr/>
        </p:nvSpPr>
        <p:spPr>
          <a:xfrm>
            <a:off x="1052683" y="5237513"/>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Freeform 60"/>
          <p:cNvSpPr/>
          <p:nvPr/>
        </p:nvSpPr>
        <p:spPr>
          <a:xfrm>
            <a:off x="1047899" y="5204584"/>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p:cNvGrpSpPr/>
          <p:nvPr/>
        </p:nvGrpSpPr>
        <p:grpSpPr>
          <a:xfrm>
            <a:off x="652478" y="5540984"/>
            <a:ext cx="463138" cy="581890"/>
            <a:chOff x="652478" y="5540984"/>
            <a:chExt cx="463138" cy="581890"/>
          </a:xfrm>
        </p:grpSpPr>
        <p:grpSp>
          <p:nvGrpSpPr>
            <p:cNvPr id="57" name="Group 56"/>
            <p:cNvGrpSpPr/>
            <p:nvPr/>
          </p:nvGrpSpPr>
          <p:grpSpPr>
            <a:xfrm>
              <a:off x="652478" y="5540984"/>
              <a:ext cx="463138" cy="581890"/>
              <a:chOff x="1401288" y="2434442"/>
              <a:chExt cx="463138" cy="581890"/>
            </a:xfrm>
          </p:grpSpPr>
          <p:sp>
            <p:nvSpPr>
              <p:cNvPr id="58" name="Freeform 57"/>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reeform 58"/>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0" name="Straight Connector 59"/>
            <p:cNvCxnSpPr/>
            <p:nvPr/>
          </p:nvCxnSpPr>
          <p:spPr>
            <a:xfrm>
              <a:off x="732422" y="5876259"/>
              <a:ext cx="3111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7" name="Straight Arrow Connector 66"/>
          <p:cNvCxnSpPr/>
          <p:nvPr/>
        </p:nvCxnSpPr>
        <p:spPr>
          <a:xfrm flipH="1">
            <a:off x="855317" y="5307316"/>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536144" y="5199594"/>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sp>
        <p:nvSpPr>
          <p:cNvPr id="71" name="TextBox 70"/>
          <p:cNvSpPr txBox="1"/>
          <p:nvPr/>
        </p:nvSpPr>
        <p:spPr>
          <a:xfrm>
            <a:off x="1129874" y="5831929"/>
            <a:ext cx="1569918" cy="253916"/>
          </a:xfrm>
          <a:prstGeom prst="rect">
            <a:avLst/>
          </a:prstGeom>
          <a:noFill/>
        </p:spPr>
        <p:txBody>
          <a:bodyPr wrap="square" rtlCol="0">
            <a:spAutoFit/>
          </a:bodyPr>
          <a:lstStyle/>
          <a:p>
            <a:r>
              <a:rPr lang="en-GB" sz="1050" b="1" dirty="0" smtClean="0">
                <a:latin typeface="Century Gothic" panose="020B0502020202020204" pitchFamily="34" charset="0"/>
              </a:rPr>
              <a:t>Record Observations</a:t>
            </a:r>
            <a:endParaRPr lang="en-GB" sz="1050" b="1" dirty="0">
              <a:latin typeface="Century Gothic" panose="020B0502020202020204" pitchFamily="34" charset="0"/>
            </a:endParaRPr>
          </a:p>
        </p:txBody>
      </p:sp>
      <p:sp>
        <p:nvSpPr>
          <p:cNvPr id="72" name="TextBox 71"/>
          <p:cNvSpPr txBox="1"/>
          <p:nvPr/>
        </p:nvSpPr>
        <p:spPr>
          <a:xfrm>
            <a:off x="244446" y="1514362"/>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sp>
        <p:nvSpPr>
          <p:cNvPr id="73" name="TextBox 72"/>
          <p:cNvSpPr txBox="1"/>
          <p:nvPr/>
        </p:nvSpPr>
        <p:spPr>
          <a:xfrm>
            <a:off x="994383" y="3154295"/>
            <a:ext cx="936104" cy="215444"/>
          </a:xfrm>
          <a:prstGeom prst="rect">
            <a:avLst/>
          </a:prstGeom>
          <a:noFill/>
        </p:spPr>
        <p:txBody>
          <a:bodyPr wrap="square" rtlCol="0">
            <a:spAutoFit/>
          </a:bodyPr>
          <a:lstStyle/>
          <a:p>
            <a:r>
              <a:rPr lang="en-GB" sz="800" dirty="0" smtClean="0">
                <a:latin typeface="Century Gothic" panose="020B0502020202020204" pitchFamily="34" charset="0"/>
              </a:rPr>
              <a:t>Conical flask</a:t>
            </a:r>
            <a:endParaRPr lang="en-GB" sz="800" dirty="0">
              <a:latin typeface="Century Gothic" panose="020B0502020202020204" pitchFamily="34" charset="0"/>
            </a:endParaRPr>
          </a:p>
        </p:txBody>
      </p:sp>
      <p:sp>
        <p:nvSpPr>
          <p:cNvPr id="74" name="TextBox 73"/>
          <p:cNvSpPr txBox="1"/>
          <p:nvPr/>
        </p:nvSpPr>
        <p:spPr>
          <a:xfrm>
            <a:off x="63952" y="4336960"/>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marble powder</a:t>
            </a:r>
            <a:endParaRPr lang="en-GB" sz="800" dirty="0">
              <a:latin typeface="Century Gothic" panose="020B0502020202020204" pitchFamily="34" charset="0"/>
            </a:endParaRPr>
          </a:p>
        </p:txBody>
      </p:sp>
      <p:sp>
        <p:nvSpPr>
          <p:cNvPr id="1034" name="Oval 1033"/>
          <p:cNvSpPr/>
          <p:nvPr/>
        </p:nvSpPr>
        <p:spPr>
          <a:xfrm>
            <a:off x="2411760" y="974302"/>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1</a:t>
            </a:r>
            <a:endParaRPr lang="en-GB" dirty="0">
              <a:solidFill>
                <a:sysClr val="windowText" lastClr="000000"/>
              </a:solidFill>
              <a:latin typeface="Century Gothic" panose="020B0502020202020204" pitchFamily="34" charset="0"/>
            </a:endParaRPr>
          </a:p>
        </p:txBody>
      </p:sp>
      <p:sp>
        <p:nvSpPr>
          <p:cNvPr id="81" name="Oval 80"/>
          <p:cNvSpPr/>
          <p:nvPr/>
        </p:nvSpPr>
        <p:spPr>
          <a:xfrm>
            <a:off x="2400972" y="2475625"/>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2</a:t>
            </a:r>
            <a:endParaRPr lang="en-GB" dirty="0">
              <a:solidFill>
                <a:sysClr val="windowText" lastClr="000000"/>
              </a:solidFill>
              <a:latin typeface="Century Gothic" panose="020B0502020202020204" pitchFamily="34" charset="0"/>
            </a:endParaRPr>
          </a:p>
        </p:txBody>
      </p:sp>
      <p:sp>
        <p:nvSpPr>
          <p:cNvPr id="82" name="Oval 81"/>
          <p:cNvSpPr/>
          <p:nvPr/>
        </p:nvSpPr>
        <p:spPr>
          <a:xfrm>
            <a:off x="2426411" y="3901920"/>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3</a:t>
            </a:r>
            <a:endParaRPr lang="en-GB" dirty="0">
              <a:solidFill>
                <a:sysClr val="windowText" lastClr="000000"/>
              </a:solidFill>
              <a:latin typeface="Century Gothic" panose="020B0502020202020204" pitchFamily="34" charset="0"/>
            </a:endParaRPr>
          </a:p>
        </p:txBody>
      </p:sp>
      <p:sp>
        <p:nvSpPr>
          <p:cNvPr id="83" name="Oval 82"/>
          <p:cNvSpPr/>
          <p:nvPr/>
        </p:nvSpPr>
        <p:spPr>
          <a:xfrm>
            <a:off x="2426410" y="5252181"/>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4</a:t>
            </a:r>
            <a:endParaRPr lang="en-GB" dirty="0">
              <a:solidFill>
                <a:sysClr val="windowText" lastClr="000000"/>
              </a:solidFill>
              <a:latin typeface="Century Gothic" panose="020B0502020202020204" pitchFamily="34" charset="0"/>
            </a:endParaRPr>
          </a:p>
        </p:txBody>
      </p:sp>
      <p:grpSp>
        <p:nvGrpSpPr>
          <p:cNvPr id="64" name="Group 63"/>
          <p:cNvGrpSpPr/>
          <p:nvPr/>
        </p:nvGrpSpPr>
        <p:grpSpPr>
          <a:xfrm>
            <a:off x="3785234" y="1010306"/>
            <a:ext cx="149793" cy="483366"/>
            <a:chOff x="390895" y="1073426"/>
            <a:chExt cx="299586" cy="771398"/>
          </a:xfrm>
          <a:noFill/>
        </p:grpSpPr>
        <p:sp>
          <p:nvSpPr>
            <p:cNvPr id="65" name="Freeform 64"/>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rapezoid 65"/>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8" name="Straight Connector 6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Arrow Connector 83"/>
          <p:cNvCxnSpPr/>
          <p:nvPr/>
        </p:nvCxnSpPr>
        <p:spPr>
          <a:xfrm flipH="1">
            <a:off x="3860130" y="702711"/>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4660648" y="555614"/>
            <a:ext cx="936104" cy="338554"/>
          </a:xfrm>
          <a:prstGeom prst="rect">
            <a:avLst/>
          </a:prstGeom>
          <a:noFill/>
        </p:spPr>
        <p:txBody>
          <a:bodyPr wrap="square" rtlCol="0">
            <a:spAutoFit/>
          </a:bodyPr>
          <a:lstStyle/>
          <a:p>
            <a:r>
              <a:rPr lang="en-GB" sz="800" dirty="0" smtClean="0">
                <a:latin typeface="Century Gothic" panose="020B0502020202020204" pitchFamily="34" charset="0"/>
              </a:rPr>
              <a:t>Hydrochloric acid</a:t>
            </a:r>
            <a:endParaRPr lang="en-GB" sz="800" dirty="0">
              <a:latin typeface="Century Gothic" panose="020B0502020202020204" pitchFamily="34" charset="0"/>
            </a:endParaRPr>
          </a:p>
        </p:txBody>
      </p:sp>
      <p:sp>
        <p:nvSpPr>
          <p:cNvPr id="86" name="TextBox 85"/>
          <p:cNvSpPr txBox="1"/>
          <p:nvPr/>
        </p:nvSpPr>
        <p:spPr>
          <a:xfrm>
            <a:off x="3607534" y="607034"/>
            <a:ext cx="936104" cy="215444"/>
          </a:xfrm>
          <a:prstGeom prst="rect">
            <a:avLst/>
          </a:prstGeom>
          <a:noFill/>
        </p:spPr>
        <p:txBody>
          <a:bodyPr wrap="square" rtlCol="0">
            <a:spAutoFit/>
          </a:bodyPr>
          <a:lstStyle/>
          <a:p>
            <a:r>
              <a:rPr lang="en-GB" sz="800" dirty="0">
                <a:latin typeface="Century Gothic" panose="020B0502020202020204" pitchFamily="34" charset="0"/>
              </a:rPr>
              <a:t>2</a:t>
            </a:r>
            <a:r>
              <a:rPr lang="en-GB" sz="800" dirty="0" smtClean="0">
                <a:latin typeface="Century Gothic" panose="020B0502020202020204" pitchFamily="34" charset="0"/>
              </a:rPr>
              <a:t>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87" name="Group 86"/>
          <p:cNvGrpSpPr/>
          <p:nvPr/>
        </p:nvGrpSpPr>
        <p:grpSpPr>
          <a:xfrm rot="19011867">
            <a:off x="4419097" y="533061"/>
            <a:ext cx="200969" cy="397544"/>
            <a:chOff x="1195788" y="1374327"/>
            <a:chExt cx="360040" cy="637781"/>
          </a:xfrm>
        </p:grpSpPr>
        <p:grpSp>
          <p:nvGrpSpPr>
            <p:cNvPr id="88" name="Group 87"/>
            <p:cNvGrpSpPr/>
            <p:nvPr/>
          </p:nvGrpSpPr>
          <p:grpSpPr>
            <a:xfrm>
              <a:off x="1195788" y="1374327"/>
              <a:ext cx="360040" cy="637781"/>
              <a:chOff x="1475656" y="1351059"/>
              <a:chExt cx="360040" cy="637781"/>
            </a:xfrm>
            <a:solidFill>
              <a:schemeClr val="bg1">
                <a:lumMod val="85000"/>
              </a:schemeClr>
            </a:solidFill>
          </p:grpSpPr>
          <p:sp>
            <p:nvSpPr>
              <p:cNvPr id="90" name="Rounded Rectangle 8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ounded Rectangle 9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9"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2" name="TextBox 91"/>
          <p:cNvSpPr txBox="1"/>
          <p:nvPr/>
        </p:nvSpPr>
        <p:spPr>
          <a:xfrm>
            <a:off x="3635896" y="1637654"/>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grpSp>
        <p:nvGrpSpPr>
          <p:cNvPr id="93" name="Group 92"/>
          <p:cNvGrpSpPr/>
          <p:nvPr/>
        </p:nvGrpSpPr>
        <p:grpSpPr>
          <a:xfrm>
            <a:off x="3785234" y="2386563"/>
            <a:ext cx="290352" cy="399236"/>
            <a:chOff x="1401288" y="2434442"/>
            <a:chExt cx="463138" cy="581890"/>
          </a:xfrm>
        </p:grpSpPr>
        <p:sp>
          <p:nvSpPr>
            <p:cNvPr id="94" name="Freeform 93"/>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Freeform 94"/>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6" name="Group 95"/>
          <p:cNvGrpSpPr/>
          <p:nvPr/>
        </p:nvGrpSpPr>
        <p:grpSpPr>
          <a:xfrm rot="2565571">
            <a:off x="3388117" y="1704762"/>
            <a:ext cx="161335" cy="425061"/>
            <a:chOff x="390895" y="1073426"/>
            <a:chExt cx="299586" cy="771398"/>
          </a:xfrm>
          <a:noFill/>
        </p:grpSpPr>
        <p:sp>
          <p:nvSpPr>
            <p:cNvPr id="97" name="Freeform 9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Trapezoid 9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9" name="Straight Connector 9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7" name="Straight Arrow Connector 106"/>
          <p:cNvCxnSpPr/>
          <p:nvPr/>
        </p:nvCxnSpPr>
        <p:spPr>
          <a:xfrm>
            <a:off x="3596789" y="2016306"/>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3965050" y="1980894"/>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sp>
        <p:nvSpPr>
          <p:cNvPr id="109" name="TextBox 108"/>
          <p:cNvSpPr txBox="1"/>
          <p:nvPr/>
        </p:nvSpPr>
        <p:spPr>
          <a:xfrm>
            <a:off x="3485684" y="2808545"/>
            <a:ext cx="936104" cy="215444"/>
          </a:xfrm>
          <a:prstGeom prst="rect">
            <a:avLst/>
          </a:prstGeom>
          <a:noFill/>
        </p:spPr>
        <p:txBody>
          <a:bodyPr wrap="square" rtlCol="0">
            <a:spAutoFit/>
          </a:bodyPr>
          <a:lstStyle/>
          <a:p>
            <a:r>
              <a:rPr lang="en-GB" sz="800" dirty="0" smtClean="0">
                <a:latin typeface="Century Gothic" panose="020B0502020202020204" pitchFamily="34" charset="0"/>
              </a:rPr>
              <a:t>Conical flask</a:t>
            </a:r>
            <a:endParaRPr lang="en-GB" sz="800" dirty="0">
              <a:latin typeface="Century Gothic" panose="020B0502020202020204" pitchFamily="34" charset="0"/>
            </a:endParaRPr>
          </a:p>
        </p:txBody>
      </p:sp>
      <p:grpSp>
        <p:nvGrpSpPr>
          <p:cNvPr id="111" name="Group 110"/>
          <p:cNvGrpSpPr/>
          <p:nvPr/>
        </p:nvGrpSpPr>
        <p:grpSpPr>
          <a:xfrm>
            <a:off x="3455414" y="3539436"/>
            <a:ext cx="290352" cy="399236"/>
            <a:chOff x="1401288" y="2434442"/>
            <a:chExt cx="463138" cy="581890"/>
          </a:xfrm>
        </p:grpSpPr>
        <p:sp>
          <p:nvSpPr>
            <p:cNvPr id="112" name="Freeform 111"/>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Freeform 112"/>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14" name="Straight Connector 113"/>
          <p:cNvCxnSpPr/>
          <p:nvPr/>
        </p:nvCxnSpPr>
        <p:spPr>
          <a:xfrm>
            <a:off x="3498924" y="3807760"/>
            <a:ext cx="2089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ardrop 23"/>
          <p:cNvSpPr/>
          <p:nvPr/>
        </p:nvSpPr>
        <p:spPr>
          <a:xfrm rot="18885497">
            <a:off x="3573463" y="3277169"/>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5" name="Teardrop 114"/>
          <p:cNvSpPr/>
          <p:nvPr/>
        </p:nvSpPr>
        <p:spPr>
          <a:xfrm rot="18885497">
            <a:off x="3572530" y="3398217"/>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6" name="Teardrop 115"/>
          <p:cNvSpPr/>
          <p:nvPr/>
        </p:nvSpPr>
        <p:spPr>
          <a:xfrm rot="18885497">
            <a:off x="3576408" y="3516496"/>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118" name="Group 117"/>
          <p:cNvGrpSpPr/>
          <p:nvPr/>
        </p:nvGrpSpPr>
        <p:grpSpPr>
          <a:xfrm rot="19011867">
            <a:off x="3684749" y="3083944"/>
            <a:ext cx="200969" cy="397544"/>
            <a:chOff x="1475656" y="1351059"/>
            <a:chExt cx="360040" cy="637781"/>
          </a:xfrm>
          <a:solidFill>
            <a:schemeClr val="bg1">
              <a:lumMod val="85000"/>
            </a:schemeClr>
          </a:solidFill>
        </p:grpSpPr>
        <p:sp>
          <p:nvSpPr>
            <p:cNvPr id="120" name="Rounded Rectangle 11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ounded Rectangle 12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2" name="TextBox 121"/>
          <p:cNvSpPr txBox="1"/>
          <p:nvPr/>
        </p:nvSpPr>
        <p:spPr>
          <a:xfrm>
            <a:off x="3837706" y="3084584"/>
            <a:ext cx="1168164" cy="215444"/>
          </a:xfrm>
          <a:prstGeom prst="rect">
            <a:avLst/>
          </a:prstGeom>
          <a:noFill/>
        </p:spPr>
        <p:txBody>
          <a:bodyPr wrap="square" rtlCol="0">
            <a:spAutoFit/>
          </a:bodyPr>
          <a:lstStyle/>
          <a:p>
            <a:r>
              <a:rPr lang="en-GB" sz="800" dirty="0" smtClean="0">
                <a:latin typeface="Century Gothic" panose="020B0502020202020204" pitchFamily="34" charset="0"/>
              </a:rPr>
              <a:t>Universal indicator</a:t>
            </a:r>
            <a:endParaRPr lang="en-GB" sz="800" dirty="0">
              <a:latin typeface="Century Gothic" panose="020B0502020202020204" pitchFamily="34" charset="0"/>
            </a:endParaRPr>
          </a:p>
        </p:txBody>
      </p:sp>
      <p:sp>
        <p:nvSpPr>
          <p:cNvPr id="123" name="TextBox 122"/>
          <p:cNvSpPr txBox="1"/>
          <p:nvPr/>
        </p:nvSpPr>
        <p:spPr>
          <a:xfrm>
            <a:off x="3745766" y="3628993"/>
            <a:ext cx="1569918" cy="253916"/>
          </a:xfrm>
          <a:prstGeom prst="rect">
            <a:avLst/>
          </a:prstGeom>
          <a:noFill/>
        </p:spPr>
        <p:txBody>
          <a:bodyPr wrap="square" rtlCol="0">
            <a:spAutoFit/>
          </a:bodyPr>
          <a:lstStyle/>
          <a:p>
            <a:r>
              <a:rPr lang="en-GB" sz="1050" b="1" dirty="0" smtClean="0">
                <a:latin typeface="Century Gothic" panose="020B0502020202020204" pitchFamily="34" charset="0"/>
              </a:rPr>
              <a:t>Record Observations</a:t>
            </a:r>
            <a:endParaRPr lang="en-GB" sz="1050" b="1" dirty="0">
              <a:latin typeface="Century Gothic" panose="020B0502020202020204" pitchFamily="34" charset="0"/>
            </a:endParaRPr>
          </a:p>
        </p:txBody>
      </p:sp>
      <p:grpSp>
        <p:nvGrpSpPr>
          <p:cNvPr id="125" name="Group 124"/>
          <p:cNvGrpSpPr/>
          <p:nvPr/>
        </p:nvGrpSpPr>
        <p:grpSpPr>
          <a:xfrm>
            <a:off x="3678712" y="4586373"/>
            <a:ext cx="149793" cy="483366"/>
            <a:chOff x="390895" y="1073426"/>
            <a:chExt cx="299586" cy="771398"/>
          </a:xfrm>
          <a:noFill/>
        </p:grpSpPr>
        <p:sp>
          <p:nvSpPr>
            <p:cNvPr id="126" name="Freeform 12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Trapezoid 12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8" name="Straight Connector 12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6" name="TextBox 135"/>
          <p:cNvSpPr txBox="1"/>
          <p:nvPr/>
        </p:nvSpPr>
        <p:spPr>
          <a:xfrm>
            <a:off x="3501012" y="4183101"/>
            <a:ext cx="936104" cy="215444"/>
          </a:xfrm>
          <a:prstGeom prst="rect">
            <a:avLst/>
          </a:prstGeom>
          <a:noFill/>
        </p:spPr>
        <p:txBody>
          <a:bodyPr wrap="square" rtlCol="0">
            <a:spAutoFit/>
          </a:bodyPr>
          <a:lstStyle/>
          <a:p>
            <a:r>
              <a:rPr lang="en-GB" sz="800" dirty="0" smtClean="0">
                <a:latin typeface="Century Gothic" panose="020B0502020202020204" pitchFamily="34" charset="0"/>
              </a:rPr>
              <a:t>10cm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137" name="Group 136"/>
          <p:cNvGrpSpPr/>
          <p:nvPr/>
        </p:nvGrpSpPr>
        <p:grpSpPr>
          <a:xfrm rot="19011867">
            <a:off x="4312575" y="4109128"/>
            <a:ext cx="200969" cy="397544"/>
            <a:chOff x="1195788" y="1374327"/>
            <a:chExt cx="360040" cy="637781"/>
          </a:xfrm>
        </p:grpSpPr>
        <p:grpSp>
          <p:nvGrpSpPr>
            <p:cNvPr id="138" name="Group 137"/>
            <p:cNvGrpSpPr/>
            <p:nvPr/>
          </p:nvGrpSpPr>
          <p:grpSpPr>
            <a:xfrm>
              <a:off x="1195788" y="1374327"/>
              <a:ext cx="360040" cy="637781"/>
              <a:chOff x="1475656" y="1351059"/>
              <a:chExt cx="360040" cy="637781"/>
            </a:xfrm>
            <a:solidFill>
              <a:schemeClr val="bg1">
                <a:lumMod val="85000"/>
              </a:schemeClr>
            </a:solidFill>
          </p:grpSpPr>
          <p:sp>
            <p:nvSpPr>
              <p:cNvPr id="140" name="Rounded Rectangle 139"/>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Rounded Rectangle 140"/>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9"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42" name="Group 141"/>
          <p:cNvGrpSpPr/>
          <p:nvPr/>
        </p:nvGrpSpPr>
        <p:grpSpPr>
          <a:xfrm>
            <a:off x="3663384" y="5746910"/>
            <a:ext cx="290352" cy="399236"/>
            <a:chOff x="1401288" y="2434442"/>
            <a:chExt cx="463138" cy="581890"/>
          </a:xfrm>
        </p:grpSpPr>
        <p:sp>
          <p:nvSpPr>
            <p:cNvPr id="143" name="Freeform 142"/>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Freeform 143"/>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5" name="Group 144"/>
          <p:cNvGrpSpPr/>
          <p:nvPr/>
        </p:nvGrpSpPr>
        <p:grpSpPr>
          <a:xfrm rot="2565571">
            <a:off x="3266267" y="5065109"/>
            <a:ext cx="161335" cy="425061"/>
            <a:chOff x="390895" y="1073426"/>
            <a:chExt cx="299586" cy="771398"/>
          </a:xfrm>
          <a:noFill/>
        </p:grpSpPr>
        <p:sp>
          <p:nvSpPr>
            <p:cNvPr id="146" name="Freeform 14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Trapezoid 14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8" name="Straight Connector 14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6" name="Straight Arrow Connector 155"/>
          <p:cNvCxnSpPr/>
          <p:nvPr/>
        </p:nvCxnSpPr>
        <p:spPr>
          <a:xfrm>
            <a:off x="3474939" y="5376653"/>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3641372" y="5311393"/>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sp>
        <p:nvSpPr>
          <p:cNvPr id="158" name="TextBox 157"/>
          <p:cNvSpPr txBox="1"/>
          <p:nvPr/>
        </p:nvSpPr>
        <p:spPr>
          <a:xfrm>
            <a:off x="4623733" y="4097246"/>
            <a:ext cx="936104" cy="338554"/>
          </a:xfrm>
          <a:prstGeom prst="rect">
            <a:avLst/>
          </a:prstGeom>
          <a:noFill/>
        </p:spPr>
        <p:txBody>
          <a:bodyPr wrap="square" rtlCol="0">
            <a:spAutoFit/>
          </a:bodyPr>
          <a:lstStyle/>
          <a:p>
            <a:r>
              <a:rPr lang="en-GB" sz="800" dirty="0" smtClean="0">
                <a:latin typeface="Century Gothic" panose="020B0502020202020204" pitchFamily="34" charset="0"/>
              </a:rPr>
              <a:t>Sodium hydroxide</a:t>
            </a:r>
            <a:endParaRPr lang="en-GB" sz="800" dirty="0">
              <a:latin typeface="Century Gothic" panose="020B0502020202020204" pitchFamily="34" charset="0"/>
            </a:endParaRPr>
          </a:p>
        </p:txBody>
      </p:sp>
      <p:cxnSp>
        <p:nvCxnSpPr>
          <p:cNvPr id="159" name="Straight Arrow Connector 158"/>
          <p:cNvCxnSpPr/>
          <p:nvPr/>
        </p:nvCxnSpPr>
        <p:spPr>
          <a:xfrm flipH="1">
            <a:off x="3767523" y="4266523"/>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3704070" y="6050866"/>
            <a:ext cx="2089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953735" y="5488448"/>
            <a:ext cx="1052133" cy="415498"/>
          </a:xfrm>
          <a:prstGeom prst="rect">
            <a:avLst/>
          </a:prstGeom>
          <a:noFill/>
        </p:spPr>
        <p:txBody>
          <a:bodyPr wrap="square" rtlCol="0">
            <a:spAutoFit/>
          </a:bodyPr>
          <a:lstStyle/>
          <a:p>
            <a:r>
              <a:rPr lang="en-GB" sz="1050" b="1" dirty="0" smtClean="0">
                <a:latin typeface="Century Gothic" panose="020B0502020202020204" pitchFamily="34" charset="0"/>
              </a:rPr>
              <a:t>Record Observations</a:t>
            </a:r>
            <a:endParaRPr lang="en-GB" sz="1050" b="1" dirty="0">
              <a:latin typeface="Century Gothic" panose="020B0502020202020204" pitchFamily="34" charset="0"/>
            </a:endParaRPr>
          </a:p>
        </p:txBody>
      </p:sp>
      <p:sp>
        <p:nvSpPr>
          <p:cNvPr id="162" name="TextBox 161"/>
          <p:cNvSpPr txBox="1"/>
          <p:nvPr/>
        </p:nvSpPr>
        <p:spPr>
          <a:xfrm>
            <a:off x="3410658" y="6230265"/>
            <a:ext cx="2117206" cy="415498"/>
          </a:xfrm>
          <a:prstGeom prst="rect">
            <a:avLst/>
          </a:prstGeom>
          <a:noFill/>
        </p:spPr>
        <p:txBody>
          <a:bodyPr wrap="square" rtlCol="0">
            <a:spAutoFit/>
          </a:bodyPr>
          <a:lstStyle/>
          <a:p>
            <a:pPr algn="ctr"/>
            <a:r>
              <a:rPr lang="en-GB" sz="1050" b="1" dirty="0" smtClean="0">
                <a:latin typeface="Century Gothic" panose="020B0502020202020204" pitchFamily="34" charset="0"/>
              </a:rPr>
              <a:t>Repeat steps 4 and 5 twice more. Record observations</a:t>
            </a:r>
            <a:endParaRPr lang="en-GB" sz="1050" b="1" dirty="0">
              <a:latin typeface="Century Gothic" panose="020B0502020202020204" pitchFamily="34" charset="0"/>
            </a:endParaRPr>
          </a:p>
        </p:txBody>
      </p:sp>
      <p:sp>
        <p:nvSpPr>
          <p:cNvPr id="163" name="Oval 162"/>
          <p:cNvSpPr/>
          <p:nvPr/>
        </p:nvSpPr>
        <p:spPr>
          <a:xfrm>
            <a:off x="5262690" y="902294"/>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1</a:t>
            </a:r>
            <a:endParaRPr lang="en-GB" dirty="0">
              <a:solidFill>
                <a:sysClr val="windowText" lastClr="000000"/>
              </a:solidFill>
              <a:latin typeface="Century Gothic" panose="020B0502020202020204" pitchFamily="34" charset="0"/>
            </a:endParaRPr>
          </a:p>
        </p:txBody>
      </p:sp>
      <p:sp>
        <p:nvSpPr>
          <p:cNvPr id="164" name="Oval 163"/>
          <p:cNvSpPr/>
          <p:nvPr/>
        </p:nvSpPr>
        <p:spPr>
          <a:xfrm>
            <a:off x="5262689" y="2136407"/>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2</a:t>
            </a:r>
            <a:endParaRPr lang="en-GB" dirty="0">
              <a:solidFill>
                <a:sysClr val="windowText" lastClr="000000"/>
              </a:solidFill>
              <a:latin typeface="Century Gothic" panose="020B0502020202020204" pitchFamily="34" charset="0"/>
            </a:endParaRPr>
          </a:p>
        </p:txBody>
      </p:sp>
      <p:sp>
        <p:nvSpPr>
          <p:cNvPr id="165" name="Oval 164"/>
          <p:cNvSpPr/>
          <p:nvPr/>
        </p:nvSpPr>
        <p:spPr>
          <a:xfrm>
            <a:off x="5315684" y="3350566"/>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3</a:t>
            </a:r>
            <a:endParaRPr lang="en-GB" dirty="0">
              <a:solidFill>
                <a:sysClr val="windowText" lastClr="000000"/>
              </a:solidFill>
              <a:latin typeface="Century Gothic" panose="020B0502020202020204" pitchFamily="34" charset="0"/>
            </a:endParaRPr>
          </a:p>
        </p:txBody>
      </p:sp>
      <p:sp>
        <p:nvSpPr>
          <p:cNvPr id="166" name="Oval 165"/>
          <p:cNvSpPr/>
          <p:nvPr/>
        </p:nvSpPr>
        <p:spPr>
          <a:xfrm>
            <a:off x="5315683" y="4451689"/>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4</a:t>
            </a:r>
            <a:endParaRPr lang="en-GB" dirty="0">
              <a:solidFill>
                <a:sysClr val="windowText" lastClr="000000"/>
              </a:solidFill>
              <a:latin typeface="Century Gothic" panose="020B0502020202020204" pitchFamily="34" charset="0"/>
            </a:endParaRPr>
          </a:p>
        </p:txBody>
      </p:sp>
      <p:sp>
        <p:nvSpPr>
          <p:cNvPr id="167" name="Oval 166"/>
          <p:cNvSpPr/>
          <p:nvPr/>
        </p:nvSpPr>
        <p:spPr>
          <a:xfrm>
            <a:off x="5315682" y="5707928"/>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5</a:t>
            </a:r>
            <a:endParaRPr lang="en-GB" dirty="0">
              <a:solidFill>
                <a:sysClr val="windowText" lastClr="000000"/>
              </a:solidFill>
              <a:latin typeface="Century Gothic" panose="020B0502020202020204" pitchFamily="34" charset="0"/>
            </a:endParaRPr>
          </a:p>
        </p:txBody>
      </p:sp>
      <p:sp>
        <p:nvSpPr>
          <p:cNvPr id="168" name="TextBox 167"/>
          <p:cNvSpPr txBox="1"/>
          <p:nvPr/>
        </p:nvSpPr>
        <p:spPr>
          <a:xfrm>
            <a:off x="3841576" y="4740753"/>
            <a:ext cx="1164293" cy="338554"/>
          </a:xfrm>
          <a:prstGeom prst="rect">
            <a:avLst/>
          </a:prstGeom>
          <a:noFill/>
        </p:spPr>
        <p:txBody>
          <a:bodyPr wrap="square" rtlCol="0">
            <a:spAutoFit/>
          </a:bodyPr>
          <a:lstStyle/>
          <a:p>
            <a:r>
              <a:rPr lang="en-GB" sz="800" dirty="0" smtClean="0">
                <a:latin typeface="Century Gothic" panose="020B0502020202020204" pitchFamily="34" charset="0"/>
              </a:rPr>
              <a:t>Clean measuring cylinder</a:t>
            </a:r>
            <a:endParaRPr lang="en-GB" sz="800" dirty="0">
              <a:latin typeface="Century Gothic" panose="020B0502020202020204" pitchFamily="34" charset="0"/>
            </a:endParaRPr>
          </a:p>
        </p:txBody>
      </p:sp>
      <p:grpSp>
        <p:nvGrpSpPr>
          <p:cNvPr id="169" name="Group 168"/>
          <p:cNvGrpSpPr/>
          <p:nvPr/>
        </p:nvGrpSpPr>
        <p:grpSpPr>
          <a:xfrm>
            <a:off x="7325168" y="824677"/>
            <a:ext cx="249619" cy="280934"/>
            <a:chOff x="482803" y="4228186"/>
            <a:chExt cx="577901" cy="709574"/>
          </a:xfrm>
        </p:grpSpPr>
        <p:sp>
          <p:nvSpPr>
            <p:cNvPr id="170" name="Freeform 169"/>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Freeform 170"/>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2" name="Freeform 171"/>
          <p:cNvSpPr/>
          <p:nvPr/>
        </p:nvSpPr>
        <p:spPr>
          <a:xfrm>
            <a:off x="7530919" y="457296"/>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3" name="Straight Arrow Connector 172"/>
          <p:cNvCxnSpPr/>
          <p:nvPr/>
        </p:nvCxnSpPr>
        <p:spPr>
          <a:xfrm flipV="1">
            <a:off x="7441503" y="499826"/>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6675119" y="392104"/>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175" name="TextBox 174"/>
          <p:cNvSpPr txBox="1"/>
          <p:nvPr/>
        </p:nvSpPr>
        <p:spPr>
          <a:xfrm>
            <a:off x="6574145" y="1105611"/>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citric acid</a:t>
            </a:r>
            <a:endParaRPr lang="en-GB" sz="800" dirty="0">
              <a:latin typeface="Century Gothic" panose="020B0502020202020204" pitchFamily="34" charset="0"/>
            </a:endParaRPr>
          </a:p>
        </p:txBody>
      </p:sp>
      <p:sp>
        <p:nvSpPr>
          <p:cNvPr id="176" name="Freeform 175"/>
          <p:cNvSpPr/>
          <p:nvPr/>
        </p:nvSpPr>
        <p:spPr>
          <a:xfrm>
            <a:off x="7373655" y="1704708"/>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Freeform 176"/>
          <p:cNvSpPr/>
          <p:nvPr/>
        </p:nvSpPr>
        <p:spPr>
          <a:xfrm>
            <a:off x="7368871" y="1671779"/>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8" name="Straight Arrow Connector 177"/>
          <p:cNvCxnSpPr/>
          <p:nvPr/>
        </p:nvCxnSpPr>
        <p:spPr>
          <a:xfrm flipH="1">
            <a:off x="7176289" y="1774511"/>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6857116" y="1666789"/>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grpSp>
        <p:nvGrpSpPr>
          <p:cNvPr id="53" name="Group 52"/>
          <p:cNvGrpSpPr/>
          <p:nvPr/>
        </p:nvGrpSpPr>
        <p:grpSpPr>
          <a:xfrm>
            <a:off x="7077664" y="2150516"/>
            <a:ext cx="131014" cy="331963"/>
            <a:chOff x="6300192" y="845862"/>
            <a:chExt cx="914400" cy="2157154"/>
          </a:xfrm>
        </p:grpSpPr>
        <p:sp>
          <p:nvSpPr>
            <p:cNvPr id="33" name="Arc 32"/>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52" name="Straight Connector 51"/>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3" name="TextBox 182"/>
          <p:cNvSpPr txBox="1"/>
          <p:nvPr/>
        </p:nvSpPr>
        <p:spPr>
          <a:xfrm>
            <a:off x="6771136" y="2508230"/>
            <a:ext cx="936104" cy="215444"/>
          </a:xfrm>
          <a:prstGeom prst="rect">
            <a:avLst/>
          </a:prstGeom>
          <a:noFill/>
        </p:spPr>
        <p:txBody>
          <a:bodyPr wrap="square" rtlCol="0">
            <a:spAutoFit/>
          </a:bodyPr>
          <a:lstStyle/>
          <a:p>
            <a:r>
              <a:rPr lang="en-GB" sz="800" dirty="0" smtClean="0">
                <a:latin typeface="Century Gothic" panose="020B0502020202020204" pitchFamily="34" charset="0"/>
              </a:rPr>
              <a:t>Test tube</a:t>
            </a:r>
            <a:endParaRPr lang="en-GB" sz="800" dirty="0">
              <a:latin typeface="Century Gothic" panose="020B0502020202020204" pitchFamily="34" charset="0"/>
            </a:endParaRPr>
          </a:p>
        </p:txBody>
      </p:sp>
      <p:grpSp>
        <p:nvGrpSpPr>
          <p:cNvPr id="184" name="Group 183"/>
          <p:cNvGrpSpPr/>
          <p:nvPr/>
        </p:nvGrpSpPr>
        <p:grpSpPr>
          <a:xfrm>
            <a:off x="7273905" y="3183028"/>
            <a:ext cx="249619" cy="280934"/>
            <a:chOff x="482803" y="4228186"/>
            <a:chExt cx="577901" cy="709574"/>
          </a:xfrm>
        </p:grpSpPr>
        <p:sp>
          <p:nvSpPr>
            <p:cNvPr id="185" name="Freeform 184"/>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Freeform 185"/>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7" name="Freeform 186"/>
          <p:cNvSpPr/>
          <p:nvPr/>
        </p:nvSpPr>
        <p:spPr>
          <a:xfrm>
            <a:off x="7479656" y="2815647"/>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8" name="Straight Arrow Connector 187"/>
          <p:cNvCxnSpPr/>
          <p:nvPr/>
        </p:nvCxnSpPr>
        <p:spPr>
          <a:xfrm flipV="1">
            <a:off x="7390240" y="2858177"/>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6623856" y="2750455"/>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190" name="TextBox 189"/>
          <p:cNvSpPr txBox="1"/>
          <p:nvPr/>
        </p:nvSpPr>
        <p:spPr>
          <a:xfrm>
            <a:off x="6522882" y="3463962"/>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sodium hydrogen carbonate</a:t>
            </a:r>
            <a:endParaRPr lang="en-GB" sz="800" dirty="0">
              <a:latin typeface="Century Gothic" panose="020B0502020202020204" pitchFamily="34" charset="0"/>
            </a:endParaRPr>
          </a:p>
        </p:txBody>
      </p:sp>
      <p:sp>
        <p:nvSpPr>
          <p:cNvPr id="191" name="Freeform 190"/>
          <p:cNvSpPr/>
          <p:nvPr/>
        </p:nvSpPr>
        <p:spPr>
          <a:xfrm>
            <a:off x="7172958" y="4173746"/>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Freeform 191"/>
          <p:cNvSpPr/>
          <p:nvPr/>
        </p:nvSpPr>
        <p:spPr>
          <a:xfrm>
            <a:off x="7168174" y="4140817"/>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3" name="Straight Arrow Connector 192"/>
          <p:cNvCxnSpPr/>
          <p:nvPr/>
        </p:nvCxnSpPr>
        <p:spPr>
          <a:xfrm flipH="1">
            <a:off x="6975592" y="4243549"/>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94" name="TextBox 193"/>
          <p:cNvSpPr txBox="1"/>
          <p:nvPr/>
        </p:nvSpPr>
        <p:spPr>
          <a:xfrm>
            <a:off x="6656419" y="4135827"/>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grpSp>
        <p:nvGrpSpPr>
          <p:cNvPr id="195" name="Group 194"/>
          <p:cNvGrpSpPr/>
          <p:nvPr/>
        </p:nvGrpSpPr>
        <p:grpSpPr>
          <a:xfrm>
            <a:off x="6876967" y="4619554"/>
            <a:ext cx="131014" cy="331963"/>
            <a:chOff x="6300192" y="845862"/>
            <a:chExt cx="914400" cy="2157154"/>
          </a:xfrm>
        </p:grpSpPr>
        <p:sp>
          <p:nvSpPr>
            <p:cNvPr id="196" name="Arc 195"/>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97" name="Straight Connector 196"/>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9" name="Freeform 198"/>
          <p:cNvSpPr/>
          <p:nvPr/>
        </p:nvSpPr>
        <p:spPr>
          <a:xfrm rot="4796729">
            <a:off x="6908918" y="4869159"/>
            <a:ext cx="66587" cy="59798"/>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0" name="Group 199"/>
          <p:cNvGrpSpPr/>
          <p:nvPr/>
        </p:nvGrpSpPr>
        <p:grpSpPr>
          <a:xfrm>
            <a:off x="6904503" y="5590255"/>
            <a:ext cx="131014" cy="331963"/>
            <a:chOff x="6300192" y="845862"/>
            <a:chExt cx="914400" cy="2157154"/>
          </a:xfrm>
        </p:grpSpPr>
        <p:sp>
          <p:nvSpPr>
            <p:cNvPr id="201" name="Arc 200"/>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02" name="Straight Connector 201"/>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4" name="Freeform 203"/>
          <p:cNvSpPr/>
          <p:nvPr/>
        </p:nvSpPr>
        <p:spPr>
          <a:xfrm rot="4796729">
            <a:off x="6936454" y="5839860"/>
            <a:ext cx="66587" cy="59798"/>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Teardrop 204"/>
          <p:cNvSpPr/>
          <p:nvPr/>
        </p:nvSpPr>
        <p:spPr>
          <a:xfrm rot="18885497">
            <a:off x="6946237" y="5294326"/>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06" name="Teardrop 205"/>
          <p:cNvSpPr/>
          <p:nvPr/>
        </p:nvSpPr>
        <p:spPr>
          <a:xfrm rot="18885497">
            <a:off x="6945304" y="5415374"/>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07" name="Teardrop 206"/>
          <p:cNvSpPr/>
          <p:nvPr/>
        </p:nvSpPr>
        <p:spPr>
          <a:xfrm rot="18885497">
            <a:off x="6949182" y="5533653"/>
            <a:ext cx="45719" cy="45719"/>
          </a:xfrm>
          <a:prstGeom prst="teardrop">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08" name="TextBox 207"/>
          <p:cNvSpPr txBox="1"/>
          <p:nvPr/>
        </p:nvSpPr>
        <p:spPr>
          <a:xfrm>
            <a:off x="7097958" y="5298183"/>
            <a:ext cx="1168164" cy="338554"/>
          </a:xfrm>
          <a:prstGeom prst="rect">
            <a:avLst/>
          </a:prstGeom>
          <a:noFill/>
        </p:spPr>
        <p:txBody>
          <a:bodyPr wrap="square" rtlCol="0">
            <a:spAutoFit/>
          </a:bodyPr>
          <a:lstStyle/>
          <a:p>
            <a:r>
              <a:rPr lang="en-GB" sz="800" dirty="0" smtClean="0">
                <a:latin typeface="Century Gothic" panose="020B0502020202020204" pitchFamily="34" charset="0"/>
              </a:rPr>
              <a:t>Carefully quarter fill with tap water</a:t>
            </a:r>
            <a:endParaRPr lang="en-GB" sz="800" dirty="0">
              <a:latin typeface="Century Gothic" panose="020B0502020202020204" pitchFamily="34" charset="0"/>
            </a:endParaRPr>
          </a:p>
        </p:txBody>
      </p:sp>
      <p:sp>
        <p:nvSpPr>
          <p:cNvPr id="209" name="TextBox 208"/>
          <p:cNvSpPr txBox="1"/>
          <p:nvPr/>
        </p:nvSpPr>
        <p:spPr>
          <a:xfrm>
            <a:off x="7022530" y="6068682"/>
            <a:ext cx="1449171" cy="577081"/>
          </a:xfrm>
          <a:prstGeom prst="rect">
            <a:avLst/>
          </a:prstGeom>
          <a:noFill/>
        </p:spPr>
        <p:txBody>
          <a:bodyPr wrap="square" rtlCol="0">
            <a:spAutoFit/>
          </a:bodyPr>
          <a:lstStyle/>
          <a:p>
            <a:pPr algn="ctr"/>
            <a:r>
              <a:rPr lang="en-GB" sz="1050" b="1" dirty="0" smtClean="0">
                <a:latin typeface="Century Gothic" panose="020B0502020202020204" pitchFamily="34" charset="0"/>
              </a:rPr>
              <a:t>Feel the test tube and record observations</a:t>
            </a:r>
            <a:endParaRPr lang="en-GB" sz="1050" b="1" dirty="0">
              <a:latin typeface="Century Gothic" panose="020B0502020202020204" pitchFamily="34" charset="0"/>
            </a:endParaRPr>
          </a:p>
        </p:txBody>
      </p:sp>
      <p:sp>
        <p:nvSpPr>
          <p:cNvPr id="210" name="Oval 209"/>
          <p:cNvSpPr/>
          <p:nvPr/>
        </p:nvSpPr>
        <p:spPr>
          <a:xfrm>
            <a:off x="8418707" y="600827"/>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1</a:t>
            </a:r>
            <a:endParaRPr lang="en-GB" dirty="0">
              <a:solidFill>
                <a:sysClr val="windowText" lastClr="000000"/>
              </a:solidFill>
              <a:latin typeface="Century Gothic" panose="020B0502020202020204" pitchFamily="34" charset="0"/>
            </a:endParaRPr>
          </a:p>
        </p:txBody>
      </p:sp>
      <p:sp>
        <p:nvSpPr>
          <p:cNvPr id="211" name="Oval 210"/>
          <p:cNvSpPr/>
          <p:nvPr/>
        </p:nvSpPr>
        <p:spPr>
          <a:xfrm>
            <a:off x="8418706" y="1834940"/>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2</a:t>
            </a:r>
            <a:endParaRPr lang="en-GB" dirty="0">
              <a:solidFill>
                <a:sysClr val="windowText" lastClr="000000"/>
              </a:solidFill>
              <a:latin typeface="Century Gothic" panose="020B0502020202020204" pitchFamily="34" charset="0"/>
            </a:endParaRPr>
          </a:p>
        </p:txBody>
      </p:sp>
      <p:sp>
        <p:nvSpPr>
          <p:cNvPr id="212" name="Oval 211"/>
          <p:cNvSpPr/>
          <p:nvPr/>
        </p:nvSpPr>
        <p:spPr>
          <a:xfrm>
            <a:off x="8471701" y="3049099"/>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3</a:t>
            </a:r>
            <a:endParaRPr lang="en-GB" dirty="0">
              <a:solidFill>
                <a:sysClr val="windowText" lastClr="000000"/>
              </a:solidFill>
              <a:latin typeface="Century Gothic" panose="020B0502020202020204" pitchFamily="34" charset="0"/>
            </a:endParaRPr>
          </a:p>
        </p:txBody>
      </p:sp>
      <p:sp>
        <p:nvSpPr>
          <p:cNvPr id="213" name="Oval 212"/>
          <p:cNvSpPr/>
          <p:nvPr/>
        </p:nvSpPr>
        <p:spPr>
          <a:xfrm>
            <a:off x="8471700" y="4150222"/>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4</a:t>
            </a:r>
            <a:endParaRPr lang="en-GB" dirty="0">
              <a:solidFill>
                <a:sysClr val="windowText" lastClr="000000"/>
              </a:solidFill>
              <a:latin typeface="Century Gothic" panose="020B0502020202020204" pitchFamily="34" charset="0"/>
            </a:endParaRPr>
          </a:p>
        </p:txBody>
      </p:sp>
      <p:sp>
        <p:nvSpPr>
          <p:cNvPr id="214" name="Oval 213"/>
          <p:cNvSpPr/>
          <p:nvPr/>
        </p:nvSpPr>
        <p:spPr>
          <a:xfrm>
            <a:off x="8471699" y="5406461"/>
            <a:ext cx="382813"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ysClr val="windowText" lastClr="000000"/>
                </a:solidFill>
                <a:latin typeface="Century Gothic" panose="020B0502020202020204" pitchFamily="34" charset="0"/>
              </a:rPr>
              <a:t>5</a:t>
            </a:r>
            <a:endParaRPr lang="en-GB" dirty="0">
              <a:solidFill>
                <a:sysClr val="windowText" lastClr="000000"/>
              </a:solidFill>
              <a:latin typeface="Century Gothic" panose="020B0502020202020204" pitchFamily="34" charset="0"/>
            </a:endParaRPr>
          </a:p>
        </p:txBody>
      </p:sp>
      <p:sp>
        <p:nvSpPr>
          <p:cNvPr id="215" name="TextBox 214"/>
          <p:cNvSpPr txBox="1"/>
          <p:nvPr/>
        </p:nvSpPr>
        <p:spPr>
          <a:xfrm>
            <a:off x="7660734" y="477252"/>
            <a:ext cx="936104" cy="215444"/>
          </a:xfrm>
          <a:prstGeom prst="rect">
            <a:avLst/>
          </a:prstGeom>
          <a:noFill/>
        </p:spPr>
        <p:txBody>
          <a:bodyPr wrap="square" rtlCol="0">
            <a:spAutoFit/>
          </a:bodyPr>
          <a:lstStyle/>
          <a:p>
            <a:r>
              <a:rPr lang="en-GB" sz="800" dirty="0" smtClean="0">
                <a:latin typeface="Century Gothic" panose="020B0502020202020204" pitchFamily="34" charset="0"/>
              </a:rPr>
              <a:t>Spatula</a:t>
            </a:r>
            <a:endParaRPr lang="en-GB" sz="800" dirty="0">
              <a:latin typeface="Century Gothic" panose="020B0502020202020204" pitchFamily="34" charset="0"/>
            </a:endParaRPr>
          </a:p>
        </p:txBody>
      </p:sp>
    </p:spTree>
    <p:extLst>
      <p:ext uri="{BB962C8B-B14F-4D97-AF65-F5344CB8AC3E}">
        <p14:creationId xmlns:p14="http://schemas.microsoft.com/office/powerpoint/2010/main" val="2272784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02839" y="116632"/>
            <a:ext cx="4705912" cy="369332"/>
          </a:xfrm>
          <a:prstGeom prst="rect">
            <a:avLst/>
          </a:prstGeom>
          <a:noFill/>
        </p:spPr>
        <p:txBody>
          <a:bodyPr wrap="square" rtlCol="0">
            <a:spAutoFit/>
          </a:bodyPr>
          <a:lstStyle/>
          <a:p>
            <a:r>
              <a:rPr lang="en-GB" b="1" dirty="0" smtClean="0">
                <a:latin typeface="Century Gothic" panose="020B0502020202020204" pitchFamily="34" charset="0"/>
              </a:rPr>
              <a:t>C1 WS8 Copper Carbonate Investigation</a:t>
            </a:r>
            <a:endParaRPr lang="en-GB" b="1" dirty="0">
              <a:latin typeface="Century Gothic" panose="020B0502020202020204" pitchFamily="34" charset="0"/>
            </a:endParaRPr>
          </a:p>
        </p:txBody>
      </p:sp>
      <p:grpSp>
        <p:nvGrpSpPr>
          <p:cNvPr id="216" name="Group 215"/>
          <p:cNvGrpSpPr/>
          <p:nvPr/>
        </p:nvGrpSpPr>
        <p:grpSpPr>
          <a:xfrm>
            <a:off x="851411" y="1340768"/>
            <a:ext cx="249619" cy="280934"/>
            <a:chOff x="482803" y="4228186"/>
            <a:chExt cx="577901" cy="709574"/>
          </a:xfrm>
        </p:grpSpPr>
        <p:sp>
          <p:nvSpPr>
            <p:cNvPr id="217" name="Freeform 216"/>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8" name="Freeform 217"/>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9" name="Freeform 218"/>
          <p:cNvSpPr/>
          <p:nvPr/>
        </p:nvSpPr>
        <p:spPr>
          <a:xfrm>
            <a:off x="1057162" y="973387"/>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0" name="Straight Arrow Connector 219"/>
          <p:cNvCxnSpPr/>
          <p:nvPr/>
        </p:nvCxnSpPr>
        <p:spPr>
          <a:xfrm flipV="1">
            <a:off x="967746" y="1015917"/>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21" name="TextBox 220"/>
          <p:cNvSpPr txBox="1"/>
          <p:nvPr/>
        </p:nvSpPr>
        <p:spPr>
          <a:xfrm>
            <a:off x="201362" y="908195"/>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222" name="TextBox 221"/>
          <p:cNvSpPr txBox="1"/>
          <p:nvPr/>
        </p:nvSpPr>
        <p:spPr>
          <a:xfrm>
            <a:off x="1213611" y="988960"/>
            <a:ext cx="936104" cy="215444"/>
          </a:xfrm>
          <a:prstGeom prst="rect">
            <a:avLst/>
          </a:prstGeom>
          <a:noFill/>
        </p:spPr>
        <p:txBody>
          <a:bodyPr wrap="square" rtlCol="0">
            <a:spAutoFit/>
          </a:bodyPr>
          <a:lstStyle/>
          <a:p>
            <a:r>
              <a:rPr lang="en-GB" sz="800" dirty="0" smtClean="0">
                <a:latin typeface="Century Gothic" panose="020B0502020202020204" pitchFamily="34" charset="0"/>
              </a:rPr>
              <a:t>Spatula</a:t>
            </a:r>
            <a:endParaRPr lang="en-GB" sz="800" dirty="0">
              <a:latin typeface="Century Gothic" panose="020B0502020202020204" pitchFamily="34" charset="0"/>
            </a:endParaRPr>
          </a:p>
        </p:txBody>
      </p:sp>
      <p:sp>
        <p:nvSpPr>
          <p:cNvPr id="223" name="TextBox 222"/>
          <p:cNvSpPr txBox="1"/>
          <p:nvPr/>
        </p:nvSpPr>
        <p:spPr>
          <a:xfrm>
            <a:off x="100388" y="1621702"/>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copper carbonate</a:t>
            </a:r>
            <a:endParaRPr lang="en-GB" sz="800" dirty="0">
              <a:latin typeface="Century Gothic" panose="020B0502020202020204" pitchFamily="34" charset="0"/>
            </a:endParaRPr>
          </a:p>
        </p:txBody>
      </p:sp>
      <p:sp>
        <p:nvSpPr>
          <p:cNvPr id="224" name="Freeform 223"/>
          <p:cNvSpPr/>
          <p:nvPr/>
        </p:nvSpPr>
        <p:spPr>
          <a:xfrm>
            <a:off x="2987824" y="994652"/>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Freeform 224"/>
          <p:cNvSpPr/>
          <p:nvPr/>
        </p:nvSpPr>
        <p:spPr>
          <a:xfrm>
            <a:off x="2983040" y="961723"/>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6" name="Straight Arrow Connector 225"/>
          <p:cNvCxnSpPr/>
          <p:nvPr/>
        </p:nvCxnSpPr>
        <p:spPr>
          <a:xfrm flipH="1">
            <a:off x="2790458" y="1064455"/>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 name="Freeform 2"/>
          <p:cNvSpPr/>
          <p:nvPr/>
        </p:nvSpPr>
        <p:spPr>
          <a:xfrm>
            <a:off x="2280062" y="1472540"/>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TextBox 226"/>
          <p:cNvSpPr txBox="1"/>
          <p:nvPr/>
        </p:nvSpPr>
        <p:spPr>
          <a:xfrm>
            <a:off x="2028995" y="1620423"/>
            <a:ext cx="936104" cy="338554"/>
          </a:xfrm>
          <a:prstGeom prst="rect">
            <a:avLst/>
          </a:prstGeom>
          <a:noFill/>
        </p:spPr>
        <p:txBody>
          <a:bodyPr wrap="square" rtlCol="0">
            <a:spAutoFit/>
          </a:bodyPr>
          <a:lstStyle/>
          <a:p>
            <a:pPr algn="ctr"/>
            <a:r>
              <a:rPr lang="en-GB" sz="800" dirty="0" smtClean="0">
                <a:latin typeface="Century Gothic" panose="020B0502020202020204" pitchFamily="34" charset="0"/>
              </a:rPr>
              <a:t>Plastic weighing boat</a:t>
            </a:r>
            <a:endParaRPr lang="en-GB" sz="800" dirty="0">
              <a:latin typeface="Century Gothic" panose="020B0502020202020204" pitchFamily="34" charset="0"/>
            </a:endParaRPr>
          </a:p>
        </p:txBody>
      </p:sp>
      <p:sp>
        <p:nvSpPr>
          <p:cNvPr id="228" name="Freeform 227"/>
          <p:cNvSpPr/>
          <p:nvPr/>
        </p:nvSpPr>
        <p:spPr>
          <a:xfrm>
            <a:off x="4954765" y="1022665"/>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Freeform 228"/>
          <p:cNvSpPr/>
          <p:nvPr/>
        </p:nvSpPr>
        <p:spPr>
          <a:xfrm>
            <a:off x="4949981" y="989736"/>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0" name="Straight Arrow Connector 229"/>
          <p:cNvCxnSpPr/>
          <p:nvPr/>
        </p:nvCxnSpPr>
        <p:spPr>
          <a:xfrm flipH="1">
            <a:off x="4757399" y="1092468"/>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1" name="Freeform 230"/>
          <p:cNvSpPr/>
          <p:nvPr/>
        </p:nvSpPr>
        <p:spPr>
          <a:xfrm>
            <a:off x="4247003" y="1500553"/>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TextBox 231"/>
          <p:cNvSpPr txBox="1"/>
          <p:nvPr/>
        </p:nvSpPr>
        <p:spPr>
          <a:xfrm>
            <a:off x="3995936" y="1648436"/>
            <a:ext cx="936104" cy="338554"/>
          </a:xfrm>
          <a:prstGeom prst="rect">
            <a:avLst/>
          </a:prstGeom>
          <a:noFill/>
        </p:spPr>
        <p:txBody>
          <a:bodyPr wrap="square" rtlCol="0">
            <a:spAutoFit/>
          </a:bodyPr>
          <a:lstStyle/>
          <a:p>
            <a:pPr algn="ctr"/>
            <a:r>
              <a:rPr lang="en-GB" sz="800" dirty="0" smtClean="0">
                <a:latin typeface="Century Gothic" panose="020B0502020202020204" pitchFamily="34" charset="0"/>
              </a:rPr>
              <a:t>Add two more scoops</a:t>
            </a:r>
            <a:endParaRPr lang="en-GB" sz="800" dirty="0">
              <a:latin typeface="Century Gothic" panose="020B0502020202020204" pitchFamily="34" charset="0"/>
            </a:endParaRPr>
          </a:p>
        </p:txBody>
      </p:sp>
      <p:sp>
        <p:nvSpPr>
          <p:cNvPr id="233" name="Freeform 232"/>
          <p:cNvSpPr/>
          <p:nvPr/>
        </p:nvSpPr>
        <p:spPr>
          <a:xfrm>
            <a:off x="4936824" y="1175065"/>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Freeform 233"/>
          <p:cNvSpPr/>
          <p:nvPr/>
        </p:nvSpPr>
        <p:spPr>
          <a:xfrm>
            <a:off x="4932040" y="1142136"/>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Freeform 236"/>
          <p:cNvSpPr/>
          <p:nvPr/>
        </p:nvSpPr>
        <p:spPr>
          <a:xfrm>
            <a:off x="4348298" y="1553443"/>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Freeform 237"/>
          <p:cNvSpPr/>
          <p:nvPr/>
        </p:nvSpPr>
        <p:spPr>
          <a:xfrm>
            <a:off x="6588224" y="806429"/>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Freeform 238"/>
          <p:cNvSpPr/>
          <p:nvPr/>
        </p:nvSpPr>
        <p:spPr>
          <a:xfrm>
            <a:off x="6689519" y="859319"/>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6300192" y="994559"/>
            <a:ext cx="1008112" cy="77039"/>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p:cNvSpPr/>
          <p:nvPr/>
        </p:nvSpPr>
        <p:spPr>
          <a:xfrm>
            <a:off x="6666625" y="1078895"/>
            <a:ext cx="236927" cy="77039"/>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p:cNvSpPr/>
          <p:nvPr/>
        </p:nvSpPr>
        <p:spPr>
          <a:xfrm>
            <a:off x="6300192" y="1146959"/>
            <a:ext cx="1008112" cy="362134"/>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p:cNvSpPr/>
          <p:nvPr/>
        </p:nvSpPr>
        <p:spPr>
          <a:xfrm>
            <a:off x="6506029" y="1289888"/>
            <a:ext cx="545334" cy="77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43" name="TextBox 242"/>
          <p:cNvSpPr txBox="1"/>
          <p:nvPr/>
        </p:nvSpPr>
        <p:spPr>
          <a:xfrm>
            <a:off x="5923694" y="1644537"/>
            <a:ext cx="1816658" cy="338554"/>
          </a:xfrm>
          <a:prstGeom prst="rect">
            <a:avLst/>
          </a:prstGeom>
          <a:noFill/>
        </p:spPr>
        <p:txBody>
          <a:bodyPr wrap="square" rtlCol="0">
            <a:spAutoFit/>
          </a:bodyPr>
          <a:lstStyle/>
          <a:p>
            <a:pPr algn="ctr"/>
            <a:r>
              <a:rPr lang="en-GB" sz="800" dirty="0" smtClean="0">
                <a:latin typeface="Century Gothic" panose="020B0502020202020204" pitchFamily="34" charset="0"/>
              </a:rPr>
              <a:t>Record mass of weighing boat and copper carbonate</a:t>
            </a:r>
            <a:endParaRPr lang="en-GB" sz="800" dirty="0">
              <a:latin typeface="Century Gothic" panose="020B0502020202020204" pitchFamily="34" charset="0"/>
            </a:endParaRPr>
          </a:p>
        </p:txBody>
      </p:sp>
      <p:sp>
        <p:nvSpPr>
          <p:cNvPr id="10" name="Rounded Rectangle 9"/>
          <p:cNvSpPr/>
          <p:nvPr/>
        </p:nvSpPr>
        <p:spPr>
          <a:xfrm>
            <a:off x="7740352" y="1052736"/>
            <a:ext cx="1080120" cy="7693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Century Gothic" panose="020B0502020202020204" pitchFamily="34" charset="0"/>
              </a:rPr>
              <a:t>Mass:</a:t>
            </a:r>
          </a:p>
          <a:p>
            <a:pPr algn="ctr"/>
            <a:r>
              <a:rPr lang="en-GB" dirty="0" smtClean="0">
                <a:latin typeface="Century Gothic" panose="020B0502020202020204" pitchFamily="34" charset="0"/>
              </a:rPr>
              <a:t>_____g</a:t>
            </a:r>
            <a:endParaRPr lang="en-GB" dirty="0">
              <a:latin typeface="Century Gothic" panose="020B0502020202020204" pitchFamily="34" charset="0"/>
            </a:endParaRPr>
          </a:p>
        </p:txBody>
      </p:sp>
      <p:cxnSp>
        <p:nvCxnSpPr>
          <p:cNvPr id="31" name="Straight Connector 30"/>
          <p:cNvCxnSpPr/>
          <p:nvPr/>
        </p:nvCxnSpPr>
        <p:spPr>
          <a:xfrm flipV="1">
            <a:off x="8121051" y="2347507"/>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733236" y="4075699"/>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ounded Rectangle 61"/>
          <p:cNvSpPr/>
          <p:nvPr/>
        </p:nvSpPr>
        <p:spPr>
          <a:xfrm>
            <a:off x="8049799" y="2923571"/>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0" name="Straight Connector 109"/>
          <p:cNvCxnSpPr>
            <a:stCxn id="62" idx="3"/>
          </p:cNvCxnSpPr>
          <p:nvPr/>
        </p:nvCxnSpPr>
        <p:spPr>
          <a:xfrm flipH="1">
            <a:off x="7589220" y="2995579"/>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Freeform 118"/>
          <p:cNvSpPr/>
          <p:nvPr/>
        </p:nvSpPr>
        <p:spPr>
          <a:xfrm>
            <a:off x="7075679" y="2906315"/>
            <a:ext cx="518615" cy="174920"/>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TextBox 243"/>
          <p:cNvSpPr txBox="1"/>
          <p:nvPr/>
        </p:nvSpPr>
        <p:spPr>
          <a:xfrm>
            <a:off x="8021268" y="3702642"/>
            <a:ext cx="678983" cy="338554"/>
          </a:xfrm>
          <a:prstGeom prst="rect">
            <a:avLst/>
          </a:prstGeom>
          <a:noFill/>
        </p:spPr>
        <p:txBody>
          <a:bodyPr wrap="square" rtlCol="0">
            <a:spAutoFit/>
          </a:bodyPr>
          <a:lstStyle/>
          <a:p>
            <a:pPr algn="ctr"/>
            <a:r>
              <a:rPr lang="en-GB" sz="800" dirty="0" smtClean="0">
                <a:latin typeface="Century Gothic" panose="020B0502020202020204" pitchFamily="34" charset="0"/>
              </a:rPr>
              <a:t>Retort stand</a:t>
            </a:r>
            <a:endParaRPr lang="en-GB" sz="800" dirty="0">
              <a:latin typeface="Century Gothic" panose="020B0502020202020204" pitchFamily="34" charset="0"/>
            </a:endParaRPr>
          </a:p>
        </p:txBody>
      </p:sp>
      <p:sp>
        <p:nvSpPr>
          <p:cNvPr id="245" name="TextBox 244"/>
          <p:cNvSpPr txBox="1"/>
          <p:nvPr/>
        </p:nvSpPr>
        <p:spPr>
          <a:xfrm>
            <a:off x="8213497" y="2786333"/>
            <a:ext cx="678983" cy="215444"/>
          </a:xfrm>
          <a:prstGeom prst="rect">
            <a:avLst/>
          </a:prstGeom>
          <a:noFill/>
        </p:spPr>
        <p:txBody>
          <a:bodyPr wrap="square" rtlCol="0">
            <a:spAutoFit/>
          </a:bodyPr>
          <a:lstStyle/>
          <a:p>
            <a:pPr algn="ctr"/>
            <a:r>
              <a:rPr lang="en-GB" sz="800" dirty="0" smtClean="0">
                <a:latin typeface="Century Gothic" panose="020B0502020202020204" pitchFamily="34" charset="0"/>
              </a:rPr>
              <a:t>Boss</a:t>
            </a:r>
            <a:endParaRPr lang="en-GB" sz="800" dirty="0">
              <a:latin typeface="Century Gothic" panose="020B0502020202020204" pitchFamily="34" charset="0"/>
            </a:endParaRPr>
          </a:p>
        </p:txBody>
      </p:sp>
      <p:sp>
        <p:nvSpPr>
          <p:cNvPr id="246" name="TextBox 245"/>
          <p:cNvSpPr txBox="1"/>
          <p:nvPr/>
        </p:nvSpPr>
        <p:spPr>
          <a:xfrm>
            <a:off x="7145567" y="2563531"/>
            <a:ext cx="678983" cy="338554"/>
          </a:xfrm>
          <a:prstGeom prst="rect">
            <a:avLst/>
          </a:prstGeom>
          <a:noFill/>
        </p:spPr>
        <p:txBody>
          <a:bodyPr wrap="square" rtlCol="0">
            <a:spAutoFit/>
          </a:bodyPr>
          <a:lstStyle/>
          <a:p>
            <a:pPr algn="ctr"/>
            <a:r>
              <a:rPr lang="en-GB" sz="800" dirty="0" smtClean="0">
                <a:latin typeface="Century Gothic" panose="020B0502020202020204" pitchFamily="34" charset="0"/>
              </a:rPr>
              <a:t>Clamp at an angle</a:t>
            </a:r>
            <a:endParaRPr lang="en-GB" sz="800" dirty="0">
              <a:latin typeface="Century Gothic" panose="020B0502020202020204" pitchFamily="34" charset="0"/>
            </a:endParaRPr>
          </a:p>
        </p:txBody>
      </p:sp>
      <p:sp>
        <p:nvSpPr>
          <p:cNvPr id="247" name="TextBox 246"/>
          <p:cNvSpPr txBox="1"/>
          <p:nvPr/>
        </p:nvSpPr>
        <p:spPr>
          <a:xfrm>
            <a:off x="5863988" y="2802396"/>
            <a:ext cx="1156284" cy="900246"/>
          </a:xfrm>
          <a:prstGeom prst="rect">
            <a:avLst/>
          </a:prstGeom>
          <a:noFill/>
        </p:spPr>
        <p:txBody>
          <a:bodyPr wrap="square" rtlCol="0">
            <a:spAutoFit/>
          </a:bodyPr>
          <a:lstStyle/>
          <a:p>
            <a:pPr algn="ctr"/>
            <a:r>
              <a:rPr lang="en-GB" sz="1050" dirty="0" smtClean="0">
                <a:latin typeface="Century Gothic" panose="020B0502020202020204" pitchFamily="34" charset="0"/>
              </a:rPr>
              <a:t>Check your stand is set up like the one on the teacher’s desk</a:t>
            </a:r>
            <a:endParaRPr lang="en-GB" sz="1050" dirty="0">
              <a:latin typeface="Century Gothic" panose="020B0502020202020204" pitchFamily="34" charset="0"/>
            </a:endParaRPr>
          </a:p>
        </p:txBody>
      </p:sp>
      <p:sp>
        <p:nvSpPr>
          <p:cNvPr id="248" name="Freeform 247"/>
          <p:cNvSpPr/>
          <p:nvPr/>
        </p:nvSpPr>
        <p:spPr>
          <a:xfrm>
            <a:off x="5155994" y="2824895"/>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Freeform 248"/>
          <p:cNvSpPr/>
          <p:nvPr/>
        </p:nvSpPr>
        <p:spPr>
          <a:xfrm>
            <a:off x="5257289" y="2877785"/>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0" name="Group 249"/>
          <p:cNvGrpSpPr/>
          <p:nvPr/>
        </p:nvGrpSpPr>
        <p:grpSpPr>
          <a:xfrm>
            <a:off x="4734512" y="3252519"/>
            <a:ext cx="131014" cy="331963"/>
            <a:chOff x="6300192" y="845862"/>
            <a:chExt cx="914400" cy="2157154"/>
          </a:xfrm>
        </p:grpSpPr>
        <p:sp>
          <p:nvSpPr>
            <p:cNvPr id="251" name="Arc 250"/>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52" name="Straight Connector 251"/>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4" name="TextBox 253"/>
          <p:cNvSpPr txBox="1"/>
          <p:nvPr/>
        </p:nvSpPr>
        <p:spPr>
          <a:xfrm>
            <a:off x="4427984" y="3610233"/>
            <a:ext cx="958852" cy="461665"/>
          </a:xfrm>
          <a:prstGeom prst="rect">
            <a:avLst/>
          </a:prstGeom>
          <a:noFill/>
        </p:spPr>
        <p:txBody>
          <a:bodyPr wrap="square" rtlCol="0">
            <a:spAutoFit/>
          </a:bodyPr>
          <a:lstStyle/>
          <a:p>
            <a:r>
              <a:rPr lang="en-GB" sz="800" dirty="0" smtClean="0">
                <a:latin typeface="Century Gothic" panose="020B0502020202020204" pitchFamily="34" charset="0"/>
              </a:rPr>
              <a:t>Boiling tube (bigger than test tube)</a:t>
            </a:r>
            <a:endParaRPr lang="en-GB" sz="800" dirty="0">
              <a:latin typeface="Century Gothic" panose="020B0502020202020204" pitchFamily="34" charset="0"/>
            </a:endParaRPr>
          </a:p>
        </p:txBody>
      </p:sp>
      <p:cxnSp>
        <p:nvCxnSpPr>
          <p:cNvPr id="255" name="Straight Arrow Connector 254"/>
          <p:cNvCxnSpPr/>
          <p:nvPr/>
        </p:nvCxnSpPr>
        <p:spPr>
          <a:xfrm flipH="1">
            <a:off x="4845517" y="2996764"/>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56" name="TextBox 255"/>
          <p:cNvSpPr txBox="1"/>
          <p:nvPr/>
        </p:nvSpPr>
        <p:spPr>
          <a:xfrm>
            <a:off x="4559705" y="2851563"/>
            <a:ext cx="936104" cy="215444"/>
          </a:xfrm>
          <a:prstGeom prst="rect">
            <a:avLst/>
          </a:prstGeom>
          <a:noFill/>
        </p:spPr>
        <p:txBody>
          <a:bodyPr wrap="square" rtlCol="0">
            <a:spAutoFit/>
          </a:bodyPr>
          <a:lstStyle/>
          <a:p>
            <a:r>
              <a:rPr lang="en-GB" sz="800" dirty="0">
                <a:latin typeface="Century Gothic" panose="020B0502020202020204" pitchFamily="34" charset="0"/>
              </a:rPr>
              <a:t>P</a:t>
            </a:r>
            <a:r>
              <a:rPr lang="en-GB" sz="800" dirty="0" smtClean="0">
                <a:latin typeface="Century Gothic" panose="020B0502020202020204" pitchFamily="34" charset="0"/>
              </a:rPr>
              <a:t>our</a:t>
            </a:r>
            <a:endParaRPr lang="en-GB" sz="800" dirty="0">
              <a:latin typeface="Century Gothic" panose="020B0502020202020204" pitchFamily="34" charset="0"/>
            </a:endParaRPr>
          </a:p>
        </p:txBody>
      </p:sp>
      <p:cxnSp>
        <p:nvCxnSpPr>
          <p:cNvPr id="257" name="Straight Connector 256"/>
          <p:cNvCxnSpPr/>
          <p:nvPr/>
        </p:nvCxnSpPr>
        <p:spPr>
          <a:xfrm flipV="1">
            <a:off x="3814949" y="2393226"/>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3427133" y="4121418"/>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Rounded Rectangle 258"/>
          <p:cNvSpPr/>
          <p:nvPr/>
        </p:nvSpPr>
        <p:spPr>
          <a:xfrm>
            <a:off x="3743697" y="2969290"/>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0" name="Straight Connector 259"/>
          <p:cNvCxnSpPr>
            <a:stCxn id="259" idx="3"/>
          </p:cNvCxnSpPr>
          <p:nvPr/>
        </p:nvCxnSpPr>
        <p:spPr>
          <a:xfrm flipH="1">
            <a:off x="3283118" y="3041298"/>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1" name="Freeform 260"/>
          <p:cNvSpPr/>
          <p:nvPr/>
        </p:nvSpPr>
        <p:spPr>
          <a:xfrm>
            <a:off x="2841585" y="2995579"/>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5" name="Freeform 264"/>
          <p:cNvSpPr/>
          <p:nvPr/>
        </p:nvSpPr>
        <p:spPr>
          <a:xfrm>
            <a:off x="2917396" y="3166891"/>
            <a:ext cx="71252" cy="78365"/>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6" name="Group 265"/>
          <p:cNvGrpSpPr/>
          <p:nvPr/>
        </p:nvGrpSpPr>
        <p:grpSpPr>
          <a:xfrm>
            <a:off x="2886475" y="2931176"/>
            <a:ext cx="131014" cy="331963"/>
            <a:chOff x="6300192" y="845862"/>
            <a:chExt cx="914400" cy="2157154"/>
          </a:xfrm>
        </p:grpSpPr>
        <p:sp>
          <p:nvSpPr>
            <p:cNvPr id="267" name="Arc 266"/>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68" name="Straight Connector 267"/>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0" name="Trapezoid 269"/>
          <p:cNvSpPr/>
          <p:nvPr/>
        </p:nvSpPr>
        <p:spPr>
          <a:xfrm>
            <a:off x="2793096" y="4098558"/>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2917396" y="3702642"/>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73" name="TextBox 272"/>
          <p:cNvSpPr txBox="1"/>
          <p:nvPr/>
        </p:nvSpPr>
        <p:spPr>
          <a:xfrm>
            <a:off x="2086664" y="4194889"/>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Bunsen</a:t>
            </a:r>
            <a:endParaRPr lang="en-GB" sz="800" dirty="0">
              <a:latin typeface="Century Gothic" panose="020B0502020202020204" pitchFamily="34" charset="0"/>
            </a:endParaRPr>
          </a:p>
        </p:txBody>
      </p:sp>
      <p:sp>
        <p:nvSpPr>
          <p:cNvPr id="274" name="TextBox 273"/>
          <p:cNvSpPr txBox="1"/>
          <p:nvPr/>
        </p:nvSpPr>
        <p:spPr>
          <a:xfrm>
            <a:off x="2051720" y="2653957"/>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Boiling tube</a:t>
            </a:r>
            <a:endParaRPr lang="en-GB" sz="800" dirty="0">
              <a:latin typeface="Century Gothic" panose="020B0502020202020204" pitchFamily="34" charset="0"/>
            </a:endParaRPr>
          </a:p>
        </p:txBody>
      </p:sp>
      <p:cxnSp>
        <p:nvCxnSpPr>
          <p:cNvPr id="290" name="Straight Connector 289"/>
          <p:cNvCxnSpPr/>
          <p:nvPr/>
        </p:nvCxnSpPr>
        <p:spPr>
          <a:xfrm flipV="1">
            <a:off x="1322368" y="2275499"/>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934553" y="4003691"/>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Rounded Rectangle 291"/>
          <p:cNvSpPr/>
          <p:nvPr/>
        </p:nvSpPr>
        <p:spPr>
          <a:xfrm>
            <a:off x="1251116" y="2851563"/>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3" name="Straight Connector 292"/>
          <p:cNvCxnSpPr>
            <a:stCxn id="292" idx="3"/>
          </p:cNvCxnSpPr>
          <p:nvPr/>
        </p:nvCxnSpPr>
        <p:spPr>
          <a:xfrm flipH="1">
            <a:off x="790537" y="2923571"/>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4" name="Freeform 293"/>
          <p:cNvSpPr/>
          <p:nvPr/>
        </p:nvSpPr>
        <p:spPr>
          <a:xfrm>
            <a:off x="349004" y="2877852"/>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5" name="Freeform 294"/>
          <p:cNvSpPr/>
          <p:nvPr/>
        </p:nvSpPr>
        <p:spPr>
          <a:xfrm>
            <a:off x="424815" y="3049164"/>
            <a:ext cx="71252" cy="78365"/>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6" name="Group 295"/>
          <p:cNvGrpSpPr/>
          <p:nvPr/>
        </p:nvGrpSpPr>
        <p:grpSpPr>
          <a:xfrm>
            <a:off x="393894" y="2813449"/>
            <a:ext cx="131014" cy="331963"/>
            <a:chOff x="6300192" y="845862"/>
            <a:chExt cx="914400" cy="2157154"/>
          </a:xfrm>
        </p:grpSpPr>
        <p:sp>
          <p:nvSpPr>
            <p:cNvPr id="297" name="Arc 296"/>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98" name="Straight Connector 297"/>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0" name="Trapezoid 299"/>
          <p:cNvSpPr/>
          <p:nvPr/>
        </p:nvSpPr>
        <p:spPr>
          <a:xfrm>
            <a:off x="300515" y="398083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1" name="Rectangle 300"/>
          <p:cNvSpPr/>
          <p:nvPr/>
        </p:nvSpPr>
        <p:spPr>
          <a:xfrm>
            <a:off x="424815" y="358491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02" name="Isosceles Triangle 301"/>
          <p:cNvSpPr/>
          <p:nvPr/>
        </p:nvSpPr>
        <p:spPr>
          <a:xfrm>
            <a:off x="424815" y="3271310"/>
            <a:ext cx="45719" cy="254614"/>
          </a:xfrm>
          <a:prstGeom prst="triangle">
            <a:avLst/>
          </a:prstGeom>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03" name="TextBox 302"/>
          <p:cNvSpPr txBox="1"/>
          <p:nvPr/>
        </p:nvSpPr>
        <p:spPr>
          <a:xfrm>
            <a:off x="57283" y="4098558"/>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Ask teacher to light – set to roaring flame</a:t>
            </a:r>
            <a:endParaRPr lang="en-GB" sz="800" dirty="0">
              <a:latin typeface="Century Gothic" panose="020B0502020202020204" pitchFamily="34" charset="0"/>
            </a:endParaRPr>
          </a:p>
        </p:txBody>
      </p:sp>
      <p:grpSp>
        <p:nvGrpSpPr>
          <p:cNvPr id="1031" name="Group 1030"/>
          <p:cNvGrpSpPr/>
          <p:nvPr/>
        </p:nvGrpSpPr>
        <p:grpSpPr>
          <a:xfrm>
            <a:off x="1541746" y="2871693"/>
            <a:ext cx="653990" cy="645003"/>
            <a:chOff x="2907992" y="4714449"/>
            <a:chExt cx="921620" cy="1033675"/>
          </a:xfrm>
        </p:grpSpPr>
        <p:sp>
          <p:nvSpPr>
            <p:cNvPr id="1026" name="Snip Same Side Corner Rectangle 1025"/>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8" name="Rounded Rectangle 1027"/>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8" name="Rounded Rectangle 307"/>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0" name="Rounded Rectangle 1029"/>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311" name="TextBox 310"/>
          <p:cNvSpPr txBox="1"/>
          <p:nvPr/>
        </p:nvSpPr>
        <p:spPr>
          <a:xfrm>
            <a:off x="1007815" y="3571643"/>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Start stopwatch</a:t>
            </a:r>
            <a:endParaRPr lang="en-GB" sz="800" dirty="0">
              <a:latin typeface="Century Gothic" panose="020B0502020202020204" pitchFamily="34" charset="0"/>
            </a:endParaRPr>
          </a:p>
        </p:txBody>
      </p:sp>
      <p:cxnSp>
        <p:nvCxnSpPr>
          <p:cNvPr id="312" name="Straight Connector 311"/>
          <p:cNvCxnSpPr/>
          <p:nvPr/>
        </p:nvCxnSpPr>
        <p:spPr>
          <a:xfrm flipV="1">
            <a:off x="1345381" y="4531980"/>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3" name="Rectangle 312"/>
          <p:cNvSpPr/>
          <p:nvPr/>
        </p:nvSpPr>
        <p:spPr>
          <a:xfrm>
            <a:off x="957566" y="6260172"/>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4" name="Rounded Rectangle 313"/>
          <p:cNvSpPr/>
          <p:nvPr/>
        </p:nvSpPr>
        <p:spPr>
          <a:xfrm>
            <a:off x="1274129" y="5108044"/>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5" name="Straight Connector 314"/>
          <p:cNvCxnSpPr>
            <a:stCxn id="314" idx="3"/>
          </p:cNvCxnSpPr>
          <p:nvPr/>
        </p:nvCxnSpPr>
        <p:spPr>
          <a:xfrm flipH="1">
            <a:off x="813550" y="5180052"/>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6" name="Freeform 315"/>
          <p:cNvSpPr/>
          <p:nvPr/>
        </p:nvSpPr>
        <p:spPr>
          <a:xfrm>
            <a:off x="372017" y="5134333"/>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7" name="Freeform 316"/>
          <p:cNvSpPr/>
          <p:nvPr/>
        </p:nvSpPr>
        <p:spPr>
          <a:xfrm>
            <a:off x="447828" y="5305645"/>
            <a:ext cx="71252" cy="78365"/>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8" name="Group 317"/>
          <p:cNvGrpSpPr/>
          <p:nvPr/>
        </p:nvGrpSpPr>
        <p:grpSpPr>
          <a:xfrm>
            <a:off x="416907" y="5069930"/>
            <a:ext cx="131014" cy="331963"/>
            <a:chOff x="6300192" y="845862"/>
            <a:chExt cx="914400" cy="2157154"/>
          </a:xfrm>
        </p:grpSpPr>
        <p:sp>
          <p:nvSpPr>
            <p:cNvPr id="319" name="Arc 318"/>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20" name="Straight Connector 319"/>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2" name="Trapezoid 321"/>
          <p:cNvSpPr/>
          <p:nvPr/>
        </p:nvSpPr>
        <p:spPr>
          <a:xfrm>
            <a:off x="323528" y="6237312"/>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3" name="Rectangle 322"/>
          <p:cNvSpPr/>
          <p:nvPr/>
        </p:nvSpPr>
        <p:spPr>
          <a:xfrm>
            <a:off x="447828" y="5841396"/>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24" name="Isosceles Triangle 323"/>
          <p:cNvSpPr/>
          <p:nvPr/>
        </p:nvSpPr>
        <p:spPr>
          <a:xfrm>
            <a:off x="447828" y="5527791"/>
            <a:ext cx="45719" cy="254614"/>
          </a:xfrm>
          <a:prstGeom prst="triangle">
            <a:avLst/>
          </a:prstGeom>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326" name="Group 325"/>
          <p:cNvGrpSpPr/>
          <p:nvPr/>
        </p:nvGrpSpPr>
        <p:grpSpPr>
          <a:xfrm>
            <a:off x="1564759" y="5128174"/>
            <a:ext cx="653990" cy="645003"/>
            <a:chOff x="2907992" y="4714449"/>
            <a:chExt cx="921620" cy="1033675"/>
          </a:xfrm>
        </p:grpSpPr>
        <p:sp>
          <p:nvSpPr>
            <p:cNvPr id="327" name="Snip Same Side Corner Rectangle 326"/>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Rounded Rectangle 327"/>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9" name="Rounded Rectangle 328"/>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0" name="Rounded Rectangle 329"/>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331" name="TextBox 330"/>
          <p:cNvSpPr txBox="1"/>
          <p:nvPr/>
        </p:nvSpPr>
        <p:spPr>
          <a:xfrm>
            <a:off x="1413120" y="5758159"/>
            <a:ext cx="1006076" cy="461665"/>
          </a:xfrm>
          <a:prstGeom prst="rect">
            <a:avLst/>
          </a:prstGeom>
          <a:noFill/>
        </p:spPr>
        <p:txBody>
          <a:bodyPr wrap="square" rtlCol="0">
            <a:spAutoFit/>
          </a:bodyPr>
          <a:lstStyle/>
          <a:p>
            <a:pPr algn="ctr"/>
            <a:r>
              <a:rPr lang="en-GB" sz="800" dirty="0" smtClean="0">
                <a:latin typeface="Century Gothic" panose="020B0502020202020204" pitchFamily="34" charset="0"/>
              </a:rPr>
              <a:t>Stop stopwatch when colour stops changing</a:t>
            </a:r>
            <a:endParaRPr lang="en-GB" sz="800" dirty="0">
              <a:latin typeface="Century Gothic" panose="020B0502020202020204" pitchFamily="34" charset="0"/>
            </a:endParaRPr>
          </a:p>
        </p:txBody>
      </p:sp>
      <p:sp>
        <p:nvSpPr>
          <p:cNvPr id="332" name="Rounded Rectangle 331"/>
          <p:cNvSpPr/>
          <p:nvPr/>
        </p:nvSpPr>
        <p:spPr>
          <a:xfrm>
            <a:off x="2685778" y="4819776"/>
            <a:ext cx="1080120" cy="7693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Century Gothic" panose="020B0502020202020204" pitchFamily="34" charset="0"/>
              </a:rPr>
              <a:t>Time:</a:t>
            </a:r>
          </a:p>
          <a:p>
            <a:pPr algn="ctr"/>
            <a:r>
              <a:rPr lang="en-GB" dirty="0" smtClean="0">
                <a:latin typeface="Century Gothic" panose="020B0502020202020204" pitchFamily="34" charset="0"/>
              </a:rPr>
              <a:t>______s</a:t>
            </a:r>
            <a:endParaRPr lang="en-GB" dirty="0">
              <a:latin typeface="Century Gothic" panose="020B0502020202020204" pitchFamily="34" charset="0"/>
            </a:endParaRPr>
          </a:p>
        </p:txBody>
      </p:sp>
      <p:sp>
        <p:nvSpPr>
          <p:cNvPr id="333" name="Freeform 332"/>
          <p:cNvSpPr/>
          <p:nvPr/>
        </p:nvSpPr>
        <p:spPr>
          <a:xfrm>
            <a:off x="4471907" y="5115945"/>
            <a:ext cx="71252" cy="78365"/>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4" name="Group 333"/>
          <p:cNvGrpSpPr/>
          <p:nvPr/>
        </p:nvGrpSpPr>
        <p:grpSpPr>
          <a:xfrm>
            <a:off x="4440986" y="4880230"/>
            <a:ext cx="131014" cy="331963"/>
            <a:chOff x="6300192" y="845862"/>
            <a:chExt cx="914400" cy="2157154"/>
          </a:xfrm>
        </p:grpSpPr>
        <p:sp>
          <p:nvSpPr>
            <p:cNvPr id="335" name="Arc 334"/>
            <p:cNvSpPr/>
            <p:nvPr/>
          </p:nvSpPr>
          <p:spPr>
            <a:xfrm rot="8145716">
              <a:off x="6300192" y="2088616"/>
              <a:ext cx="914400" cy="914400"/>
            </a:xfrm>
            <a:prstGeom prst="arc">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36" name="Straight Connector 335"/>
            <p:cNvCxnSpPr/>
            <p:nvPr/>
          </p:nvCxnSpPr>
          <p:spPr>
            <a:xfrm flipV="1">
              <a:off x="6431206" y="845862"/>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flipV="1">
              <a:off x="7074944" y="861956"/>
              <a:ext cx="0" cy="20200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38" name="Straight Arrow Connector 337"/>
          <p:cNvCxnSpPr/>
          <p:nvPr/>
        </p:nvCxnSpPr>
        <p:spPr>
          <a:xfrm>
            <a:off x="4704002" y="5185691"/>
            <a:ext cx="188017" cy="182983"/>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39" name="Freeform 338"/>
          <p:cNvSpPr/>
          <p:nvPr/>
        </p:nvSpPr>
        <p:spPr>
          <a:xfrm>
            <a:off x="4713507" y="5534269"/>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TextBox 340"/>
          <p:cNvSpPr txBox="1"/>
          <p:nvPr/>
        </p:nvSpPr>
        <p:spPr>
          <a:xfrm>
            <a:off x="4655798" y="4977822"/>
            <a:ext cx="936104" cy="215444"/>
          </a:xfrm>
          <a:prstGeom prst="rect">
            <a:avLst/>
          </a:prstGeom>
          <a:noFill/>
        </p:spPr>
        <p:txBody>
          <a:bodyPr wrap="square" rtlCol="0">
            <a:spAutoFit/>
          </a:bodyPr>
          <a:lstStyle/>
          <a:p>
            <a:r>
              <a:rPr lang="en-GB" sz="800" dirty="0">
                <a:latin typeface="Century Gothic" panose="020B0502020202020204" pitchFamily="34" charset="0"/>
              </a:rPr>
              <a:t>P</a:t>
            </a:r>
            <a:r>
              <a:rPr lang="en-GB" sz="800" dirty="0" smtClean="0">
                <a:latin typeface="Century Gothic" panose="020B0502020202020204" pitchFamily="34" charset="0"/>
              </a:rPr>
              <a:t>our</a:t>
            </a:r>
            <a:endParaRPr lang="en-GB" sz="800" dirty="0">
              <a:latin typeface="Century Gothic" panose="020B0502020202020204" pitchFamily="34" charset="0"/>
            </a:endParaRPr>
          </a:p>
        </p:txBody>
      </p:sp>
      <p:sp>
        <p:nvSpPr>
          <p:cNvPr id="342" name="Freeform 341"/>
          <p:cNvSpPr/>
          <p:nvPr/>
        </p:nvSpPr>
        <p:spPr>
          <a:xfrm>
            <a:off x="6337218" y="4700610"/>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3" name="Freeform 342"/>
          <p:cNvSpPr/>
          <p:nvPr/>
        </p:nvSpPr>
        <p:spPr>
          <a:xfrm>
            <a:off x="6438513" y="4753500"/>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4" name="Rectangle 343"/>
          <p:cNvSpPr/>
          <p:nvPr/>
        </p:nvSpPr>
        <p:spPr>
          <a:xfrm>
            <a:off x="6049186" y="4888740"/>
            <a:ext cx="1008112" cy="77039"/>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Rectangle 344"/>
          <p:cNvSpPr/>
          <p:nvPr/>
        </p:nvSpPr>
        <p:spPr>
          <a:xfrm>
            <a:off x="6415619" y="4973076"/>
            <a:ext cx="236927" cy="77039"/>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Rectangle 345"/>
          <p:cNvSpPr/>
          <p:nvPr/>
        </p:nvSpPr>
        <p:spPr>
          <a:xfrm>
            <a:off x="6049186" y="5041140"/>
            <a:ext cx="1008112" cy="362134"/>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7" name="Rectangle 346"/>
          <p:cNvSpPr/>
          <p:nvPr/>
        </p:nvSpPr>
        <p:spPr>
          <a:xfrm>
            <a:off x="6255023" y="5184069"/>
            <a:ext cx="545334" cy="77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48" name="TextBox 347"/>
          <p:cNvSpPr txBox="1"/>
          <p:nvPr/>
        </p:nvSpPr>
        <p:spPr>
          <a:xfrm>
            <a:off x="5672688" y="5538718"/>
            <a:ext cx="1816658" cy="338554"/>
          </a:xfrm>
          <a:prstGeom prst="rect">
            <a:avLst/>
          </a:prstGeom>
          <a:noFill/>
        </p:spPr>
        <p:txBody>
          <a:bodyPr wrap="square" rtlCol="0">
            <a:spAutoFit/>
          </a:bodyPr>
          <a:lstStyle/>
          <a:p>
            <a:pPr algn="ctr"/>
            <a:r>
              <a:rPr lang="en-GB" sz="800" dirty="0" smtClean="0">
                <a:latin typeface="Century Gothic" panose="020B0502020202020204" pitchFamily="34" charset="0"/>
              </a:rPr>
              <a:t>Record mass of weighing boat and product</a:t>
            </a:r>
            <a:endParaRPr lang="en-GB" sz="800" dirty="0">
              <a:latin typeface="Century Gothic" panose="020B0502020202020204" pitchFamily="34" charset="0"/>
            </a:endParaRPr>
          </a:p>
        </p:txBody>
      </p:sp>
      <p:sp>
        <p:nvSpPr>
          <p:cNvPr id="349" name="Rounded Rectangle 348"/>
          <p:cNvSpPr/>
          <p:nvPr/>
        </p:nvSpPr>
        <p:spPr>
          <a:xfrm>
            <a:off x="7489346" y="4946917"/>
            <a:ext cx="1080120" cy="7693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Century Gothic" panose="020B0502020202020204" pitchFamily="34" charset="0"/>
              </a:rPr>
              <a:t>Mass:</a:t>
            </a:r>
          </a:p>
          <a:p>
            <a:pPr algn="ctr"/>
            <a:r>
              <a:rPr lang="en-GB" dirty="0" smtClean="0">
                <a:latin typeface="Century Gothic" panose="020B0502020202020204" pitchFamily="34" charset="0"/>
              </a:rPr>
              <a:t>_____g</a:t>
            </a:r>
            <a:endParaRPr lang="en-GB" dirty="0">
              <a:latin typeface="Century Gothic" panose="020B0502020202020204" pitchFamily="34" charset="0"/>
            </a:endParaRPr>
          </a:p>
        </p:txBody>
      </p:sp>
      <p:cxnSp>
        <p:nvCxnSpPr>
          <p:cNvPr id="1035" name="Straight Connector 1034"/>
          <p:cNvCxnSpPr/>
          <p:nvPr/>
        </p:nvCxnSpPr>
        <p:spPr>
          <a:xfrm>
            <a:off x="1916158" y="692696"/>
            <a:ext cx="0" cy="144016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a:off x="3888730" y="668190"/>
            <a:ext cx="0" cy="144016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a:off x="5861302" y="643684"/>
            <a:ext cx="0" cy="144016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flipV="1">
            <a:off x="201362" y="2108350"/>
            <a:ext cx="8498889" cy="4097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a:off x="6976802" y="2132856"/>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039" name="Down Arrow 1038"/>
          <p:cNvSpPr/>
          <p:nvPr/>
        </p:nvSpPr>
        <p:spPr>
          <a:xfrm>
            <a:off x="601483" y="116632"/>
            <a:ext cx="730157" cy="742687"/>
          </a:xfrm>
          <a:prstGeom prst="downArrow">
            <a:avLst>
              <a:gd name="adj1" fmla="val 71789"/>
              <a:gd name="adj2" fmla="val 1913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smtClean="0">
                <a:latin typeface="Century Gothic" panose="020B0502020202020204" pitchFamily="34" charset="0"/>
              </a:rPr>
              <a:t>Start</a:t>
            </a:r>
            <a:endParaRPr lang="en-GB" sz="1100" dirty="0">
              <a:latin typeface="Century Gothic" panose="020B0502020202020204" pitchFamily="34" charset="0"/>
            </a:endParaRPr>
          </a:p>
        </p:txBody>
      </p:sp>
      <p:cxnSp>
        <p:nvCxnSpPr>
          <p:cNvPr id="362" name="Straight Connector 361"/>
          <p:cNvCxnSpPr/>
          <p:nvPr/>
        </p:nvCxnSpPr>
        <p:spPr>
          <a:xfrm flipV="1">
            <a:off x="258088" y="4437112"/>
            <a:ext cx="8498889" cy="4097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p:nvPr/>
        </p:nvCxnSpPr>
        <p:spPr>
          <a:xfrm>
            <a:off x="5861302" y="2158264"/>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a:off x="4348298" y="2226014"/>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a:off x="2411760" y="2185043"/>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a:off x="4348298" y="4523357"/>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a:off x="5672688" y="4485423"/>
            <a:ext cx="0" cy="225206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042" name="Straight Arrow Connector 1041"/>
          <p:cNvCxnSpPr/>
          <p:nvPr/>
        </p:nvCxnSpPr>
        <p:spPr>
          <a:xfrm>
            <a:off x="1792365" y="859319"/>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1" name="Straight Arrow Connector 370"/>
          <p:cNvCxnSpPr/>
          <p:nvPr/>
        </p:nvCxnSpPr>
        <p:spPr>
          <a:xfrm>
            <a:off x="3743697" y="895155"/>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2" name="Straight Arrow Connector 371"/>
          <p:cNvCxnSpPr/>
          <p:nvPr/>
        </p:nvCxnSpPr>
        <p:spPr>
          <a:xfrm>
            <a:off x="5695029" y="930991"/>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3" name="Straight Arrow Connector 372"/>
          <p:cNvCxnSpPr/>
          <p:nvPr/>
        </p:nvCxnSpPr>
        <p:spPr>
          <a:xfrm>
            <a:off x="8229552" y="1957308"/>
            <a:ext cx="0" cy="316522"/>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5" name="Straight Arrow Connector 374"/>
          <p:cNvCxnSpPr/>
          <p:nvPr/>
        </p:nvCxnSpPr>
        <p:spPr>
          <a:xfrm flipH="1">
            <a:off x="6760771" y="2275499"/>
            <a:ext cx="356901"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7" name="Straight Arrow Connector 376"/>
          <p:cNvCxnSpPr/>
          <p:nvPr/>
        </p:nvCxnSpPr>
        <p:spPr>
          <a:xfrm flipH="1">
            <a:off x="5655259" y="2276872"/>
            <a:ext cx="356901"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8" name="Straight Arrow Connector 377"/>
          <p:cNvCxnSpPr/>
          <p:nvPr/>
        </p:nvCxnSpPr>
        <p:spPr>
          <a:xfrm flipH="1">
            <a:off x="4215099" y="2278245"/>
            <a:ext cx="356901"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9" name="Straight Arrow Connector 378"/>
          <p:cNvCxnSpPr/>
          <p:nvPr/>
        </p:nvCxnSpPr>
        <p:spPr>
          <a:xfrm flipH="1">
            <a:off x="2195736" y="2279618"/>
            <a:ext cx="356901"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0" name="Straight Arrow Connector 379"/>
          <p:cNvCxnSpPr/>
          <p:nvPr/>
        </p:nvCxnSpPr>
        <p:spPr>
          <a:xfrm>
            <a:off x="1770303" y="4301791"/>
            <a:ext cx="0" cy="316522"/>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1" name="Straight Arrow Connector 380"/>
          <p:cNvCxnSpPr/>
          <p:nvPr/>
        </p:nvCxnSpPr>
        <p:spPr>
          <a:xfrm>
            <a:off x="4139952" y="4595239"/>
            <a:ext cx="417212"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3" name="Straight Arrow Connector 382"/>
          <p:cNvCxnSpPr/>
          <p:nvPr/>
        </p:nvCxnSpPr>
        <p:spPr>
          <a:xfrm>
            <a:off x="5508104" y="4581128"/>
            <a:ext cx="417212"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124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63888" y="94284"/>
            <a:ext cx="2652775" cy="369332"/>
          </a:xfrm>
          <a:prstGeom prst="rect">
            <a:avLst/>
          </a:prstGeom>
          <a:noFill/>
        </p:spPr>
        <p:txBody>
          <a:bodyPr wrap="square" rtlCol="0">
            <a:spAutoFit/>
          </a:bodyPr>
          <a:lstStyle/>
          <a:p>
            <a:r>
              <a:rPr lang="en-GB" b="1" dirty="0" smtClean="0">
                <a:latin typeface="Century Gothic" panose="020B0502020202020204" pitchFamily="34" charset="0"/>
              </a:rPr>
              <a:t>C3 Crystallisation</a:t>
            </a:r>
            <a:endParaRPr lang="en-GB" b="1" dirty="0">
              <a:latin typeface="Century Gothic" panose="020B0502020202020204" pitchFamily="34" charset="0"/>
            </a:endParaRPr>
          </a:p>
        </p:txBody>
      </p:sp>
      <p:grpSp>
        <p:nvGrpSpPr>
          <p:cNvPr id="6" name="Group 5"/>
          <p:cNvGrpSpPr/>
          <p:nvPr/>
        </p:nvGrpSpPr>
        <p:grpSpPr>
          <a:xfrm>
            <a:off x="541985" y="1247020"/>
            <a:ext cx="299586" cy="771398"/>
            <a:chOff x="390895" y="1073426"/>
            <a:chExt cx="299586" cy="771398"/>
          </a:xfrm>
          <a:noFill/>
        </p:grpSpPr>
        <p:sp>
          <p:nvSpPr>
            <p:cNvPr id="7" name="Freeform 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rapezoid 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p:nvPr/>
        </p:nvCxnSpPr>
        <p:spPr>
          <a:xfrm flipH="1">
            <a:off x="691778" y="914198"/>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16797" y="471845"/>
            <a:ext cx="936104" cy="215444"/>
          </a:xfrm>
          <a:prstGeom prst="rect">
            <a:avLst/>
          </a:prstGeom>
          <a:noFill/>
        </p:spPr>
        <p:txBody>
          <a:bodyPr wrap="square" rtlCol="0">
            <a:spAutoFit/>
          </a:bodyPr>
          <a:lstStyle/>
          <a:p>
            <a:r>
              <a:rPr lang="en-GB" sz="800" dirty="0" smtClean="0">
                <a:latin typeface="Century Gothic" panose="020B0502020202020204" pitchFamily="34" charset="0"/>
              </a:rPr>
              <a:t>Sulphuric acid</a:t>
            </a:r>
            <a:endParaRPr lang="en-GB" sz="800" dirty="0">
              <a:latin typeface="Century Gothic" panose="020B0502020202020204" pitchFamily="34" charset="0"/>
            </a:endParaRPr>
          </a:p>
        </p:txBody>
      </p:sp>
      <p:sp>
        <p:nvSpPr>
          <p:cNvPr id="19" name="TextBox 18"/>
          <p:cNvSpPr txBox="1"/>
          <p:nvPr/>
        </p:nvSpPr>
        <p:spPr>
          <a:xfrm>
            <a:off x="439182" y="818521"/>
            <a:ext cx="936104" cy="215444"/>
          </a:xfrm>
          <a:prstGeom prst="rect">
            <a:avLst/>
          </a:prstGeom>
          <a:noFill/>
        </p:spPr>
        <p:txBody>
          <a:bodyPr wrap="square" rtlCol="0">
            <a:spAutoFit/>
          </a:bodyPr>
          <a:lstStyle/>
          <a:p>
            <a:r>
              <a:rPr lang="en-GB" sz="800" dirty="0">
                <a:latin typeface="Century Gothic" panose="020B0502020202020204" pitchFamily="34" charset="0"/>
              </a:rPr>
              <a:t>2</a:t>
            </a:r>
            <a:r>
              <a:rPr lang="en-GB" sz="800" dirty="0" smtClean="0">
                <a:latin typeface="Century Gothic" panose="020B0502020202020204" pitchFamily="34" charset="0"/>
              </a:rPr>
              <a:t>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20" name="Group 19"/>
          <p:cNvGrpSpPr/>
          <p:nvPr/>
        </p:nvGrpSpPr>
        <p:grpSpPr>
          <a:xfrm rot="19011867">
            <a:off x="1298728" y="801605"/>
            <a:ext cx="360040" cy="637781"/>
            <a:chOff x="1195788" y="1374327"/>
            <a:chExt cx="360040" cy="637781"/>
          </a:xfrm>
        </p:grpSpPr>
        <p:grpSp>
          <p:nvGrpSpPr>
            <p:cNvPr id="21" name="Group 20"/>
            <p:cNvGrpSpPr/>
            <p:nvPr/>
          </p:nvGrpSpPr>
          <p:grpSpPr>
            <a:xfrm>
              <a:off x="1195788" y="1374327"/>
              <a:ext cx="360040" cy="637781"/>
              <a:chOff x="1475656" y="1351059"/>
              <a:chExt cx="360040" cy="637781"/>
            </a:xfrm>
            <a:solidFill>
              <a:schemeClr val="bg1">
                <a:lumMod val="85000"/>
              </a:schemeClr>
            </a:solidFill>
          </p:grpSpPr>
          <p:sp>
            <p:nvSpPr>
              <p:cNvPr id="23" name="Rounded Rectangle 22"/>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5" name="TextBox 24"/>
          <p:cNvSpPr txBox="1"/>
          <p:nvPr/>
        </p:nvSpPr>
        <p:spPr>
          <a:xfrm>
            <a:off x="395536" y="2018418"/>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grpSp>
        <p:nvGrpSpPr>
          <p:cNvPr id="26" name="Group 25"/>
          <p:cNvGrpSpPr/>
          <p:nvPr/>
        </p:nvGrpSpPr>
        <p:grpSpPr>
          <a:xfrm rot="2565571">
            <a:off x="2201759" y="959990"/>
            <a:ext cx="299586" cy="771398"/>
            <a:chOff x="390895" y="1073426"/>
            <a:chExt cx="299586" cy="771398"/>
          </a:xfrm>
          <a:noFill/>
        </p:grpSpPr>
        <p:sp>
          <p:nvSpPr>
            <p:cNvPr id="27" name="Freeform 2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rapezoid 2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p:cNvCxnSpPr/>
          <p:nvPr/>
        </p:nvCxnSpPr>
        <p:spPr>
          <a:xfrm>
            <a:off x="2762917" y="1153052"/>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939747" y="1118194"/>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sp>
        <p:nvSpPr>
          <p:cNvPr id="40" name="Freeform 39"/>
          <p:cNvSpPr/>
          <p:nvPr/>
        </p:nvSpPr>
        <p:spPr>
          <a:xfrm>
            <a:off x="3013858" y="1602438"/>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2762917" y="1917412"/>
            <a:ext cx="936104" cy="215444"/>
          </a:xfrm>
          <a:prstGeom prst="rect">
            <a:avLst/>
          </a:prstGeom>
          <a:noFill/>
        </p:spPr>
        <p:txBody>
          <a:bodyPr wrap="square" rtlCol="0">
            <a:spAutoFit/>
          </a:bodyPr>
          <a:lstStyle/>
          <a:p>
            <a:r>
              <a:rPr lang="en-GB" sz="800" dirty="0" smtClean="0">
                <a:latin typeface="Century Gothic" panose="020B0502020202020204" pitchFamily="34" charset="0"/>
              </a:rPr>
              <a:t>100cm</a:t>
            </a:r>
            <a:r>
              <a:rPr lang="en-GB" sz="800" baseline="30000" dirty="0" smtClean="0">
                <a:latin typeface="Century Gothic" panose="020B0502020202020204" pitchFamily="34" charset="0"/>
              </a:rPr>
              <a:t>3 </a:t>
            </a:r>
            <a:r>
              <a:rPr lang="en-GB" sz="800" dirty="0" smtClean="0">
                <a:latin typeface="Century Gothic" panose="020B0502020202020204" pitchFamily="34" charset="0"/>
              </a:rPr>
              <a:t>beaker</a:t>
            </a:r>
            <a:endParaRPr lang="en-GB" sz="800" dirty="0">
              <a:latin typeface="Century Gothic" panose="020B0502020202020204" pitchFamily="34" charset="0"/>
            </a:endParaRPr>
          </a:p>
        </p:txBody>
      </p:sp>
      <p:cxnSp>
        <p:nvCxnSpPr>
          <p:cNvPr id="46" name="Straight Connector 45"/>
          <p:cNvCxnSpPr/>
          <p:nvPr/>
        </p:nvCxnSpPr>
        <p:spPr>
          <a:xfrm>
            <a:off x="4466763" y="1814272"/>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763068" y="1166728"/>
            <a:ext cx="660298" cy="620752"/>
            <a:chOff x="5186580" y="1697146"/>
            <a:chExt cx="660298" cy="620752"/>
          </a:xfrm>
        </p:grpSpPr>
        <p:grpSp>
          <p:nvGrpSpPr>
            <p:cNvPr id="57" name="Group 56"/>
            <p:cNvGrpSpPr/>
            <p:nvPr/>
          </p:nvGrpSpPr>
          <p:grpSpPr>
            <a:xfrm>
              <a:off x="5186580" y="1729570"/>
              <a:ext cx="660298" cy="588328"/>
              <a:chOff x="5018567" y="1381316"/>
              <a:chExt cx="992375" cy="936582"/>
            </a:xfrm>
          </p:grpSpPr>
          <p:sp>
            <p:nvSpPr>
              <p:cNvPr id="43" name="Freeform 42"/>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4" name="Freeform 43"/>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9" name="Straight Connector 48"/>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54" name="Trapezoid 53"/>
          <p:cNvSpPr/>
          <p:nvPr/>
        </p:nvSpPr>
        <p:spPr>
          <a:xfrm>
            <a:off x="4955767" y="1726866"/>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5080067" y="1330950"/>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6" name="TextBox 55"/>
          <p:cNvSpPr txBox="1"/>
          <p:nvPr/>
        </p:nvSpPr>
        <p:spPr>
          <a:xfrm>
            <a:off x="4283968" y="1943035"/>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Ask teacher to light – set to invisible flame once lit</a:t>
            </a:r>
            <a:endParaRPr lang="en-GB" sz="800" dirty="0">
              <a:latin typeface="Century Gothic" panose="020B0502020202020204" pitchFamily="34" charset="0"/>
            </a:endParaRPr>
          </a:p>
        </p:txBody>
      </p:sp>
      <p:sp>
        <p:nvSpPr>
          <p:cNvPr id="61" name="TextBox 60"/>
          <p:cNvSpPr txBox="1"/>
          <p:nvPr/>
        </p:nvSpPr>
        <p:spPr>
          <a:xfrm>
            <a:off x="6399457" y="227639"/>
            <a:ext cx="1872208" cy="1938992"/>
          </a:xfrm>
          <a:prstGeom prst="rect">
            <a:avLst/>
          </a:prstGeom>
          <a:noFill/>
          <a:ln w="28575">
            <a:solidFill>
              <a:schemeClr val="tx1"/>
            </a:solidFill>
            <a:prstDash val="solid"/>
          </a:ln>
        </p:spPr>
        <p:txBody>
          <a:bodyPr wrap="square" rtlCol="0">
            <a:spAutoFit/>
          </a:bodyPr>
          <a:lstStyle/>
          <a:p>
            <a:r>
              <a:rPr lang="en-GB" sz="1000" dirty="0" smtClean="0">
                <a:latin typeface="Century Gothic" panose="020B0502020202020204" pitchFamily="34" charset="0"/>
              </a:rPr>
              <a:t>Bunsen checklist:</a:t>
            </a:r>
          </a:p>
          <a:p>
            <a:pPr marL="285750" indent="-285750">
              <a:buFont typeface="Wingdings" panose="05000000000000000000" pitchFamily="2" charset="2"/>
              <a:buChar char="q"/>
            </a:pPr>
            <a:r>
              <a:rPr lang="en-GB" sz="10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10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10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1000" dirty="0" smtClean="0">
                <a:latin typeface="Century Gothic" panose="020B0502020202020204" pitchFamily="34" charset="0"/>
              </a:rPr>
              <a:t>Goggles over eyes</a:t>
            </a:r>
          </a:p>
          <a:p>
            <a:pPr marL="285750" indent="-285750">
              <a:buFont typeface="Wingdings" panose="05000000000000000000" pitchFamily="2" charset="2"/>
              <a:buChar char="q"/>
            </a:pPr>
            <a:r>
              <a:rPr lang="en-GB" sz="1000" dirty="0" smtClean="0">
                <a:latin typeface="Century Gothic" panose="020B0502020202020204" pitchFamily="34" charset="0"/>
              </a:rPr>
              <a:t>Hair tied back</a:t>
            </a:r>
          </a:p>
          <a:p>
            <a:pPr marL="285750" indent="-285750">
              <a:buFont typeface="Wingdings" panose="05000000000000000000" pitchFamily="2" charset="2"/>
              <a:buChar char="q"/>
            </a:pPr>
            <a:r>
              <a:rPr lang="en-GB" sz="1000" dirty="0" smtClean="0">
                <a:latin typeface="Century Gothic" panose="020B0502020202020204" pitchFamily="34" charset="0"/>
              </a:rPr>
              <a:t>Set </a:t>
            </a:r>
            <a:r>
              <a:rPr lang="en-GB" sz="10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grpSp>
        <p:nvGrpSpPr>
          <p:cNvPr id="63" name="Group 62"/>
          <p:cNvGrpSpPr/>
          <p:nvPr/>
        </p:nvGrpSpPr>
        <p:grpSpPr>
          <a:xfrm>
            <a:off x="4978116" y="844251"/>
            <a:ext cx="249619" cy="280934"/>
            <a:chOff x="482803" y="4228186"/>
            <a:chExt cx="577901" cy="709574"/>
          </a:xfrm>
        </p:grpSpPr>
        <p:sp>
          <p:nvSpPr>
            <p:cNvPr id="64" name="Freeform 63"/>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64"/>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6" name="Straight Connector 65"/>
          <p:cNvCxnSpPr/>
          <p:nvPr/>
        </p:nvCxnSpPr>
        <p:spPr>
          <a:xfrm>
            <a:off x="240943" y="3662460"/>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537248" y="3014916"/>
            <a:ext cx="660298" cy="620752"/>
            <a:chOff x="5186580" y="1697146"/>
            <a:chExt cx="660298" cy="620752"/>
          </a:xfrm>
        </p:grpSpPr>
        <p:grpSp>
          <p:nvGrpSpPr>
            <p:cNvPr id="68" name="Group 67"/>
            <p:cNvGrpSpPr/>
            <p:nvPr/>
          </p:nvGrpSpPr>
          <p:grpSpPr>
            <a:xfrm>
              <a:off x="5186580" y="1729570"/>
              <a:ext cx="660298" cy="588328"/>
              <a:chOff x="5018567" y="1381316"/>
              <a:chExt cx="992375" cy="936582"/>
            </a:xfrm>
          </p:grpSpPr>
          <p:sp>
            <p:nvSpPr>
              <p:cNvPr id="70" name="Freeform 69"/>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1" name="Freeform 70"/>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9" name="Straight Connector 68"/>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72" name="Trapezoid 71"/>
          <p:cNvSpPr/>
          <p:nvPr/>
        </p:nvSpPr>
        <p:spPr>
          <a:xfrm>
            <a:off x="729947" y="3575054"/>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854247" y="3179138"/>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4" name="TextBox 73"/>
          <p:cNvSpPr txBox="1"/>
          <p:nvPr/>
        </p:nvSpPr>
        <p:spPr>
          <a:xfrm>
            <a:off x="58148" y="3791223"/>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Heat till just before starts to boil</a:t>
            </a:r>
            <a:endParaRPr lang="en-GB" sz="800" dirty="0">
              <a:latin typeface="Century Gothic" panose="020B0502020202020204" pitchFamily="34" charset="0"/>
            </a:endParaRPr>
          </a:p>
        </p:txBody>
      </p:sp>
      <p:grpSp>
        <p:nvGrpSpPr>
          <p:cNvPr id="75" name="Group 74"/>
          <p:cNvGrpSpPr/>
          <p:nvPr/>
        </p:nvGrpSpPr>
        <p:grpSpPr>
          <a:xfrm>
            <a:off x="752296" y="2692439"/>
            <a:ext cx="249619" cy="280934"/>
            <a:chOff x="482803" y="4228186"/>
            <a:chExt cx="577901" cy="709574"/>
          </a:xfrm>
        </p:grpSpPr>
        <p:sp>
          <p:nvSpPr>
            <p:cNvPr id="76" name="Freeform 7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Freeform 7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8" name="Straight Connector 77"/>
          <p:cNvCxnSpPr/>
          <p:nvPr/>
        </p:nvCxnSpPr>
        <p:spPr>
          <a:xfrm>
            <a:off x="3714241" y="3918635"/>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4010546" y="3271091"/>
            <a:ext cx="660298" cy="620752"/>
            <a:chOff x="5186580" y="1697146"/>
            <a:chExt cx="660298" cy="620752"/>
          </a:xfrm>
        </p:grpSpPr>
        <p:grpSp>
          <p:nvGrpSpPr>
            <p:cNvPr id="80" name="Group 79"/>
            <p:cNvGrpSpPr/>
            <p:nvPr/>
          </p:nvGrpSpPr>
          <p:grpSpPr>
            <a:xfrm>
              <a:off x="5186580" y="1729570"/>
              <a:ext cx="660298" cy="588328"/>
              <a:chOff x="5018567" y="1381316"/>
              <a:chExt cx="992375" cy="936582"/>
            </a:xfrm>
          </p:grpSpPr>
          <p:sp>
            <p:nvSpPr>
              <p:cNvPr id="82" name="Freeform 81"/>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83" name="Freeform 82"/>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81" name="Straight Connector 80"/>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84" name="Trapezoid 83"/>
          <p:cNvSpPr/>
          <p:nvPr/>
        </p:nvSpPr>
        <p:spPr>
          <a:xfrm>
            <a:off x="4203245" y="3831229"/>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4327545" y="3435313"/>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87" name="Group 86"/>
          <p:cNvGrpSpPr/>
          <p:nvPr/>
        </p:nvGrpSpPr>
        <p:grpSpPr>
          <a:xfrm>
            <a:off x="4225594" y="2948614"/>
            <a:ext cx="249619" cy="280934"/>
            <a:chOff x="482803" y="4228186"/>
            <a:chExt cx="577901" cy="709574"/>
          </a:xfrm>
        </p:grpSpPr>
        <p:sp>
          <p:nvSpPr>
            <p:cNvPr id="88" name="Freeform 87"/>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88"/>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0" name="Group 89"/>
          <p:cNvGrpSpPr/>
          <p:nvPr/>
        </p:nvGrpSpPr>
        <p:grpSpPr>
          <a:xfrm>
            <a:off x="2622934" y="3245740"/>
            <a:ext cx="249619" cy="280934"/>
            <a:chOff x="482803" y="4228186"/>
            <a:chExt cx="577901" cy="709574"/>
          </a:xfrm>
        </p:grpSpPr>
        <p:sp>
          <p:nvSpPr>
            <p:cNvPr id="91" name="Freeform 90"/>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Freeform 91"/>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3" name="Freeform 92"/>
          <p:cNvSpPr/>
          <p:nvPr/>
        </p:nvSpPr>
        <p:spPr>
          <a:xfrm>
            <a:off x="2828685" y="2878359"/>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Arrow Connector 93"/>
          <p:cNvCxnSpPr/>
          <p:nvPr/>
        </p:nvCxnSpPr>
        <p:spPr>
          <a:xfrm flipV="1">
            <a:off x="2739269" y="2920889"/>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1972885" y="2813167"/>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96" name="TextBox 95"/>
          <p:cNvSpPr txBox="1"/>
          <p:nvPr/>
        </p:nvSpPr>
        <p:spPr>
          <a:xfrm>
            <a:off x="1871911" y="3526674"/>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copper oxide</a:t>
            </a:r>
            <a:endParaRPr lang="en-GB" sz="800" dirty="0">
              <a:latin typeface="Century Gothic" panose="020B0502020202020204" pitchFamily="34" charset="0"/>
            </a:endParaRPr>
          </a:p>
        </p:txBody>
      </p:sp>
      <p:sp>
        <p:nvSpPr>
          <p:cNvPr id="97" name="Freeform 96"/>
          <p:cNvSpPr/>
          <p:nvPr/>
        </p:nvSpPr>
        <p:spPr>
          <a:xfrm>
            <a:off x="4789930" y="2677587"/>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8" name="Straight Arrow Connector 97"/>
          <p:cNvCxnSpPr/>
          <p:nvPr/>
        </p:nvCxnSpPr>
        <p:spPr>
          <a:xfrm flipH="1">
            <a:off x="4592564" y="2747390"/>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4273391" y="2639668"/>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sp>
        <p:nvSpPr>
          <p:cNvPr id="100" name="Freeform 99"/>
          <p:cNvSpPr/>
          <p:nvPr/>
        </p:nvSpPr>
        <p:spPr>
          <a:xfrm>
            <a:off x="4787310" y="2636912"/>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1" name="Straight Connector 100"/>
          <p:cNvCxnSpPr/>
          <p:nvPr/>
        </p:nvCxnSpPr>
        <p:spPr>
          <a:xfrm>
            <a:off x="6009631" y="3881420"/>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6305936" y="3233876"/>
            <a:ext cx="660298" cy="620752"/>
            <a:chOff x="5186580" y="1697146"/>
            <a:chExt cx="660298" cy="620752"/>
          </a:xfrm>
        </p:grpSpPr>
        <p:grpSp>
          <p:nvGrpSpPr>
            <p:cNvPr id="103" name="Group 102"/>
            <p:cNvGrpSpPr/>
            <p:nvPr/>
          </p:nvGrpSpPr>
          <p:grpSpPr>
            <a:xfrm>
              <a:off x="5186580" y="1729570"/>
              <a:ext cx="660298" cy="588328"/>
              <a:chOff x="5018567" y="1381316"/>
              <a:chExt cx="992375" cy="936582"/>
            </a:xfrm>
          </p:grpSpPr>
          <p:sp>
            <p:nvSpPr>
              <p:cNvPr id="105" name="Freeform 104"/>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06" name="Freeform 105"/>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04" name="Straight Connector 103"/>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07" name="Trapezoid 106"/>
          <p:cNvSpPr/>
          <p:nvPr/>
        </p:nvSpPr>
        <p:spPr>
          <a:xfrm>
            <a:off x="6498635" y="3794014"/>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6622935" y="3398098"/>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109" name="Group 108"/>
          <p:cNvGrpSpPr/>
          <p:nvPr/>
        </p:nvGrpSpPr>
        <p:grpSpPr>
          <a:xfrm>
            <a:off x="6520984" y="2911399"/>
            <a:ext cx="249619" cy="280934"/>
            <a:chOff x="482803" y="4228186"/>
            <a:chExt cx="577901" cy="709574"/>
          </a:xfrm>
        </p:grpSpPr>
        <p:sp>
          <p:nvSpPr>
            <p:cNvPr id="110" name="Freeform 109"/>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Freeform 110"/>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2" name="TextBox 111"/>
          <p:cNvSpPr txBox="1"/>
          <p:nvPr/>
        </p:nvSpPr>
        <p:spPr>
          <a:xfrm>
            <a:off x="5832351" y="3977796"/>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Stir with glass rod and warm for 30 seconds</a:t>
            </a:r>
            <a:endParaRPr lang="en-GB" sz="800" dirty="0">
              <a:latin typeface="Century Gothic" panose="020B0502020202020204" pitchFamily="34" charset="0"/>
            </a:endParaRPr>
          </a:p>
        </p:txBody>
      </p:sp>
      <p:sp>
        <p:nvSpPr>
          <p:cNvPr id="113" name="Curved Right Arrow 112"/>
          <p:cNvSpPr/>
          <p:nvPr/>
        </p:nvSpPr>
        <p:spPr>
          <a:xfrm>
            <a:off x="6214986" y="2602271"/>
            <a:ext cx="372138" cy="253809"/>
          </a:xfrm>
          <a:prstGeom prst="curvedRightArrow">
            <a:avLst>
              <a:gd name="adj1" fmla="val 10627"/>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4" name="Curved Right Arrow 113"/>
          <p:cNvSpPr/>
          <p:nvPr/>
        </p:nvSpPr>
        <p:spPr>
          <a:xfrm rot="10800000">
            <a:off x="6718436" y="2562384"/>
            <a:ext cx="372138" cy="253809"/>
          </a:xfrm>
          <a:prstGeom prst="curvedRightArrow">
            <a:avLst>
              <a:gd name="adj1" fmla="val 10780"/>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16" name="Straight Connector 115"/>
          <p:cNvCxnSpPr/>
          <p:nvPr/>
        </p:nvCxnSpPr>
        <p:spPr>
          <a:xfrm flipV="1">
            <a:off x="6646797" y="2853432"/>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7665815" y="3866022"/>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7962120" y="3218478"/>
            <a:ext cx="660298" cy="620752"/>
            <a:chOff x="5186580" y="1697146"/>
            <a:chExt cx="660298" cy="620752"/>
          </a:xfrm>
        </p:grpSpPr>
        <p:grpSp>
          <p:nvGrpSpPr>
            <p:cNvPr id="119" name="Group 118"/>
            <p:cNvGrpSpPr/>
            <p:nvPr/>
          </p:nvGrpSpPr>
          <p:grpSpPr>
            <a:xfrm>
              <a:off x="5186580" y="1729570"/>
              <a:ext cx="660298" cy="588328"/>
              <a:chOff x="5018567" y="1381316"/>
              <a:chExt cx="992375" cy="936582"/>
            </a:xfrm>
          </p:grpSpPr>
          <p:sp>
            <p:nvSpPr>
              <p:cNvPr id="121" name="Freeform 120"/>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2" name="Freeform 121"/>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20" name="Straight Connector 119"/>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23" name="Trapezoid 122"/>
          <p:cNvSpPr/>
          <p:nvPr/>
        </p:nvSpPr>
        <p:spPr>
          <a:xfrm>
            <a:off x="8154819" y="3778616"/>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8279119" y="3382700"/>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125" name="Group 124"/>
          <p:cNvGrpSpPr/>
          <p:nvPr/>
        </p:nvGrpSpPr>
        <p:grpSpPr>
          <a:xfrm>
            <a:off x="8177168" y="2896001"/>
            <a:ext cx="249619" cy="280934"/>
            <a:chOff x="482803" y="4228186"/>
            <a:chExt cx="577901" cy="709574"/>
          </a:xfrm>
        </p:grpSpPr>
        <p:sp>
          <p:nvSpPr>
            <p:cNvPr id="126" name="Freeform 12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Freeform 12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8" name="TextBox 127"/>
          <p:cNvSpPr txBox="1"/>
          <p:nvPr/>
        </p:nvSpPr>
        <p:spPr>
          <a:xfrm>
            <a:off x="7488535" y="3962398"/>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Add copper oxide until no more will dissolve</a:t>
            </a:r>
            <a:endParaRPr lang="en-GB" sz="800" dirty="0">
              <a:latin typeface="Century Gothic" panose="020B0502020202020204" pitchFamily="34" charset="0"/>
            </a:endParaRPr>
          </a:p>
        </p:txBody>
      </p:sp>
      <p:sp>
        <p:nvSpPr>
          <p:cNvPr id="129" name="Curved Right Arrow 128"/>
          <p:cNvSpPr/>
          <p:nvPr/>
        </p:nvSpPr>
        <p:spPr>
          <a:xfrm>
            <a:off x="7871170" y="2586873"/>
            <a:ext cx="372138" cy="253809"/>
          </a:xfrm>
          <a:prstGeom prst="curvedRightArrow">
            <a:avLst>
              <a:gd name="adj1" fmla="val 10627"/>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0" name="Curved Right Arrow 129"/>
          <p:cNvSpPr/>
          <p:nvPr/>
        </p:nvSpPr>
        <p:spPr>
          <a:xfrm rot="10800000">
            <a:off x="8374620" y="2546986"/>
            <a:ext cx="372138" cy="253809"/>
          </a:xfrm>
          <a:prstGeom prst="curvedRightArrow">
            <a:avLst>
              <a:gd name="adj1" fmla="val 10780"/>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31" name="Straight Connector 130"/>
          <p:cNvCxnSpPr/>
          <p:nvPr/>
        </p:nvCxnSpPr>
        <p:spPr>
          <a:xfrm flipV="1">
            <a:off x="8302981" y="2838034"/>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434315" y="5811806"/>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730620" y="5164262"/>
            <a:ext cx="660298" cy="620752"/>
            <a:chOff x="5186580" y="1697146"/>
            <a:chExt cx="660298" cy="620752"/>
          </a:xfrm>
        </p:grpSpPr>
        <p:grpSp>
          <p:nvGrpSpPr>
            <p:cNvPr id="134" name="Group 133"/>
            <p:cNvGrpSpPr/>
            <p:nvPr/>
          </p:nvGrpSpPr>
          <p:grpSpPr>
            <a:xfrm>
              <a:off x="5186580" y="1729570"/>
              <a:ext cx="660298" cy="588328"/>
              <a:chOff x="5018567" y="1381316"/>
              <a:chExt cx="992375" cy="936582"/>
            </a:xfrm>
          </p:grpSpPr>
          <p:sp>
            <p:nvSpPr>
              <p:cNvPr id="136" name="Freeform 135"/>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37" name="Freeform 136"/>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35" name="Straight Connector 134"/>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38" name="Trapezoid 137"/>
          <p:cNvSpPr/>
          <p:nvPr/>
        </p:nvSpPr>
        <p:spPr>
          <a:xfrm>
            <a:off x="923319" y="5724400"/>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a:off x="1047619" y="5328484"/>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0" name="TextBox 139"/>
          <p:cNvSpPr txBox="1"/>
          <p:nvPr/>
        </p:nvSpPr>
        <p:spPr>
          <a:xfrm>
            <a:off x="251520" y="5940569"/>
            <a:ext cx="1691977" cy="584775"/>
          </a:xfrm>
          <a:prstGeom prst="rect">
            <a:avLst/>
          </a:prstGeom>
          <a:noFill/>
        </p:spPr>
        <p:txBody>
          <a:bodyPr wrap="square" rtlCol="0">
            <a:spAutoFit/>
          </a:bodyPr>
          <a:lstStyle/>
          <a:p>
            <a:pPr algn="ctr"/>
            <a:r>
              <a:rPr lang="en-GB" sz="800" dirty="0" smtClean="0">
                <a:latin typeface="Century Gothic" panose="020B0502020202020204" pitchFamily="34" charset="0"/>
              </a:rPr>
              <a:t>Warm for three minutes. If it starts to boil, ask your teacher to show you how to safely move a </a:t>
            </a:r>
            <a:r>
              <a:rPr lang="en-GB" sz="800" dirty="0" err="1" smtClean="0">
                <a:latin typeface="Century Gothic" panose="020B0502020202020204" pitchFamily="34" charset="0"/>
              </a:rPr>
              <a:t>bunsen</a:t>
            </a:r>
            <a:r>
              <a:rPr lang="en-GB" sz="800" dirty="0" smtClean="0">
                <a:latin typeface="Century Gothic" panose="020B0502020202020204" pitchFamily="34" charset="0"/>
              </a:rPr>
              <a:t> burner</a:t>
            </a:r>
            <a:endParaRPr lang="en-GB" sz="800" dirty="0">
              <a:latin typeface="Century Gothic" panose="020B0502020202020204" pitchFamily="34" charset="0"/>
            </a:endParaRPr>
          </a:p>
        </p:txBody>
      </p:sp>
      <p:grpSp>
        <p:nvGrpSpPr>
          <p:cNvPr id="141" name="Group 140"/>
          <p:cNvGrpSpPr/>
          <p:nvPr/>
        </p:nvGrpSpPr>
        <p:grpSpPr>
          <a:xfrm>
            <a:off x="945668" y="4841785"/>
            <a:ext cx="249619" cy="280934"/>
            <a:chOff x="482803" y="4228186"/>
            <a:chExt cx="577901" cy="709574"/>
          </a:xfrm>
        </p:grpSpPr>
        <p:sp>
          <p:nvSpPr>
            <p:cNvPr id="142" name="Freeform 141"/>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Freeform 142"/>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4" name="Group 143"/>
          <p:cNvGrpSpPr/>
          <p:nvPr/>
        </p:nvGrpSpPr>
        <p:grpSpPr>
          <a:xfrm>
            <a:off x="2525591" y="5476782"/>
            <a:ext cx="463138" cy="581890"/>
            <a:chOff x="1401288" y="2434442"/>
            <a:chExt cx="463138" cy="581890"/>
          </a:xfrm>
        </p:grpSpPr>
        <p:sp>
          <p:nvSpPr>
            <p:cNvPr id="145" name="Freeform 144"/>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Freeform 145"/>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7" name="TextBox 146"/>
          <p:cNvSpPr txBox="1"/>
          <p:nvPr/>
        </p:nvSpPr>
        <p:spPr>
          <a:xfrm>
            <a:off x="2290697" y="6036595"/>
            <a:ext cx="936104" cy="215444"/>
          </a:xfrm>
          <a:prstGeom prst="rect">
            <a:avLst/>
          </a:prstGeom>
          <a:noFill/>
        </p:spPr>
        <p:txBody>
          <a:bodyPr wrap="square" rtlCol="0">
            <a:spAutoFit/>
          </a:bodyPr>
          <a:lstStyle/>
          <a:p>
            <a:r>
              <a:rPr lang="en-GB" sz="800" dirty="0" smtClean="0">
                <a:latin typeface="Century Gothic" panose="020B0502020202020204" pitchFamily="34" charset="0"/>
              </a:rPr>
              <a:t>Conical flask</a:t>
            </a:r>
            <a:endParaRPr lang="en-GB" sz="800" dirty="0">
              <a:latin typeface="Century Gothic" panose="020B0502020202020204" pitchFamily="34" charset="0"/>
            </a:endParaRPr>
          </a:p>
        </p:txBody>
      </p:sp>
      <p:grpSp>
        <p:nvGrpSpPr>
          <p:cNvPr id="152" name="Group 151"/>
          <p:cNvGrpSpPr/>
          <p:nvPr/>
        </p:nvGrpSpPr>
        <p:grpSpPr>
          <a:xfrm>
            <a:off x="2516681" y="5251309"/>
            <a:ext cx="493488" cy="409939"/>
            <a:chOff x="3526155" y="2481580"/>
            <a:chExt cx="2091690" cy="1894840"/>
          </a:xfrm>
        </p:grpSpPr>
        <p:sp>
          <p:nvSpPr>
            <p:cNvPr id="150" name="Freeform 149"/>
            <p:cNvSpPr/>
            <p:nvPr/>
          </p:nvSpPr>
          <p:spPr>
            <a:xfrm>
              <a:off x="3526155" y="2481580"/>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150"/>
            <p:cNvSpPr/>
            <p:nvPr/>
          </p:nvSpPr>
          <p:spPr>
            <a:xfrm flipH="1">
              <a:off x="4618990" y="2487295"/>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48" name="TextBox 147"/>
          <p:cNvSpPr txBox="1"/>
          <p:nvPr/>
        </p:nvSpPr>
        <p:spPr>
          <a:xfrm>
            <a:off x="2866591" y="5385932"/>
            <a:ext cx="936104" cy="215444"/>
          </a:xfrm>
          <a:prstGeom prst="rect">
            <a:avLst/>
          </a:prstGeom>
          <a:noFill/>
        </p:spPr>
        <p:txBody>
          <a:bodyPr wrap="square" rtlCol="0">
            <a:spAutoFit/>
          </a:bodyPr>
          <a:lstStyle/>
          <a:p>
            <a:r>
              <a:rPr lang="en-GB" sz="800" dirty="0" smtClean="0">
                <a:latin typeface="Century Gothic" panose="020B0502020202020204" pitchFamily="34" charset="0"/>
              </a:rPr>
              <a:t>Funnel </a:t>
            </a:r>
            <a:endParaRPr lang="en-GB" sz="800" dirty="0">
              <a:latin typeface="Century Gothic" panose="020B0502020202020204" pitchFamily="34" charset="0"/>
            </a:endParaRPr>
          </a:p>
        </p:txBody>
      </p:sp>
      <p:sp>
        <p:nvSpPr>
          <p:cNvPr id="149" name="TextBox 148"/>
          <p:cNvSpPr txBox="1"/>
          <p:nvPr/>
        </p:nvSpPr>
        <p:spPr>
          <a:xfrm>
            <a:off x="2866591" y="4977735"/>
            <a:ext cx="936104" cy="215444"/>
          </a:xfrm>
          <a:prstGeom prst="rect">
            <a:avLst/>
          </a:prstGeom>
          <a:noFill/>
        </p:spPr>
        <p:txBody>
          <a:bodyPr wrap="square" rtlCol="0">
            <a:spAutoFit/>
          </a:bodyPr>
          <a:lstStyle/>
          <a:p>
            <a:r>
              <a:rPr lang="en-GB" sz="800" dirty="0" smtClean="0">
                <a:latin typeface="Century Gothic" panose="020B0502020202020204" pitchFamily="34" charset="0"/>
              </a:rPr>
              <a:t>Filter paper</a:t>
            </a:r>
            <a:endParaRPr lang="en-GB" sz="800" dirty="0">
              <a:latin typeface="Century Gothic" panose="020B0502020202020204" pitchFamily="34" charset="0"/>
            </a:endParaRPr>
          </a:p>
        </p:txBody>
      </p:sp>
      <p:sp>
        <p:nvSpPr>
          <p:cNvPr id="39" name="Isosceles Triangle 38"/>
          <p:cNvSpPr/>
          <p:nvPr/>
        </p:nvSpPr>
        <p:spPr>
          <a:xfrm rot="10800000">
            <a:off x="2534820" y="5208728"/>
            <a:ext cx="452854" cy="281056"/>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4" name="Group 153"/>
          <p:cNvGrpSpPr/>
          <p:nvPr/>
        </p:nvGrpSpPr>
        <p:grpSpPr>
          <a:xfrm rot="3090718">
            <a:off x="2042527" y="4678751"/>
            <a:ext cx="249619" cy="280934"/>
            <a:chOff x="482803" y="4228186"/>
            <a:chExt cx="577901" cy="709574"/>
          </a:xfrm>
        </p:grpSpPr>
        <p:sp>
          <p:nvSpPr>
            <p:cNvPr id="155" name="Freeform 154"/>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Freeform 155"/>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57" name="Straight Arrow Connector 156"/>
          <p:cNvCxnSpPr/>
          <p:nvPr/>
        </p:nvCxnSpPr>
        <p:spPr>
          <a:xfrm>
            <a:off x="2374314" y="4711296"/>
            <a:ext cx="333124" cy="432753"/>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2378404" y="4597515"/>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grpSp>
        <p:nvGrpSpPr>
          <p:cNvPr id="159" name="Group 158"/>
          <p:cNvGrpSpPr/>
          <p:nvPr/>
        </p:nvGrpSpPr>
        <p:grpSpPr>
          <a:xfrm rot="3203598">
            <a:off x="3919988" y="4853104"/>
            <a:ext cx="463138" cy="581890"/>
            <a:chOff x="652478" y="5540984"/>
            <a:chExt cx="463138" cy="581890"/>
          </a:xfrm>
        </p:grpSpPr>
        <p:grpSp>
          <p:nvGrpSpPr>
            <p:cNvPr id="160" name="Group 159"/>
            <p:cNvGrpSpPr/>
            <p:nvPr/>
          </p:nvGrpSpPr>
          <p:grpSpPr>
            <a:xfrm>
              <a:off x="652478" y="5540984"/>
              <a:ext cx="463138" cy="581890"/>
              <a:chOff x="1401288" y="2434442"/>
              <a:chExt cx="463138" cy="581890"/>
            </a:xfrm>
          </p:grpSpPr>
          <p:sp>
            <p:nvSpPr>
              <p:cNvPr id="162" name="Freeform 161"/>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Freeform 162"/>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61" name="Straight Connector 160"/>
            <p:cNvCxnSpPr/>
            <p:nvPr/>
          </p:nvCxnSpPr>
          <p:spPr>
            <a:xfrm>
              <a:off x="732422" y="5876259"/>
              <a:ext cx="3111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Arc 47"/>
          <p:cNvSpPr/>
          <p:nvPr/>
        </p:nvSpPr>
        <p:spPr>
          <a:xfrm rot="8191508">
            <a:off x="4304717" y="4714860"/>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64" name="Straight Arrow Connector 163"/>
          <p:cNvCxnSpPr/>
          <p:nvPr/>
        </p:nvCxnSpPr>
        <p:spPr>
          <a:xfrm>
            <a:off x="4495035" y="4970836"/>
            <a:ext cx="252817" cy="47993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4457234" y="4762291"/>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sp>
        <p:nvSpPr>
          <p:cNvPr id="166" name="TextBox 165"/>
          <p:cNvSpPr txBox="1"/>
          <p:nvPr/>
        </p:nvSpPr>
        <p:spPr>
          <a:xfrm>
            <a:off x="4347197" y="5661248"/>
            <a:ext cx="936104" cy="338554"/>
          </a:xfrm>
          <a:prstGeom prst="rect">
            <a:avLst/>
          </a:prstGeom>
          <a:noFill/>
        </p:spPr>
        <p:txBody>
          <a:bodyPr wrap="square" rtlCol="0">
            <a:spAutoFit/>
          </a:bodyPr>
          <a:lstStyle/>
          <a:p>
            <a:r>
              <a:rPr lang="en-GB" sz="800" dirty="0" smtClean="0">
                <a:latin typeface="Century Gothic" panose="020B0502020202020204" pitchFamily="34" charset="0"/>
              </a:rPr>
              <a:t>Evaporating dish</a:t>
            </a:r>
            <a:endParaRPr lang="en-GB" sz="800" dirty="0">
              <a:latin typeface="Century Gothic" panose="020B0502020202020204" pitchFamily="34" charset="0"/>
            </a:endParaRPr>
          </a:p>
        </p:txBody>
      </p:sp>
      <p:cxnSp>
        <p:nvCxnSpPr>
          <p:cNvPr id="167" name="Straight Connector 166"/>
          <p:cNvCxnSpPr/>
          <p:nvPr/>
        </p:nvCxnSpPr>
        <p:spPr>
          <a:xfrm>
            <a:off x="5713017" y="5688919"/>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68" name="Group 167"/>
          <p:cNvGrpSpPr/>
          <p:nvPr/>
        </p:nvGrpSpPr>
        <p:grpSpPr>
          <a:xfrm>
            <a:off x="6009322" y="5041375"/>
            <a:ext cx="660298" cy="620752"/>
            <a:chOff x="5186580" y="1697146"/>
            <a:chExt cx="660298" cy="620752"/>
          </a:xfrm>
        </p:grpSpPr>
        <p:grpSp>
          <p:nvGrpSpPr>
            <p:cNvPr id="169" name="Group 168"/>
            <p:cNvGrpSpPr/>
            <p:nvPr/>
          </p:nvGrpSpPr>
          <p:grpSpPr>
            <a:xfrm>
              <a:off x="5186580" y="1729570"/>
              <a:ext cx="660298" cy="588328"/>
              <a:chOff x="5018567" y="1381316"/>
              <a:chExt cx="992375" cy="936582"/>
            </a:xfrm>
          </p:grpSpPr>
          <p:sp>
            <p:nvSpPr>
              <p:cNvPr id="171" name="Freeform 170"/>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72" name="Freeform 171"/>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70" name="Straight Connector 169"/>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73" name="Trapezoid 172"/>
          <p:cNvSpPr/>
          <p:nvPr/>
        </p:nvSpPr>
        <p:spPr>
          <a:xfrm>
            <a:off x="6202021" y="5601513"/>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6326321" y="5205597"/>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76" name="Arc 175"/>
          <p:cNvSpPr/>
          <p:nvPr/>
        </p:nvSpPr>
        <p:spPr>
          <a:xfrm rot="8191508">
            <a:off x="6430062" y="4107256"/>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77" name="TextBox 176"/>
          <p:cNvSpPr txBox="1"/>
          <p:nvPr/>
        </p:nvSpPr>
        <p:spPr>
          <a:xfrm>
            <a:off x="5580112" y="5720118"/>
            <a:ext cx="1691977" cy="461665"/>
          </a:xfrm>
          <a:prstGeom prst="rect">
            <a:avLst/>
          </a:prstGeom>
          <a:noFill/>
        </p:spPr>
        <p:txBody>
          <a:bodyPr wrap="square" rtlCol="0">
            <a:spAutoFit/>
          </a:bodyPr>
          <a:lstStyle/>
          <a:p>
            <a:pPr algn="ctr"/>
            <a:r>
              <a:rPr lang="en-GB" sz="800" dirty="0" smtClean="0">
                <a:latin typeface="Century Gothic" panose="020B0502020202020204" pitchFamily="34" charset="0"/>
              </a:rPr>
              <a:t>Heat with blue flame until you see crystals form around the edge</a:t>
            </a:r>
            <a:endParaRPr lang="en-GB" sz="800" dirty="0">
              <a:latin typeface="Century Gothic" panose="020B0502020202020204" pitchFamily="34" charset="0"/>
            </a:endParaRPr>
          </a:p>
        </p:txBody>
      </p:sp>
      <p:cxnSp>
        <p:nvCxnSpPr>
          <p:cNvPr id="52" name="Straight Connector 51"/>
          <p:cNvCxnSpPr/>
          <p:nvPr/>
        </p:nvCxnSpPr>
        <p:spPr>
          <a:xfrm>
            <a:off x="6118089" y="4961792"/>
            <a:ext cx="428402" cy="0"/>
          </a:xfrm>
          <a:prstGeom prst="line">
            <a:avLst/>
          </a:prstGeom>
        </p:spPr>
        <p:style>
          <a:lnRef idx="1">
            <a:schemeClr val="accent1"/>
          </a:lnRef>
          <a:fillRef idx="0">
            <a:schemeClr val="accent1"/>
          </a:fillRef>
          <a:effectRef idx="0">
            <a:schemeClr val="accent1"/>
          </a:effectRef>
          <a:fontRef idx="minor">
            <a:schemeClr val="tx1"/>
          </a:fontRef>
        </p:style>
      </p:cxnSp>
      <p:sp>
        <p:nvSpPr>
          <p:cNvPr id="178" name="Arc 177"/>
          <p:cNvSpPr/>
          <p:nvPr/>
        </p:nvSpPr>
        <p:spPr>
          <a:xfrm rot="8191508">
            <a:off x="7964782" y="4569972"/>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79" name="Straight Connector 178"/>
          <p:cNvCxnSpPr/>
          <p:nvPr/>
        </p:nvCxnSpPr>
        <p:spPr>
          <a:xfrm>
            <a:off x="8213751" y="5424508"/>
            <a:ext cx="428402" cy="0"/>
          </a:xfrm>
          <a:prstGeom prst="line">
            <a:avLst/>
          </a:prstGeom>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7775632" y="5625099"/>
            <a:ext cx="1208979" cy="584775"/>
          </a:xfrm>
          <a:prstGeom prst="rect">
            <a:avLst/>
          </a:prstGeom>
          <a:noFill/>
        </p:spPr>
        <p:txBody>
          <a:bodyPr wrap="square" rtlCol="0">
            <a:spAutoFit/>
          </a:bodyPr>
          <a:lstStyle/>
          <a:p>
            <a:pPr algn="ctr"/>
            <a:r>
              <a:rPr lang="en-GB" sz="800" dirty="0" smtClean="0">
                <a:latin typeface="Century Gothic" panose="020B0502020202020204" pitchFamily="34" charset="0"/>
              </a:rPr>
              <a:t>Leave on side of room on top of a piece of paper with your name</a:t>
            </a:r>
            <a:endParaRPr lang="en-GB" sz="800" dirty="0">
              <a:latin typeface="Century Gothic" panose="020B0502020202020204" pitchFamily="34" charset="0"/>
            </a:endParaRPr>
          </a:p>
        </p:txBody>
      </p:sp>
      <p:cxnSp>
        <p:nvCxnSpPr>
          <p:cNvPr id="181" name="Straight Connector 180"/>
          <p:cNvCxnSpPr/>
          <p:nvPr/>
        </p:nvCxnSpPr>
        <p:spPr>
          <a:xfrm>
            <a:off x="201362" y="2420888"/>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258088" y="4478083"/>
            <a:ext cx="8498889" cy="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7452320" y="2420888"/>
            <a:ext cx="0" cy="205719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5606594" y="2400197"/>
            <a:ext cx="0" cy="205719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699021" y="579567"/>
            <a:ext cx="8883" cy="3898516"/>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907704" y="278950"/>
            <a:ext cx="0" cy="420890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907704" y="4501351"/>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3709866" y="4487854"/>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607408" y="4474357"/>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7452320" y="4484194"/>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95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2554" y="94284"/>
            <a:ext cx="3344110" cy="369332"/>
          </a:xfrm>
          <a:prstGeom prst="rect">
            <a:avLst/>
          </a:prstGeom>
          <a:noFill/>
        </p:spPr>
        <p:txBody>
          <a:bodyPr wrap="square" rtlCol="0">
            <a:spAutoFit/>
          </a:bodyPr>
          <a:lstStyle/>
          <a:p>
            <a:r>
              <a:rPr lang="en-GB" b="1" dirty="0" smtClean="0">
                <a:latin typeface="Century Gothic" panose="020B0502020202020204" pitchFamily="34" charset="0"/>
              </a:rPr>
              <a:t>Making Copper Sulphate</a:t>
            </a:r>
            <a:endParaRPr lang="en-GB" b="1" dirty="0">
              <a:latin typeface="Century Gothic" panose="020B0502020202020204" pitchFamily="34" charset="0"/>
            </a:endParaRPr>
          </a:p>
        </p:txBody>
      </p:sp>
      <p:grpSp>
        <p:nvGrpSpPr>
          <p:cNvPr id="6" name="Group 5"/>
          <p:cNvGrpSpPr/>
          <p:nvPr/>
        </p:nvGrpSpPr>
        <p:grpSpPr>
          <a:xfrm>
            <a:off x="541985" y="1247020"/>
            <a:ext cx="299586" cy="771398"/>
            <a:chOff x="390895" y="1073426"/>
            <a:chExt cx="299586" cy="771398"/>
          </a:xfrm>
          <a:noFill/>
        </p:grpSpPr>
        <p:sp>
          <p:nvSpPr>
            <p:cNvPr id="7" name="Freeform 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rapezoid 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p:nvPr/>
        </p:nvCxnSpPr>
        <p:spPr>
          <a:xfrm flipH="1">
            <a:off x="691778" y="914198"/>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16797" y="471845"/>
            <a:ext cx="936104" cy="338554"/>
          </a:xfrm>
          <a:prstGeom prst="rect">
            <a:avLst/>
          </a:prstGeom>
          <a:noFill/>
        </p:spPr>
        <p:txBody>
          <a:bodyPr wrap="square" rtlCol="0">
            <a:spAutoFit/>
          </a:bodyPr>
          <a:lstStyle/>
          <a:p>
            <a:r>
              <a:rPr lang="en-GB" sz="800" dirty="0" smtClean="0">
                <a:latin typeface="Century Gothic" panose="020B0502020202020204" pitchFamily="34" charset="0"/>
              </a:rPr>
              <a:t>Sulphuric acid (0.5M)</a:t>
            </a:r>
            <a:endParaRPr lang="en-GB" sz="800" dirty="0">
              <a:latin typeface="Century Gothic" panose="020B0502020202020204" pitchFamily="34" charset="0"/>
            </a:endParaRPr>
          </a:p>
        </p:txBody>
      </p:sp>
      <p:sp>
        <p:nvSpPr>
          <p:cNvPr id="19" name="TextBox 18"/>
          <p:cNvSpPr txBox="1"/>
          <p:nvPr/>
        </p:nvSpPr>
        <p:spPr>
          <a:xfrm>
            <a:off x="439182" y="818521"/>
            <a:ext cx="936104" cy="215444"/>
          </a:xfrm>
          <a:prstGeom prst="rect">
            <a:avLst/>
          </a:prstGeom>
          <a:noFill/>
        </p:spPr>
        <p:txBody>
          <a:bodyPr wrap="square" rtlCol="0">
            <a:spAutoFit/>
          </a:bodyPr>
          <a:lstStyle/>
          <a:p>
            <a:r>
              <a:rPr lang="en-GB" sz="800" dirty="0" smtClean="0">
                <a:latin typeface="Century Gothic" panose="020B0502020202020204" pitchFamily="34" charset="0"/>
              </a:rPr>
              <a:t>30cm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grpSp>
        <p:nvGrpSpPr>
          <p:cNvPr id="20" name="Group 19"/>
          <p:cNvGrpSpPr/>
          <p:nvPr/>
        </p:nvGrpSpPr>
        <p:grpSpPr>
          <a:xfrm rot="19011867">
            <a:off x="1298728" y="801605"/>
            <a:ext cx="360040" cy="637781"/>
            <a:chOff x="1195788" y="1374327"/>
            <a:chExt cx="360040" cy="637781"/>
          </a:xfrm>
        </p:grpSpPr>
        <p:grpSp>
          <p:nvGrpSpPr>
            <p:cNvPr id="21" name="Group 20"/>
            <p:cNvGrpSpPr/>
            <p:nvPr/>
          </p:nvGrpSpPr>
          <p:grpSpPr>
            <a:xfrm>
              <a:off x="1195788" y="1374327"/>
              <a:ext cx="360040" cy="637781"/>
              <a:chOff x="1475656" y="1351059"/>
              <a:chExt cx="360040" cy="637781"/>
            </a:xfrm>
            <a:solidFill>
              <a:schemeClr val="bg1">
                <a:lumMod val="85000"/>
              </a:schemeClr>
            </a:solidFill>
          </p:grpSpPr>
          <p:sp>
            <p:nvSpPr>
              <p:cNvPr id="23" name="Rounded Rectangle 22"/>
              <p:cNvSpPr/>
              <p:nvPr/>
            </p:nvSpPr>
            <p:spPr>
              <a:xfrm>
                <a:off x="1475656" y="1484784"/>
                <a:ext cx="360040" cy="504056"/>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p:cNvSpPr/>
              <p:nvPr/>
            </p:nvSpPr>
            <p:spPr>
              <a:xfrm>
                <a:off x="1565666" y="1351059"/>
                <a:ext cx="180020" cy="152400"/>
              </a:xfrm>
              <a:prstGeom prst="round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8167" b="82333" l="13333" r="86167"/>
                      </a14:imgEffect>
                    </a14:imgLayer>
                  </a14:imgProps>
                </a:ext>
                <a:ext uri="{28A0092B-C50C-407E-A947-70E740481C1C}">
                  <a14:useLocalDpi xmlns:a14="http://schemas.microsoft.com/office/drawing/2010/main" val="0"/>
                </a:ext>
              </a:extLst>
            </a:blip>
            <a:srcRect l="13844" t="18501" r="13636" b="17862"/>
            <a:stretch/>
          </p:blipFill>
          <p:spPr bwMode="auto">
            <a:xfrm>
              <a:off x="1221805" y="1637492"/>
              <a:ext cx="302044" cy="2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5" name="TextBox 24"/>
          <p:cNvSpPr txBox="1"/>
          <p:nvPr/>
        </p:nvSpPr>
        <p:spPr>
          <a:xfrm>
            <a:off x="395536" y="2018418"/>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grpSp>
        <p:nvGrpSpPr>
          <p:cNvPr id="26" name="Group 25"/>
          <p:cNvGrpSpPr/>
          <p:nvPr/>
        </p:nvGrpSpPr>
        <p:grpSpPr>
          <a:xfrm rot="2565571">
            <a:off x="2201759" y="959990"/>
            <a:ext cx="299586" cy="771398"/>
            <a:chOff x="390895" y="1073426"/>
            <a:chExt cx="299586" cy="771398"/>
          </a:xfrm>
          <a:noFill/>
        </p:grpSpPr>
        <p:sp>
          <p:nvSpPr>
            <p:cNvPr id="27" name="Freeform 26"/>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rapezoid 27"/>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p:cNvCxnSpPr/>
          <p:nvPr/>
        </p:nvCxnSpPr>
        <p:spPr>
          <a:xfrm>
            <a:off x="2762917" y="1153052"/>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939747" y="1118194"/>
            <a:ext cx="936104" cy="215444"/>
          </a:xfrm>
          <a:prstGeom prst="rect">
            <a:avLst/>
          </a:prstGeom>
          <a:noFill/>
        </p:spPr>
        <p:txBody>
          <a:bodyPr wrap="square" rtlCol="0">
            <a:spAutoFit/>
          </a:bodyPr>
          <a:lstStyle/>
          <a:p>
            <a:r>
              <a:rPr lang="en-GB" sz="800" dirty="0" smtClean="0">
                <a:latin typeface="Century Gothic" panose="020B0502020202020204" pitchFamily="34" charset="0"/>
              </a:rPr>
              <a:t>Pour</a:t>
            </a:r>
            <a:endParaRPr lang="en-GB" sz="800" dirty="0">
              <a:latin typeface="Century Gothic" panose="020B0502020202020204" pitchFamily="34" charset="0"/>
            </a:endParaRPr>
          </a:p>
        </p:txBody>
      </p:sp>
      <p:sp>
        <p:nvSpPr>
          <p:cNvPr id="40" name="Freeform 39"/>
          <p:cNvSpPr/>
          <p:nvPr/>
        </p:nvSpPr>
        <p:spPr>
          <a:xfrm>
            <a:off x="3013858" y="1602438"/>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2762917" y="1917412"/>
            <a:ext cx="936104" cy="215444"/>
          </a:xfrm>
          <a:prstGeom prst="rect">
            <a:avLst/>
          </a:prstGeom>
          <a:noFill/>
        </p:spPr>
        <p:txBody>
          <a:bodyPr wrap="square" rtlCol="0">
            <a:spAutoFit/>
          </a:bodyPr>
          <a:lstStyle/>
          <a:p>
            <a:r>
              <a:rPr lang="en-GB" sz="800" dirty="0" smtClean="0">
                <a:latin typeface="Century Gothic" panose="020B0502020202020204" pitchFamily="34" charset="0"/>
              </a:rPr>
              <a:t>100cm</a:t>
            </a:r>
            <a:r>
              <a:rPr lang="en-GB" sz="800" baseline="30000" dirty="0" smtClean="0">
                <a:latin typeface="Century Gothic" panose="020B0502020202020204" pitchFamily="34" charset="0"/>
              </a:rPr>
              <a:t>3 </a:t>
            </a:r>
            <a:r>
              <a:rPr lang="en-GB" sz="800" dirty="0" smtClean="0">
                <a:latin typeface="Century Gothic" panose="020B0502020202020204" pitchFamily="34" charset="0"/>
              </a:rPr>
              <a:t>beaker</a:t>
            </a:r>
            <a:endParaRPr lang="en-GB" sz="800" dirty="0">
              <a:latin typeface="Century Gothic" panose="020B0502020202020204" pitchFamily="34" charset="0"/>
            </a:endParaRPr>
          </a:p>
        </p:txBody>
      </p:sp>
      <p:cxnSp>
        <p:nvCxnSpPr>
          <p:cNvPr id="46" name="Straight Connector 45"/>
          <p:cNvCxnSpPr/>
          <p:nvPr/>
        </p:nvCxnSpPr>
        <p:spPr>
          <a:xfrm>
            <a:off x="4466763" y="1814272"/>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763068" y="1166728"/>
            <a:ext cx="660298" cy="620752"/>
            <a:chOff x="5186580" y="1697146"/>
            <a:chExt cx="660298" cy="620752"/>
          </a:xfrm>
        </p:grpSpPr>
        <p:grpSp>
          <p:nvGrpSpPr>
            <p:cNvPr id="57" name="Group 56"/>
            <p:cNvGrpSpPr/>
            <p:nvPr/>
          </p:nvGrpSpPr>
          <p:grpSpPr>
            <a:xfrm>
              <a:off x="5186580" y="1729570"/>
              <a:ext cx="660298" cy="588328"/>
              <a:chOff x="5018567" y="1381316"/>
              <a:chExt cx="992375" cy="936582"/>
            </a:xfrm>
          </p:grpSpPr>
          <p:sp>
            <p:nvSpPr>
              <p:cNvPr id="43" name="Freeform 42"/>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4" name="Freeform 43"/>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9" name="Straight Connector 48"/>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54" name="Trapezoid 53"/>
          <p:cNvSpPr/>
          <p:nvPr/>
        </p:nvSpPr>
        <p:spPr>
          <a:xfrm>
            <a:off x="4955767" y="1726866"/>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5080067" y="1330950"/>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6" name="TextBox 55"/>
          <p:cNvSpPr txBox="1"/>
          <p:nvPr/>
        </p:nvSpPr>
        <p:spPr>
          <a:xfrm>
            <a:off x="4283968" y="1943035"/>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Ask teacher to light – set to invisible flame once lit</a:t>
            </a:r>
            <a:endParaRPr lang="en-GB" sz="800" dirty="0">
              <a:latin typeface="Century Gothic" panose="020B0502020202020204" pitchFamily="34" charset="0"/>
            </a:endParaRPr>
          </a:p>
        </p:txBody>
      </p:sp>
      <p:sp>
        <p:nvSpPr>
          <p:cNvPr id="61" name="TextBox 60"/>
          <p:cNvSpPr txBox="1"/>
          <p:nvPr/>
        </p:nvSpPr>
        <p:spPr>
          <a:xfrm>
            <a:off x="6399457" y="227639"/>
            <a:ext cx="1872208" cy="1938992"/>
          </a:xfrm>
          <a:prstGeom prst="rect">
            <a:avLst/>
          </a:prstGeom>
          <a:noFill/>
          <a:ln w="28575">
            <a:solidFill>
              <a:schemeClr val="tx1"/>
            </a:solidFill>
            <a:prstDash val="solid"/>
          </a:ln>
        </p:spPr>
        <p:txBody>
          <a:bodyPr wrap="square" rtlCol="0">
            <a:spAutoFit/>
          </a:bodyPr>
          <a:lstStyle/>
          <a:p>
            <a:r>
              <a:rPr lang="en-GB" sz="1000" dirty="0" smtClean="0">
                <a:latin typeface="Century Gothic" panose="020B0502020202020204" pitchFamily="34" charset="0"/>
              </a:rPr>
              <a:t>Bunsen checklist:</a:t>
            </a:r>
          </a:p>
          <a:p>
            <a:pPr marL="285750" indent="-285750">
              <a:buFont typeface="Wingdings" panose="05000000000000000000" pitchFamily="2" charset="2"/>
              <a:buChar char="q"/>
            </a:pPr>
            <a:r>
              <a:rPr lang="en-GB" sz="10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10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10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1000" dirty="0" smtClean="0">
                <a:latin typeface="Century Gothic" panose="020B0502020202020204" pitchFamily="34" charset="0"/>
              </a:rPr>
              <a:t>Goggles over eyes</a:t>
            </a:r>
          </a:p>
          <a:p>
            <a:pPr marL="285750" indent="-285750">
              <a:buFont typeface="Wingdings" panose="05000000000000000000" pitchFamily="2" charset="2"/>
              <a:buChar char="q"/>
            </a:pPr>
            <a:r>
              <a:rPr lang="en-GB" sz="1000" dirty="0" smtClean="0">
                <a:latin typeface="Century Gothic" panose="020B0502020202020204" pitchFamily="34" charset="0"/>
              </a:rPr>
              <a:t>Hair tied back</a:t>
            </a:r>
          </a:p>
          <a:p>
            <a:pPr marL="285750" indent="-285750">
              <a:buFont typeface="Wingdings" panose="05000000000000000000" pitchFamily="2" charset="2"/>
              <a:buChar char="q"/>
            </a:pPr>
            <a:r>
              <a:rPr lang="en-GB" sz="1000" dirty="0" smtClean="0">
                <a:latin typeface="Century Gothic" panose="020B0502020202020204" pitchFamily="34" charset="0"/>
              </a:rPr>
              <a:t>Set </a:t>
            </a:r>
            <a:r>
              <a:rPr lang="en-GB" sz="10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grpSp>
        <p:nvGrpSpPr>
          <p:cNvPr id="63" name="Group 62"/>
          <p:cNvGrpSpPr/>
          <p:nvPr/>
        </p:nvGrpSpPr>
        <p:grpSpPr>
          <a:xfrm>
            <a:off x="4978116" y="844251"/>
            <a:ext cx="249619" cy="280934"/>
            <a:chOff x="482803" y="4228186"/>
            <a:chExt cx="577901" cy="709574"/>
          </a:xfrm>
        </p:grpSpPr>
        <p:sp>
          <p:nvSpPr>
            <p:cNvPr id="64" name="Freeform 63"/>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64"/>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6" name="Straight Connector 65"/>
          <p:cNvCxnSpPr/>
          <p:nvPr/>
        </p:nvCxnSpPr>
        <p:spPr>
          <a:xfrm>
            <a:off x="240943" y="3870628"/>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537248" y="3223084"/>
            <a:ext cx="660298" cy="620752"/>
            <a:chOff x="5186580" y="1697146"/>
            <a:chExt cx="660298" cy="620752"/>
          </a:xfrm>
        </p:grpSpPr>
        <p:grpSp>
          <p:nvGrpSpPr>
            <p:cNvPr id="68" name="Group 67"/>
            <p:cNvGrpSpPr/>
            <p:nvPr/>
          </p:nvGrpSpPr>
          <p:grpSpPr>
            <a:xfrm>
              <a:off x="5186580" y="1729570"/>
              <a:ext cx="660298" cy="588328"/>
              <a:chOff x="5018567" y="1381316"/>
              <a:chExt cx="992375" cy="936582"/>
            </a:xfrm>
          </p:grpSpPr>
          <p:sp>
            <p:nvSpPr>
              <p:cNvPr id="70" name="Freeform 69"/>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1" name="Freeform 70"/>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9" name="Straight Connector 68"/>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72" name="Trapezoid 71"/>
          <p:cNvSpPr/>
          <p:nvPr/>
        </p:nvSpPr>
        <p:spPr>
          <a:xfrm>
            <a:off x="729947" y="3783222"/>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854247" y="3387306"/>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4" name="TextBox 73"/>
          <p:cNvSpPr txBox="1"/>
          <p:nvPr/>
        </p:nvSpPr>
        <p:spPr>
          <a:xfrm>
            <a:off x="58148" y="3999391"/>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Heat till just before starts to boil</a:t>
            </a:r>
            <a:endParaRPr lang="en-GB" sz="800" dirty="0">
              <a:latin typeface="Century Gothic" panose="020B0502020202020204" pitchFamily="34" charset="0"/>
            </a:endParaRPr>
          </a:p>
        </p:txBody>
      </p:sp>
      <p:grpSp>
        <p:nvGrpSpPr>
          <p:cNvPr id="75" name="Group 74"/>
          <p:cNvGrpSpPr/>
          <p:nvPr/>
        </p:nvGrpSpPr>
        <p:grpSpPr>
          <a:xfrm>
            <a:off x="752296" y="2900607"/>
            <a:ext cx="249619" cy="280934"/>
            <a:chOff x="482803" y="4228186"/>
            <a:chExt cx="577901" cy="709574"/>
          </a:xfrm>
        </p:grpSpPr>
        <p:sp>
          <p:nvSpPr>
            <p:cNvPr id="76" name="Freeform 7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Freeform 7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8" name="Straight Connector 77"/>
          <p:cNvCxnSpPr/>
          <p:nvPr/>
        </p:nvCxnSpPr>
        <p:spPr>
          <a:xfrm>
            <a:off x="3714241" y="4126803"/>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4010546" y="3479259"/>
            <a:ext cx="660298" cy="620752"/>
            <a:chOff x="5186580" y="1697146"/>
            <a:chExt cx="660298" cy="620752"/>
          </a:xfrm>
        </p:grpSpPr>
        <p:grpSp>
          <p:nvGrpSpPr>
            <p:cNvPr id="80" name="Group 79"/>
            <p:cNvGrpSpPr/>
            <p:nvPr/>
          </p:nvGrpSpPr>
          <p:grpSpPr>
            <a:xfrm>
              <a:off x="5186580" y="1729570"/>
              <a:ext cx="660298" cy="588328"/>
              <a:chOff x="5018567" y="1381316"/>
              <a:chExt cx="992375" cy="936582"/>
            </a:xfrm>
          </p:grpSpPr>
          <p:sp>
            <p:nvSpPr>
              <p:cNvPr id="82" name="Freeform 81"/>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83" name="Freeform 82"/>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81" name="Straight Connector 80"/>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84" name="Trapezoid 83"/>
          <p:cNvSpPr/>
          <p:nvPr/>
        </p:nvSpPr>
        <p:spPr>
          <a:xfrm>
            <a:off x="4203245" y="4039397"/>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4327545" y="3643481"/>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87" name="Group 86"/>
          <p:cNvGrpSpPr/>
          <p:nvPr/>
        </p:nvGrpSpPr>
        <p:grpSpPr>
          <a:xfrm>
            <a:off x="4225594" y="3156782"/>
            <a:ext cx="249619" cy="280934"/>
            <a:chOff x="482803" y="4228186"/>
            <a:chExt cx="577901" cy="709574"/>
          </a:xfrm>
        </p:grpSpPr>
        <p:sp>
          <p:nvSpPr>
            <p:cNvPr id="88" name="Freeform 87"/>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88"/>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0" name="Group 89"/>
          <p:cNvGrpSpPr/>
          <p:nvPr/>
        </p:nvGrpSpPr>
        <p:grpSpPr>
          <a:xfrm>
            <a:off x="2622934" y="3453908"/>
            <a:ext cx="249619" cy="280934"/>
            <a:chOff x="482803" y="4228186"/>
            <a:chExt cx="577901" cy="709574"/>
          </a:xfrm>
        </p:grpSpPr>
        <p:sp>
          <p:nvSpPr>
            <p:cNvPr id="91" name="Freeform 90"/>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Freeform 91"/>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3" name="Freeform 92"/>
          <p:cNvSpPr/>
          <p:nvPr/>
        </p:nvSpPr>
        <p:spPr>
          <a:xfrm>
            <a:off x="2828685" y="3086527"/>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Arrow Connector 93"/>
          <p:cNvCxnSpPr/>
          <p:nvPr/>
        </p:nvCxnSpPr>
        <p:spPr>
          <a:xfrm flipV="1">
            <a:off x="2739269" y="3129057"/>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1972885" y="3021335"/>
            <a:ext cx="936104" cy="21544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96" name="TextBox 95"/>
          <p:cNvSpPr txBox="1"/>
          <p:nvPr/>
        </p:nvSpPr>
        <p:spPr>
          <a:xfrm>
            <a:off x="1871911" y="3734842"/>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copper oxide</a:t>
            </a:r>
            <a:endParaRPr lang="en-GB" sz="800" dirty="0">
              <a:latin typeface="Century Gothic" panose="020B0502020202020204" pitchFamily="34" charset="0"/>
            </a:endParaRPr>
          </a:p>
        </p:txBody>
      </p:sp>
      <p:sp>
        <p:nvSpPr>
          <p:cNvPr id="97" name="Freeform 96"/>
          <p:cNvSpPr/>
          <p:nvPr/>
        </p:nvSpPr>
        <p:spPr>
          <a:xfrm>
            <a:off x="4789930" y="2885755"/>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8" name="Straight Arrow Connector 97"/>
          <p:cNvCxnSpPr/>
          <p:nvPr/>
        </p:nvCxnSpPr>
        <p:spPr>
          <a:xfrm flipH="1">
            <a:off x="4592564" y="2955558"/>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4273391" y="2847836"/>
            <a:ext cx="936104" cy="215444"/>
          </a:xfrm>
          <a:prstGeom prst="rect">
            <a:avLst/>
          </a:prstGeom>
          <a:noFill/>
        </p:spPr>
        <p:txBody>
          <a:bodyPr wrap="square" rtlCol="0">
            <a:spAutoFit/>
          </a:bodyPr>
          <a:lstStyle/>
          <a:p>
            <a:r>
              <a:rPr lang="en-GB" sz="800" dirty="0" smtClean="0">
                <a:latin typeface="Century Gothic" panose="020B0502020202020204" pitchFamily="34" charset="0"/>
              </a:rPr>
              <a:t>Add</a:t>
            </a:r>
            <a:endParaRPr lang="en-GB" sz="800" dirty="0">
              <a:latin typeface="Century Gothic" panose="020B0502020202020204" pitchFamily="34" charset="0"/>
            </a:endParaRPr>
          </a:p>
        </p:txBody>
      </p:sp>
      <p:sp>
        <p:nvSpPr>
          <p:cNvPr id="100" name="Freeform 99"/>
          <p:cNvSpPr/>
          <p:nvPr/>
        </p:nvSpPr>
        <p:spPr>
          <a:xfrm>
            <a:off x="4787310" y="2845080"/>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1" name="Straight Connector 100"/>
          <p:cNvCxnSpPr/>
          <p:nvPr/>
        </p:nvCxnSpPr>
        <p:spPr>
          <a:xfrm>
            <a:off x="6009631" y="4089588"/>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6305936" y="3442044"/>
            <a:ext cx="660298" cy="620752"/>
            <a:chOff x="5186580" y="1697146"/>
            <a:chExt cx="660298" cy="620752"/>
          </a:xfrm>
        </p:grpSpPr>
        <p:grpSp>
          <p:nvGrpSpPr>
            <p:cNvPr id="103" name="Group 102"/>
            <p:cNvGrpSpPr/>
            <p:nvPr/>
          </p:nvGrpSpPr>
          <p:grpSpPr>
            <a:xfrm>
              <a:off x="5186580" y="1729570"/>
              <a:ext cx="660298" cy="588328"/>
              <a:chOff x="5018567" y="1381316"/>
              <a:chExt cx="992375" cy="936582"/>
            </a:xfrm>
          </p:grpSpPr>
          <p:sp>
            <p:nvSpPr>
              <p:cNvPr id="105" name="Freeform 104"/>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06" name="Freeform 105"/>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04" name="Straight Connector 103"/>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07" name="Trapezoid 106"/>
          <p:cNvSpPr/>
          <p:nvPr/>
        </p:nvSpPr>
        <p:spPr>
          <a:xfrm>
            <a:off x="6498635" y="4002182"/>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6622935" y="3606266"/>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109" name="Group 108"/>
          <p:cNvGrpSpPr/>
          <p:nvPr/>
        </p:nvGrpSpPr>
        <p:grpSpPr>
          <a:xfrm>
            <a:off x="6520984" y="3119567"/>
            <a:ext cx="249619" cy="280934"/>
            <a:chOff x="482803" y="4228186"/>
            <a:chExt cx="577901" cy="709574"/>
          </a:xfrm>
        </p:grpSpPr>
        <p:sp>
          <p:nvSpPr>
            <p:cNvPr id="110" name="Freeform 109"/>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Freeform 110"/>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2" name="TextBox 111"/>
          <p:cNvSpPr txBox="1"/>
          <p:nvPr/>
        </p:nvSpPr>
        <p:spPr>
          <a:xfrm>
            <a:off x="5832351" y="4098558"/>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Stir with glass rod and warm for 30 seconds</a:t>
            </a:r>
            <a:endParaRPr lang="en-GB" sz="800" dirty="0">
              <a:latin typeface="Century Gothic" panose="020B0502020202020204" pitchFamily="34" charset="0"/>
            </a:endParaRPr>
          </a:p>
        </p:txBody>
      </p:sp>
      <p:sp>
        <p:nvSpPr>
          <p:cNvPr id="113" name="Curved Right Arrow 112"/>
          <p:cNvSpPr/>
          <p:nvPr/>
        </p:nvSpPr>
        <p:spPr>
          <a:xfrm>
            <a:off x="6214986" y="2810439"/>
            <a:ext cx="372138" cy="253809"/>
          </a:xfrm>
          <a:prstGeom prst="curvedRightArrow">
            <a:avLst>
              <a:gd name="adj1" fmla="val 10627"/>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4" name="Curved Right Arrow 113"/>
          <p:cNvSpPr/>
          <p:nvPr/>
        </p:nvSpPr>
        <p:spPr>
          <a:xfrm rot="10800000">
            <a:off x="6718436" y="2770552"/>
            <a:ext cx="372138" cy="253809"/>
          </a:xfrm>
          <a:prstGeom prst="curvedRightArrow">
            <a:avLst>
              <a:gd name="adj1" fmla="val 10780"/>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16" name="Straight Connector 115"/>
          <p:cNvCxnSpPr/>
          <p:nvPr/>
        </p:nvCxnSpPr>
        <p:spPr>
          <a:xfrm flipV="1">
            <a:off x="6646797" y="3061600"/>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7741172" y="4074190"/>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8037477" y="3426646"/>
            <a:ext cx="660298" cy="620752"/>
            <a:chOff x="5186580" y="1697146"/>
            <a:chExt cx="660298" cy="620752"/>
          </a:xfrm>
        </p:grpSpPr>
        <p:grpSp>
          <p:nvGrpSpPr>
            <p:cNvPr id="119" name="Group 118"/>
            <p:cNvGrpSpPr/>
            <p:nvPr/>
          </p:nvGrpSpPr>
          <p:grpSpPr>
            <a:xfrm>
              <a:off x="5186580" y="1729570"/>
              <a:ext cx="660298" cy="588328"/>
              <a:chOff x="5018567" y="1381316"/>
              <a:chExt cx="992375" cy="936582"/>
            </a:xfrm>
          </p:grpSpPr>
          <p:sp>
            <p:nvSpPr>
              <p:cNvPr id="121" name="Freeform 120"/>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2" name="Freeform 121"/>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20" name="Straight Connector 119"/>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23" name="Trapezoid 122"/>
          <p:cNvSpPr/>
          <p:nvPr/>
        </p:nvSpPr>
        <p:spPr>
          <a:xfrm>
            <a:off x="8230176" y="3986784"/>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8354476" y="3590868"/>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125" name="Group 124"/>
          <p:cNvGrpSpPr/>
          <p:nvPr/>
        </p:nvGrpSpPr>
        <p:grpSpPr>
          <a:xfrm>
            <a:off x="8252525" y="3104169"/>
            <a:ext cx="249619" cy="280934"/>
            <a:chOff x="482803" y="4228186"/>
            <a:chExt cx="577901" cy="709574"/>
          </a:xfrm>
        </p:grpSpPr>
        <p:sp>
          <p:nvSpPr>
            <p:cNvPr id="126" name="Freeform 125"/>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Freeform 126"/>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8" name="TextBox 127"/>
          <p:cNvSpPr txBox="1"/>
          <p:nvPr/>
        </p:nvSpPr>
        <p:spPr>
          <a:xfrm>
            <a:off x="7560543" y="4149080"/>
            <a:ext cx="1691977" cy="338554"/>
          </a:xfrm>
          <a:prstGeom prst="rect">
            <a:avLst/>
          </a:prstGeom>
          <a:noFill/>
        </p:spPr>
        <p:txBody>
          <a:bodyPr wrap="square" rtlCol="0">
            <a:spAutoFit/>
          </a:bodyPr>
          <a:lstStyle/>
          <a:p>
            <a:pPr algn="ctr"/>
            <a:r>
              <a:rPr lang="en-GB" sz="800" dirty="0" smtClean="0">
                <a:latin typeface="Century Gothic" panose="020B0502020202020204" pitchFamily="34" charset="0"/>
              </a:rPr>
              <a:t>Add copper oxide until no more will dissolve</a:t>
            </a:r>
            <a:endParaRPr lang="en-GB" sz="800" dirty="0">
              <a:latin typeface="Century Gothic" panose="020B0502020202020204" pitchFamily="34" charset="0"/>
            </a:endParaRPr>
          </a:p>
        </p:txBody>
      </p:sp>
      <p:sp>
        <p:nvSpPr>
          <p:cNvPr id="129" name="Curved Right Arrow 128"/>
          <p:cNvSpPr/>
          <p:nvPr/>
        </p:nvSpPr>
        <p:spPr>
          <a:xfrm>
            <a:off x="7946527" y="2795041"/>
            <a:ext cx="372138" cy="253809"/>
          </a:xfrm>
          <a:prstGeom prst="curvedRightArrow">
            <a:avLst>
              <a:gd name="adj1" fmla="val 10627"/>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0" name="Curved Right Arrow 129"/>
          <p:cNvSpPr/>
          <p:nvPr/>
        </p:nvSpPr>
        <p:spPr>
          <a:xfrm rot="10800000">
            <a:off x="8449977" y="2755154"/>
            <a:ext cx="372138" cy="253809"/>
          </a:xfrm>
          <a:prstGeom prst="curvedRightArrow">
            <a:avLst>
              <a:gd name="adj1" fmla="val 10780"/>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31" name="Straight Connector 130"/>
          <p:cNvCxnSpPr/>
          <p:nvPr/>
        </p:nvCxnSpPr>
        <p:spPr>
          <a:xfrm flipV="1">
            <a:off x="8378338" y="3046202"/>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434315" y="5811806"/>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730620" y="5164262"/>
            <a:ext cx="660298" cy="620752"/>
            <a:chOff x="5186580" y="1697146"/>
            <a:chExt cx="660298" cy="620752"/>
          </a:xfrm>
        </p:grpSpPr>
        <p:grpSp>
          <p:nvGrpSpPr>
            <p:cNvPr id="134" name="Group 133"/>
            <p:cNvGrpSpPr/>
            <p:nvPr/>
          </p:nvGrpSpPr>
          <p:grpSpPr>
            <a:xfrm>
              <a:off x="5186580" y="1729570"/>
              <a:ext cx="660298" cy="588328"/>
              <a:chOff x="5018567" y="1381316"/>
              <a:chExt cx="992375" cy="936582"/>
            </a:xfrm>
          </p:grpSpPr>
          <p:sp>
            <p:nvSpPr>
              <p:cNvPr id="136" name="Freeform 135"/>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37" name="Freeform 136"/>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35" name="Straight Connector 134"/>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38" name="Trapezoid 137"/>
          <p:cNvSpPr/>
          <p:nvPr/>
        </p:nvSpPr>
        <p:spPr>
          <a:xfrm>
            <a:off x="923319" y="5724400"/>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a:off x="1047619" y="5328484"/>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0" name="TextBox 139"/>
          <p:cNvSpPr txBox="1"/>
          <p:nvPr/>
        </p:nvSpPr>
        <p:spPr>
          <a:xfrm>
            <a:off x="251520" y="5940569"/>
            <a:ext cx="1691977" cy="584775"/>
          </a:xfrm>
          <a:prstGeom prst="rect">
            <a:avLst/>
          </a:prstGeom>
          <a:noFill/>
        </p:spPr>
        <p:txBody>
          <a:bodyPr wrap="square" rtlCol="0">
            <a:spAutoFit/>
          </a:bodyPr>
          <a:lstStyle/>
          <a:p>
            <a:pPr algn="ctr"/>
            <a:r>
              <a:rPr lang="en-GB" sz="800" dirty="0" smtClean="0">
                <a:latin typeface="Century Gothic" panose="020B0502020202020204" pitchFamily="34" charset="0"/>
              </a:rPr>
              <a:t>Warm for three minutes. If it starts to boil, ask your teacher to show you how to safely move a </a:t>
            </a:r>
            <a:r>
              <a:rPr lang="en-GB" sz="800" dirty="0" err="1" smtClean="0">
                <a:latin typeface="Century Gothic" panose="020B0502020202020204" pitchFamily="34" charset="0"/>
              </a:rPr>
              <a:t>bunsen</a:t>
            </a:r>
            <a:r>
              <a:rPr lang="en-GB" sz="800" dirty="0" smtClean="0">
                <a:latin typeface="Century Gothic" panose="020B0502020202020204" pitchFamily="34" charset="0"/>
              </a:rPr>
              <a:t> burner</a:t>
            </a:r>
            <a:endParaRPr lang="en-GB" sz="800" dirty="0">
              <a:latin typeface="Century Gothic" panose="020B0502020202020204" pitchFamily="34" charset="0"/>
            </a:endParaRPr>
          </a:p>
        </p:txBody>
      </p:sp>
      <p:grpSp>
        <p:nvGrpSpPr>
          <p:cNvPr id="141" name="Group 140"/>
          <p:cNvGrpSpPr/>
          <p:nvPr/>
        </p:nvGrpSpPr>
        <p:grpSpPr>
          <a:xfrm>
            <a:off x="945668" y="4841785"/>
            <a:ext cx="249619" cy="280934"/>
            <a:chOff x="482803" y="4228186"/>
            <a:chExt cx="577901" cy="709574"/>
          </a:xfrm>
        </p:grpSpPr>
        <p:sp>
          <p:nvSpPr>
            <p:cNvPr id="142" name="Freeform 141"/>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Freeform 142"/>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4" name="Group 143"/>
          <p:cNvGrpSpPr/>
          <p:nvPr/>
        </p:nvGrpSpPr>
        <p:grpSpPr>
          <a:xfrm>
            <a:off x="2525591" y="5822095"/>
            <a:ext cx="463138" cy="581890"/>
            <a:chOff x="1401288" y="2434442"/>
            <a:chExt cx="463138" cy="581890"/>
          </a:xfrm>
        </p:grpSpPr>
        <p:sp>
          <p:nvSpPr>
            <p:cNvPr id="145" name="Freeform 144"/>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Freeform 145"/>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7" name="TextBox 146"/>
          <p:cNvSpPr txBox="1"/>
          <p:nvPr/>
        </p:nvSpPr>
        <p:spPr>
          <a:xfrm>
            <a:off x="2290697" y="6381908"/>
            <a:ext cx="936104" cy="215444"/>
          </a:xfrm>
          <a:prstGeom prst="rect">
            <a:avLst/>
          </a:prstGeom>
          <a:noFill/>
        </p:spPr>
        <p:txBody>
          <a:bodyPr wrap="square" rtlCol="0">
            <a:spAutoFit/>
          </a:bodyPr>
          <a:lstStyle/>
          <a:p>
            <a:r>
              <a:rPr lang="en-GB" sz="800" dirty="0" smtClean="0">
                <a:latin typeface="Century Gothic" panose="020B0502020202020204" pitchFamily="34" charset="0"/>
              </a:rPr>
              <a:t>Conical flask</a:t>
            </a:r>
            <a:endParaRPr lang="en-GB" sz="800" dirty="0">
              <a:latin typeface="Century Gothic" panose="020B0502020202020204" pitchFamily="34" charset="0"/>
            </a:endParaRPr>
          </a:p>
        </p:txBody>
      </p:sp>
      <p:grpSp>
        <p:nvGrpSpPr>
          <p:cNvPr id="152" name="Group 151"/>
          <p:cNvGrpSpPr/>
          <p:nvPr/>
        </p:nvGrpSpPr>
        <p:grpSpPr>
          <a:xfrm>
            <a:off x="2516681" y="5596622"/>
            <a:ext cx="493488" cy="409939"/>
            <a:chOff x="3526155" y="2481580"/>
            <a:chExt cx="2091690" cy="1894840"/>
          </a:xfrm>
        </p:grpSpPr>
        <p:sp>
          <p:nvSpPr>
            <p:cNvPr id="150" name="Freeform 149"/>
            <p:cNvSpPr/>
            <p:nvPr/>
          </p:nvSpPr>
          <p:spPr>
            <a:xfrm>
              <a:off x="3526155" y="2481580"/>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150"/>
            <p:cNvSpPr/>
            <p:nvPr/>
          </p:nvSpPr>
          <p:spPr>
            <a:xfrm flipH="1">
              <a:off x="4618990" y="2487295"/>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48" name="TextBox 147"/>
          <p:cNvSpPr txBox="1"/>
          <p:nvPr/>
        </p:nvSpPr>
        <p:spPr>
          <a:xfrm>
            <a:off x="2866591" y="5601956"/>
            <a:ext cx="936104" cy="215444"/>
          </a:xfrm>
          <a:prstGeom prst="rect">
            <a:avLst/>
          </a:prstGeom>
          <a:noFill/>
        </p:spPr>
        <p:txBody>
          <a:bodyPr wrap="square" rtlCol="0">
            <a:spAutoFit/>
          </a:bodyPr>
          <a:lstStyle/>
          <a:p>
            <a:r>
              <a:rPr lang="en-GB" sz="800" dirty="0" smtClean="0">
                <a:latin typeface="Century Gothic" panose="020B0502020202020204" pitchFamily="34" charset="0"/>
              </a:rPr>
              <a:t>Funnel </a:t>
            </a:r>
            <a:endParaRPr lang="en-GB" sz="800" dirty="0">
              <a:latin typeface="Century Gothic" panose="020B0502020202020204" pitchFamily="34" charset="0"/>
            </a:endParaRPr>
          </a:p>
        </p:txBody>
      </p:sp>
      <p:sp>
        <p:nvSpPr>
          <p:cNvPr id="149" name="TextBox 148"/>
          <p:cNvSpPr txBox="1"/>
          <p:nvPr/>
        </p:nvSpPr>
        <p:spPr>
          <a:xfrm>
            <a:off x="2987824" y="5356866"/>
            <a:ext cx="936104" cy="215444"/>
          </a:xfrm>
          <a:prstGeom prst="rect">
            <a:avLst/>
          </a:prstGeom>
          <a:noFill/>
        </p:spPr>
        <p:txBody>
          <a:bodyPr wrap="square" rtlCol="0">
            <a:spAutoFit/>
          </a:bodyPr>
          <a:lstStyle/>
          <a:p>
            <a:r>
              <a:rPr lang="en-GB" sz="800" dirty="0" smtClean="0">
                <a:latin typeface="Century Gothic" panose="020B0502020202020204" pitchFamily="34" charset="0"/>
              </a:rPr>
              <a:t>Filter paper</a:t>
            </a:r>
            <a:endParaRPr lang="en-GB" sz="800" dirty="0">
              <a:latin typeface="Century Gothic" panose="020B0502020202020204" pitchFamily="34" charset="0"/>
            </a:endParaRPr>
          </a:p>
        </p:txBody>
      </p:sp>
      <p:sp>
        <p:nvSpPr>
          <p:cNvPr id="39" name="Isosceles Triangle 38"/>
          <p:cNvSpPr/>
          <p:nvPr/>
        </p:nvSpPr>
        <p:spPr>
          <a:xfrm rot="10800000">
            <a:off x="2534820" y="5554041"/>
            <a:ext cx="452854" cy="281056"/>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4" name="Group 153"/>
          <p:cNvGrpSpPr/>
          <p:nvPr/>
        </p:nvGrpSpPr>
        <p:grpSpPr>
          <a:xfrm rot="3090718">
            <a:off x="2070903" y="5420692"/>
            <a:ext cx="249619" cy="280934"/>
            <a:chOff x="482803" y="4228186"/>
            <a:chExt cx="577901" cy="709574"/>
          </a:xfrm>
        </p:grpSpPr>
        <p:sp>
          <p:nvSpPr>
            <p:cNvPr id="155" name="Freeform 154"/>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Freeform 155"/>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57" name="Straight Arrow Connector 156"/>
          <p:cNvCxnSpPr/>
          <p:nvPr/>
        </p:nvCxnSpPr>
        <p:spPr>
          <a:xfrm>
            <a:off x="2357066" y="5447421"/>
            <a:ext cx="350372" cy="41941"/>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2448828" y="5256507"/>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grpSp>
        <p:nvGrpSpPr>
          <p:cNvPr id="159" name="Group 158"/>
          <p:cNvGrpSpPr/>
          <p:nvPr/>
        </p:nvGrpSpPr>
        <p:grpSpPr>
          <a:xfrm rot="3203598">
            <a:off x="3919988" y="5378646"/>
            <a:ext cx="463138" cy="581890"/>
            <a:chOff x="652478" y="5540984"/>
            <a:chExt cx="463138" cy="581890"/>
          </a:xfrm>
        </p:grpSpPr>
        <p:grpSp>
          <p:nvGrpSpPr>
            <p:cNvPr id="160" name="Group 159"/>
            <p:cNvGrpSpPr/>
            <p:nvPr/>
          </p:nvGrpSpPr>
          <p:grpSpPr>
            <a:xfrm>
              <a:off x="652478" y="5540984"/>
              <a:ext cx="463138" cy="581890"/>
              <a:chOff x="1401288" y="2434442"/>
              <a:chExt cx="463138" cy="581890"/>
            </a:xfrm>
          </p:grpSpPr>
          <p:sp>
            <p:nvSpPr>
              <p:cNvPr id="162" name="Freeform 161"/>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Freeform 162"/>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61" name="Straight Connector 160"/>
            <p:cNvCxnSpPr/>
            <p:nvPr/>
          </p:nvCxnSpPr>
          <p:spPr>
            <a:xfrm>
              <a:off x="732422" y="5876259"/>
              <a:ext cx="3111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Arc 47"/>
          <p:cNvSpPr/>
          <p:nvPr/>
        </p:nvSpPr>
        <p:spPr>
          <a:xfrm rot="8191508">
            <a:off x="4304717" y="5240402"/>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64" name="Straight Arrow Connector 163"/>
          <p:cNvCxnSpPr/>
          <p:nvPr/>
        </p:nvCxnSpPr>
        <p:spPr>
          <a:xfrm>
            <a:off x="4495035" y="5496378"/>
            <a:ext cx="252817" cy="47993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4457234" y="5287833"/>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sp>
        <p:nvSpPr>
          <p:cNvPr id="166" name="TextBox 165"/>
          <p:cNvSpPr txBox="1"/>
          <p:nvPr/>
        </p:nvSpPr>
        <p:spPr>
          <a:xfrm>
            <a:off x="4347197" y="6186790"/>
            <a:ext cx="936104" cy="338554"/>
          </a:xfrm>
          <a:prstGeom prst="rect">
            <a:avLst/>
          </a:prstGeom>
          <a:noFill/>
        </p:spPr>
        <p:txBody>
          <a:bodyPr wrap="square" rtlCol="0">
            <a:spAutoFit/>
          </a:bodyPr>
          <a:lstStyle/>
          <a:p>
            <a:r>
              <a:rPr lang="en-GB" sz="800" dirty="0" smtClean="0">
                <a:latin typeface="Century Gothic" panose="020B0502020202020204" pitchFamily="34" charset="0"/>
              </a:rPr>
              <a:t>Evaporating dish</a:t>
            </a:r>
            <a:endParaRPr lang="en-GB" sz="800" dirty="0">
              <a:latin typeface="Century Gothic" panose="020B0502020202020204" pitchFamily="34" charset="0"/>
            </a:endParaRPr>
          </a:p>
        </p:txBody>
      </p:sp>
      <p:cxnSp>
        <p:nvCxnSpPr>
          <p:cNvPr id="167" name="Straight Connector 166"/>
          <p:cNvCxnSpPr/>
          <p:nvPr/>
        </p:nvCxnSpPr>
        <p:spPr>
          <a:xfrm>
            <a:off x="5713017" y="6104488"/>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68" name="Group 167"/>
          <p:cNvGrpSpPr/>
          <p:nvPr/>
        </p:nvGrpSpPr>
        <p:grpSpPr>
          <a:xfrm>
            <a:off x="6009322" y="5456944"/>
            <a:ext cx="660298" cy="620752"/>
            <a:chOff x="5186580" y="1697146"/>
            <a:chExt cx="660298" cy="620752"/>
          </a:xfrm>
        </p:grpSpPr>
        <p:grpSp>
          <p:nvGrpSpPr>
            <p:cNvPr id="169" name="Group 168"/>
            <p:cNvGrpSpPr/>
            <p:nvPr/>
          </p:nvGrpSpPr>
          <p:grpSpPr>
            <a:xfrm>
              <a:off x="5186580" y="1729570"/>
              <a:ext cx="660298" cy="588328"/>
              <a:chOff x="5018567" y="1381316"/>
              <a:chExt cx="992375" cy="936582"/>
            </a:xfrm>
          </p:grpSpPr>
          <p:sp>
            <p:nvSpPr>
              <p:cNvPr id="171" name="Freeform 170"/>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72" name="Freeform 171"/>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70" name="Straight Connector 169"/>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73" name="Trapezoid 172"/>
          <p:cNvSpPr/>
          <p:nvPr/>
        </p:nvSpPr>
        <p:spPr>
          <a:xfrm>
            <a:off x="6202021" y="6017082"/>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p:cNvSpPr/>
          <p:nvPr/>
        </p:nvSpPr>
        <p:spPr>
          <a:xfrm>
            <a:off x="6326321" y="5621166"/>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76" name="Arc 175"/>
          <p:cNvSpPr/>
          <p:nvPr/>
        </p:nvSpPr>
        <p:spPr>
          <a:xfrm rot="8191508">
            <a:off x="5879370" y="4454626"/>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77" name="TextBox 176"/>
          <p:cNvSpPr txBox="1"/>
          <p:nvPr/>
        </p:nvSpPr>
        <p:spPr>
          <a:xfrm>
            <a:off x="5580112" y="6135687"/>
            <a:ext cx="1691977" cy="461665"/>
          </a:xfrm>
          <a:prstGeom prst="rect">
            <a:avLst/>
          </a:prstGeom>
          <a:noFill/>
        </p:spPr>
        <p:txBody>
          <a:bodyPr wrap="square" rtlCol="0">
            <a:spAutoFit/>
          </a:bodyPr>
          <a:lstStyle/>
          <a:p>
            <a:pPr algn="ctr"/>
            <a:r>
              <a:rPr lang="en-GB" sz="800" dirty="0" smtClean="0">
                <a:latin typeface="Century Gothic" panose="020B0502020202020204" pitchFamily="34" charset="0"/>
              </a:rPr>
              <a:t>Heat with blue flame until you see crystals form around the edge</a:t>
            </a:r>
            <a:endParaRPr lang="en-GB" sz="800" dirty="0">
              <a:latin typeface="Century Gothic" panose="020B0502020202020204" pitchFamily="34" charset="0"/>
            </a:endParaRPr>
          </a:p>
        </p:txBody>
      </p:sp>
      <p:cxnSp>
        <p:nvCxnSpPr>
          <p:cNvPr id="52" name="Straight Connector 51"/>
          <p:cNvCxnSpPr/>
          <p:nvPr/>
        </p:nvCxnSpPr>
        <p:spPr>
          <a:xfrm>
            <a:off x="6118089" y="5377361"/>
            <a:ext cx="428402" cy="0"/>
          </a:xfrm>
          <a:prstGeom prst="line">
            <a:avLst/>
          </a:prstGeom>
        </p:spPr>
        <p:style>
          <a:lnRef idx="1">
            <a:schemeClr val="accent1"/>
          </a:lnRef>
          <a:fillRef idx="0">
            <a:schemeClr val="accent1"/>
          </a:fillRef>
          <a:effectRef idx="0">
            <a:schemeClr val="accent1"/>
          </a:effectRef>
          <a:fontRef idx="minor">
            <a:schemeClr val="tx1"/>
          </a:fontRef>
        </p:style>
      </p:cxnSp>
      <p:sp>
        <p:nvSpPr>
          <p:cNvPr id="178" name="Arc 177"/>
          <p:cNvSpPr/>
          <p:nvPr/>
        </p:nvSpPr>
        <p:spPr>
          <a:xfrm rot="8191508">
            <a:off x="7964782" y="4569972"/>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79" name="Straight Connector 178"/>
          <p:cNvCxnSpPr/>
          <p:nvPr/>
        </p:nvCxnSpPr>
        <p:spPr>
          <a:xfrm>
            <a:off x="8213751" y="5424508"/>
            <a:ext cx="428402" cy="0"/>
          </a:xfrm>
          <a:prstGeom prst="line">
            <a:avLst/>
          </a:prstGeom>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7775632" y="5625099"/>
            <a:ext cx="1208979" cy="584775"/>
          </a:xfrm>
          <a:prstGeom prst="rect">
            <a:avLst/>
          </a:prstGeom>
          <a:noFill/>
        </p:spPr>
        <p:txBody>
          <a:bodyPr wrap="square" rtlCol="0">
            <a:spAutoFit/>
          </a:bodyPr>
          <a:lstStyle/>
          <a:p>
            <a:pPr algn="ctr"/>
            <a:r>
              <a:rPr lang="en-GB" sz="800" dirty="0" smtClean="0">
                <a:latin typeface="Century Gothic" panose="020B0502020202020204" pitchFamily="34" charset="0"/>
              </a:rPr>
              <a:t>Leave on side of room on top of a piece of paper with your name</a:t>
            </a:r>
            <a:endParaRPr lang="en-GB" sz="800" dirty="0">
              <a:latin typeface="Century Gothic" panose="020B0502020202020204" pitchFamily="34" charset="0"/>
            </a:endParaRPr>
          </a:p>
        </p:txBody>
      </p:sp>
      <p:cxnSp>
        <p:nvCxnSpPr>
          <p:cNvPr id="181" name="Straight Connector 180"/>
          <p:cNvCxnSpPr/>
          <p:nvPr/>
        </p:nvCxnSpPr>
        <p:spPr>
          <a:xfrm>
            <a:off x="201362" y="2420888"/>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333445" y="4478083"/>
            <a:ext cx="8498889" cy="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7452320" y="2420888"/>
            <a:ext cx="0" cy="205719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5606594" y="2400197"/>
            <a:ext cx="0" cy="205719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907704" y="687289"/>
            <a:ext cx="0" cy="380056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907704" y="4501351"/>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3709866" y="4487854"/>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607408" y="4474357"/>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7452320" y="4484194"/>
            <a:ext cx="0" cy="2168009"/>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3714241" y="692696"/>
            <a:ext cx="0" cy="380056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84911" y="548680"/>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84" name="Oval 183"/>
          <p:cNvSpPr/>
          <p:nvPr/>
        </p:nvSpPr>
        <p:spPr>
          <a:xfrm>
            <a:off x="2024133" y="535615"/>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186" name="Oval 185"/>
          <p:cNvSpPr/>
          <p:nvPr/>
        </p:nvSpPr>
        <p:spPr>
          <a:xfrm>
            <a:off x="3802695" y="54926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
        <p:nvSpPr>
          <p:cNvPr id="187" name="Oval 186"/>
          <p:cNvSpPr/>
          <p:nvPr/>
        </p:nvSpPr>
        <p:spPr>
          <a:xfrm>
            <a:off x="84911" y="25253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188" name="Oval 187"/>
          <p:cNvSpPr/>
          <p:nvPr/>
        </p:nvSpPr>
        <p:spPr>
          <a:xfrm>
            <a:off x="1976524" y="25253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5</a:t>
            </a:r>
            <a:endParaRPr lang="en-GB" sz="2800" b="1" dirty="0">
              <a:latin typeface="Stencil" panose="040409050D0802020404" pitchFamily="82" charset="0"/>
            </a:endParaRPr>
          </a:p>
        </p:txBody>
      </p:sp>
      <p:sp>
        <p:nvSpPr>
          <p:cNvPr id="193" name="Oval 192"/>
          <p:cNvSpPr/>
          <p:nvPr/>
        </p:nvSpPr>
        <p:spPr>
          <a:xfrm>
            <a:off x="3802695" y="25253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6</a:t>
            </a:r>
            <a:endParaRPr lang="en-GB" sz="2800" b="1" dirty="0">
              <a:latin typeface="Stencil" panose="040409050D0802020404" pitchFamily="82" charset="0"/>
            </a:endParaRPr>
          </a:p>
        </p:txBody>
      </p:sp>
      <p:sp>
        <p:nvSpPr>
          <p:cNvPr id="197" name="Oval 196"/>
          <p:cNvSpPr/>
          <p:nvPr/>
        </p:nvSpPr>
        <p:spPr>
          <a:xfrm>
            <a:off x="5713017" y="25253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7</a:t>
            </a:r>
            <a:endParaRPr lang="en-GB" sz="2800" b="1" dirty="0">
              <a:latin typeface="Stencil" panose="040409050D0802020404" pitchFamily="82" charset="0"/>
            </a:endParaRPr>
          </a:p>
        </p:txBody>
      </p:sp>
      <p:sp>
        <p:nvSpPr>
          <p:cNvPr id="198" name="Oval 197"/>
          <p:cNvSpPr/>
          <p:nvPr/>
        </p:nvSpPr>
        <p:spPr>
          <a:xfrm>
            <a:off x="7524328" y="25253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8</a:t>
            </a:r>
            <a:endParaRPr lang="en-GB" sz="2800" b="1" dirty="0">
              <a:latin typeface="Stencil" panose="040409050D0802020404" pitchFamily="82" charset="0"/>
            </a:endParaRPr>
          </a:p>
        </p:txBody>
      </p:sp>
      <p:sp>
        <p:nvSpPr>
          <p:cNvPr id="199" name="Oval 198"/>
          <p:cNvSpPr/>
          <p:nvPr/>
        </p:nvSpPr>
        <p:spPr>
          <a:xfrm>
            <a:off x="90680" y="457774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9</a:t>
            </a:r>
            <a:endParaRPr lang="en-GB" sz="2800" b="1" dirty="0">
              <a:latin typeface="Stencil" panose="040409050D0802020404" pitchFamily="82" charset="0"/>
            </a:endParaRPr>
          </a:p>
        </p:txBody>
      </p:sp>
      <p:sp>
        <p:nvSpPr>
          <p:cNvPr id="204" name="Oval 203"/>
          <p:cNvSpPr/>
          <p:nvPr/>
        </p:nvSpPr>
        <p:spPr>
          <a:xfrm>
            <a:off x="2037839" y="458911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205" name="Oval 204"/>
          <p:cNvSpPr/>
          <p:nvPr/>
        </p:nvSpPr>
        <p:spPr>
          <a:xfrm>
            <a:off x="2322576" y="458911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0</a:t>
            </a:r>
            <a:endParaRPr lang="en-GB" sz="2800" b="1" dirty="0">
              <a:latin typeface="Stencil" panose="040409050D0802020404" pitchFamily="82" charset="0"/>
            </a:endParaRPr>
          </a:p>
        </p:txBody>
      </p:sp>
      <p:sp>
        <p:nvSpPr>
          <p:cNvPr id="206" name="Oval 205"/>
          <p:cNvSpPr/>
          <p:nvPr/>
        </p:nvSpPr>
        <p:spPr>
          <a:xfrm>
            <a:off x="3803007" y="458911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207" name="Oval 206"/>
          <p:cNvSpPr/>
          <p:nvPr/>
        </p:nvSpPr>
        <p:spPr>
          <a:xfrm>
            <a:off x="4087744" y="458911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a:latin typeface="Stencil" panose="040409050D0802020404" pitchFamily="82" charset="0"/>
              </a:rPr>
              <a:t>1</a:t>
            </a:r>
          </a:p>
        </p:txBody>
      </p:sp>
      <p:sp>
        <p:nvSpPr>
          <p:cNvPr id="208" name="Oval 207"/>
          <p:cNvSpPr/>
          <p:nvPr/>
        </p:nvSpPr>
        <p:spPr>
          <a:xfrm>
            <a:off x="5672721" y="457774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209" name="Oval 208"/>
          <p:cNvSpPr/>
          <p:nvPr/>
        </p:nvSpPr>
        <p:spPr>
          <a:xfrm>
            <a:off x="5957458" y="457774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a:latin typeface="Stencil" panose="040409050D0802020404" pitchFamily="82" charset="0"/>
              </a:rPr>
              <a:t>2</a:t>
            </a:r>
          </a:p>
        </p:txBody>
      </p:sp>
      <p:sp>
        <p:nvSpPr>
          <p:cNvPr id="210" name="Oval 209"/>
          <p:cNvSpPr/>
          <p:nvPr/>
        </p:nvSpPr>
        <p:spPr>
          <a:xfrm>
            <a:off x="7542435" y="456637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211" name="Oval 210"/>
          <p:cNvSpPr/>
          <p:nvPr/>
        </p:nvSpPr>
        <p:spPr>
          <a:xfrm>
            <a:off x="7827172" y="456637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Tree>
    <p:extLst>
      <p:ext uri="{BB962C8B-B14F-4D97-AF65-F5344CB8AC3E}">
        <p14:creationId xmlns:p14="http://schemas.microsoft.com/office/powerpoint/2010/main" val="1237050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4352"/>
            <a:ext cx="8229600" cy="586336"/>
          </a:xfrm>
        </p:spPr>
        <p:txBody>
          <a:bodyPr>
            <a:normAutofit/>
          </a:bodyPr>
          <a:lstStyle/>
          <a:p>
            <a:r>
              <a:rPr lang="en-GB" sz="2400" b="1" dirty="0" smtClean="0">
                <a:latin typeface="Century Gothic" panose="020B0502020202020204" pitchFamily="34" charset="0"/>
              </a:rPr>
              <a:t>Separation Techniques</a:t>
            </a:r>
            <a:endParaRPr lang="en-GB" sz="2400" b="1" dirty="0">
              <a:latin typeface="Century Gothic" panose="020B0502020202020204" pitchFamily="34" charset="0"/>
            </a:endParaRPr>
          </a:p>
        </p:txBody>
      </p:sp>
      <p:cxnSp>
        <p:nvCxnSpPr>
          <p:cNvPr id="4" name="Straight Connector 3"/>
          <p:cNvCxnSpPr/>
          <p:nvPr/>
        </p:nvCxnSpPr>
        <p:spPr>
          <a:xfrm>
            <a:off x="201362" y="2420888"/>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58088" y="4478083"/>
            <a:ext cx="8498889" cy="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84360" y="332656"/>
            <a:ext cx="929536" cy="461665"/>
          </a:xfrm>
          <a:prstGeom prst="rect">
            <a:avLst/>
          </a:prstGeom>
          <a:noFill/>
        </p:spPr>
        <p:txBody>
          <a:bodyPr wrap="square" rtlCol="0">
            <a:spAutoFit/>
          </a:bodyPr>
          <a:lstStyle/>
          <a:p>
            <a:r>
              <a:rPr lang="en-GB" sz="1200" b="1" dirty="0" smtClean="0">
                <a:latin typeface="Century Gothic" panose="020B0502020202020204" pitchFamily="34" charset="0"/>
              </a:rPr>
              <a:t>Flour and iron filings</a:t>
            </a:r>
            <a:endParaRPr lang="en-GB" sz="1200" b="1" dirty="0">
              <a:latin typeface="Century Gothic" panose="020B0502020202020204" pitchFamily="34" charset="0"/>
            </a:endParaRPr>
          </a:p>
        </p:txBody>
      </p:sp>
      <p:sp>
        <p:nvSpPr>
          <p:cNvPr id="7" name="TextBox 6"/>
          <p:cNvSpPr txBox="1"/>
          <p:nvPr/>
        </p:nvSpPr>
        <p:spPr>
          <a:xfrm>
            <a:off x="184360" y="2420888"/>
            <a:ext cx="1289576" cy="461665"/>
          </a:xfrm>
          <a:prstGeom prst="rect">
            <a:avLst/>
          </a:prstGeom>
          <a:noFill/>
        </p:spPr>
        <p:txBody>
          <a:bodyPr wrap="square" rtlCol="0">
            <a:spAutoFit/>
          </a:bodyPr>
          <a:lstStyle/>
          <a:p>
            <a:r>
              <a:rPr lang="en-GB" sz="1200" b="1" dirty="0" smtClean="0">
                <a:latin typeface="Century Gothic" panose="020B0502020202020204" pitchFamily="34" charset="0"/>
              </a:rPr>
              <a:t>Sand and water</a:t>
            </a:r>
            <a:endParaRPr lang="en-GB" sz="1200" b="1" dirty="0">
              <a:latin typeface="Century Gothic" panose="020B0502020202020204" pitchFamily="34" charset="0"/>
            </a:endParaRPr>
          </a:p>
        </p:txBody>
      </p:sp>
      <p:sp>
        <p:nvSpPr>
          <p:cNvPr id="8" name="TextBox 7"/>
          <p:cNvSpPr txBox="1"/>
          <p:nvPr/>
        </p:nvSpPr>
        <p:spPr>
          <a:xfrm>
            <a:off x="134831" y="4561205"/>
            <a:ext cx="1289576" cy="276999"/>
          </a:xfrm>
          <a:prstGeom prst="rect">
            <a:avLst/>
          </a:prstGeom>
          <a:noFill/>
        </p:spPr>
        <p:txBody>
          <a:bodyPr wrap="square" rtlCol="0">
            <a:spAutoFit/>
          </a:bodyPr>
          <a:lstStyle/>
          <a:p>
            <a:r>
              <a:rPr lang="en-GB" sz="1200" b="1" dirty="0" smtClean="0">
                <a:latin typeface="Century Gothic" panose="020B0502020202020204" pitchFamily="34" charset="0"/>
              </a:rPr>
              <a:t>Sugar solution</a:t>
            </a:r>
            <a:endParaRPr lang="en-GB" sz="1200" b="1" dirty="0">
              <a:latin typeface="Century Gothic" panose="020B0502020202020204" pitchFamily="34" charset="0"/>
            </a:endParaRPr>
          </a:p>
        </p:txBody>
      </p:sp>
      <p:grpSp>
        <p:nvGrpSpPr>
          <p:cNvPr id="9" name="Group 8"/>
          <p:cNvGrpSpPr/>
          <p:nvPr/>
        </p:nvGrpSpPr>
        <p:grpSpPr>
          <a:xfrm>
            <a:off x="1979712" y="1563890"/>
            <a:ext cx="249619" cy="280934"/>
            <a:chOff x="482803" y="4228186"/>
            <a:chExt cx="577901" cy="709574"/>
          </a:xfrm>
        </p:grpSpPr>
        <p:sp>
          <p:nvSpPr>
            <p:cNvPr id="10" name="Freeform 9"/>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10"/>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Freeform 11"/>
          <p:cNvSpPr/>
          <p:nvPr/>
        </p:nvSpPr>
        <p:spPr>
          <a:xfrm>
            <a:off x="2185463" y="1191261"/>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p:nvPr/>
        </p:nvCxnSpPr>
        <p:spPr>
          <a:xfrm flipV="1">
            <a:off x="2096047" y="1233791"/>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78661" y="1196752"/>
            <a:ext cx="517075" cy="338554"/>
          </a:xfrm>
          <a:prstGeom prst="rect">
            <a:avLst/>
          </a:prstGeom>
          <a:noFill/>
        </p:spPr>
        <p:txBody>
          <a:bodyPr wrap="square" rtlCol="0">
            <a:spAutoFit/>
          </a:bodyPr>
          <a:lstStyle/>
          <a:p>
            <a:r>
              <a:rPr lang="en-GB" sz="800" dirty="0" smtClean="0">
                <a:latin typeface="Century Gothic" panose="020B0502020202020204" pitchFamily="34" charset="0"/>
              </a:rPr>
              <a:t>One scoop</a:t>
            </a:r>
            <a:endParaRPr lang="en-GB" sz="800" dirty="0">
              <a:latin typeface="Century Gothic" panose="020B0502020202020204" pitchFamily="34" charset="0"/>
            </a:endParaRPr>
          </a:p>
        </p:txBody>
      </p:sp>
      <p:sp>
        <p:nvSpPr>
          <p:cNvPr id="15" name="TextBox 14"/>
          <p:cNvSpPr txBox="1"/>
          <p:nvPr/>
        </p:nvSpPr>
        <p:spPr>
          <a:xfrm>
            <a:off x="2117810" y="818254"/>
            <a:ext cx="936104" cy="215444"/>
          </a:xfrm>
          <a:prstGeom prst="rect">
            <a:avLst/>
          </a:prstGeom>
          <a:noFill/>
        </p:spPr>
        <p:txBody>
          <a:bodyPr wrap="square" rtlCol="0">
            <a:spAutoFit/>
          </a:bodyPr>
          <a:lstStyle/>
          <a:p>
            <a:r>
              <a:rPr lang="en-GB" sz="800" dirty="0" smtClean="0">
                <a:latin typeface="Century Gothic" panose="020B0502020202020204" pitchFamily="34" charset="0"/>
              </a:rPr>
              <a:t>Spatula</a:t>
            </a:r>
            <a:endParaRPr lang="en-GB" sz="800" dirty="0">
              <a:latin typeface="Century Gothic" panose="020B0502020202020204" pitchFamily="34" charset="0"/>
            </a:endParaRPr>
          </a:p>
        </p:txBody>
      </p:sp>
      <p:sp>
        <p:nvSpPr>
          <p:cNvPr id="16" name="TextBox 15"/>
          <p:cNvSpPr txBox="1"/>
          <p:nvPr/>
        </p:nvSpPr>
        <p:spPr>
          <a:xfrm>
            <a:off x="1619672" y="1839576"/>
            <a:ext cx="1000642" cy="461665"/>
          </a:xfrm>
          <a:prstGeom prst="rect">
            <a:avLst/>
          </a:prstGeom>
          <a:noFill/>
        </p:spPr>
        <p:txBody>
          <a:bodyPr wrap="square" rtlCol="0">
            <a:spAutoFit/>
          </a:bodyPr>
          <a:lstStyle/>
          <a:p>
            <a:pPr algn="ctr"/>
            <a:r>
              <a:rPr lang="en-GB" sz="800" dirty="0" smtClean="0">
                <a:latin typeface="Century Gothic" panose="020B0502020202020204" pitchFamily="34" charset="0"/>
              </a:rPr>
              <a:t>Bottle containing flour and iron filings</a:t>
            </a:r>
            <a:endParaRPr lang="en-GB" sz="800" dirty="0">
              <a:latin typeface="Century Gothic" panose="020B0502020202020204" pitchFamily="34" charset="0"/>
            </a:endParaRPr>
          </a:p>
        </p:txBody>
      </p:sp>
      <p:sp>
        <p:nvSpPr>
          <p:cNvPr id="17" name="Freeform 16"/>
          <p:cNvSpPr/>
          <p:nvPr/>
        </p:nvSpPr>
        <p:spPr>
          <a:xfrm>
            <a:off x="3689246" y="1181313"/>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p:nvPr/>
        </p:nvSpPr>
        <p:spPr>
          <a:xfrm>
            <a:off x="3684462" y="1148384"/>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Arrow Connector 18"/>
          <p:cNvCxnSpPr/>
          <p:nvPr/>
        </p:nvCxnSpPr>
        <p:spPr>
          <a:xfrm flipH="1">
            <a:off x="3491880" y="1251116"/>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3218072" y="1568364"/>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2967005" y="1716247"/>
            <a:ext cx="936104" cy="338554"/>
          </a:xfrm>
          <a:prstGeom prst="rect">
            <a:avLst/>
          </a:prstGeom>
          <a:noFill/>
        </p:spPr>
        <p:txBody>
          <a:bodyPr wrap="square" rtlCol="0">
            <a:spAutoFit/>
          </a:bodyPr>
          <a:lstStyle/>
          <a:p>
            <a:pPr algn="ctr"/>
            <a:r>
              <a:rPr lang="en-GB" sz="800" dirty="0" smtClean="0">
                <a:latin typeface="Century Gothic" panose="020B0502020202020204" pitchFamily="34" charset="0"/>
              </a:rPr>
              <a:t>Plastic weighing boat</a:t>
            </a:r>
            <a:endParaRPr lang="en-GB" sz="800" dirty="0">
              <a:latin typeface="Century Gothic" panose="020B0502020202020204" pitchFamily="34" charset="0"/>
            </a:endParaRPr>
          </a:p>
        </p:txBody>
      </p:sp>
      <p:sp>
        <p:nvSpPr>
          <p:cNvPr id="22" name="Freeform 21"/>
          <p:cNvSpPr/>
          <p:nvPr/>
        </p:nvSpPr>
        <p:spPr>
          <a:xfrm>
            <a:off x="5057398" y="1111993"/>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22"/>
          <p:cNvSpPr/>
          <p:nvPr/>
        </p:nvSpPr>
        <p:spPr>
          <a:xfrm>
            <a:off x="5052614" y="1079064"/>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p:cNvCxnSpPr/>
          <p:nvPr/>
        </p:nvCxnSpPr>
        <p:spPr>
          <a:xfrm flipH="1">
            <a:off x="4860032" y="1181796"/>
            <a:ext cx="134619" cy="16166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4679051" y="1589881"/>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427984" y="1737764"/>
            <a:ext cx="936104" cy="338554"/>
          </a:xfrm>
          <a:prstGeom prst="rect">
            <a:avLst/>
          </a:prstGeom>
          <a:noFill/>
        </p:spPr>
        <p:txBody>
          <a:bodyPr wrap="square" rtlCol="0">
            <a:spAutoFit/>
          </a:bodyPr>
          <a:lstStyle/>
          <a:p>
            <a:pPr algn="ctr"/>
            <a:r>
              <a:rPr lang="en-GB" sz="800" dirty="0" smtClean="0">
                <a:latin typeface="Century Gothic" panose="020B0502020202020204" pitchFamily="34" charset="0"/>
              </a:rPr>
              <a:t>Add two more scoops</a:t>
            </a:r>
            <a:endParaRPr lang="en-GB" sz="800" dirty="0">
              <a:latin typeface="Century Gothic" panose="020B0502020202020204" pitchFamily="34" charset="0"/>
            </a:endParaRPr>
          </a:p>
        </p:txBody>
      </p:sp>
      <p:sp>
        <p:nvSpPr>
          <p:cNvPr id="27" name="Freeform 26"/>
          <p:cNvSpPr/>
          <p:nvPr/>
        </p:nvSpPr>
        <p:spPr>
          <a:xfrm>
            <a:off x="5039457" y="1264393"/>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27"/>
          <p:cNvSpPr/>
          <p:nvPr/>
        </p:nvSpPr>
        <p:spPr>
          <a:xfrm>
            <a:off x="5034673" y="1231464"/>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28"/>
          <p:cNvSpPr/>
          <p:nvPr/>
        </p:nvSpPr>
        <p:spPr>
          <a:xfrm>
            <a:off x="4780346" y="1642771"/>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4875425" y="648977"/>
            <a:ext cx="936104" cy="338554"/>
          </a:xfrm>
          <a:prstGeom prst="rect">
            <a:avLst/>
          </a:prstGeom>
          <a:noFill/>
        </p:spPr>
        <p:txBody>
          <a:bodyPr wrap="square" rtlCol="0">
            <a:spAutoFit/>
          </a:bodyPr>
          <a:lstStyle/>
          <a:p>
            <a:pPr algn="ctr"/>
            <a:r>
              <a:rPr lang="en-GB" sz="800" dirty="0" smtClean="0">
                <a:latin typeface="Century Gothic" panose="020B0502020202020204" pitchFamily="34" charset="0"/>
              </a:rPr>
              <a:t>Add two more scoops</a:t>
            </a:r>
            <a:endParaRPr lang="en-GB" sz="800" dirty="0">
              <a:latin typeface="Century Gothic" panose="020B0502020202020204" pitchFamily="34" charset="0"/>
            </a:endParaRPr>
          </a:p>
        </p:txBody>
      </p:sp>
      <p:sp>
        <p:nvSpPr>
          <p:cNvPr id="33" name="Rounded Rectangle 32"/>
          <p:cNvSpPr/>
          <p:nvPr/>
        </p:nvSpPr>
        <p:spPr>
          <a:xfrm>
            <a:off x="325860" y="908683"/>
            <a:ext cx="1224136" cy="1367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appearance of mixture:</a:t>
            </a:r>
            <a:endParaRPr lang="en-GB" sz="1000" dirty="0">
              <a:latin typeface="Century Gothic" panose="020B0502020202020204" pitchFamily="34" charset="0"/>
            </a:endParaRPr>
          </a:p>
        </p:txBody>
      </p:sp>
      <p:sp>
        <p:nvSpPr>
          <p:cNvPr id="34" name="Freeform 33"/>
          <p:cNvSpPr/>
          <p:nvPr/>
        </p:nvSpPr>
        <p:spPr>
          <a:xfrm>
            <a:off x="6300192" y="1762453"/>
            <a:ext cx="463138" cy="154379"/>
          </a:xfrm>
          <a:custGeom>
            <a:avLst/>
            <a:gdLst>
              <a:gd name="connsiteX0" fmla="*/ 0 w 463138"/>
              <a:gd name="connsiteY0" fmla="*/ 0 h 154379"/>
              <a:gd name="connsiteX1" fmla="*/ 71252 w 463138"/>
              <a:gd name="connsiteY1" fmla="*/ 154379 h 154379"/>
              <a:gd name="connsiteX2" fmla="*/ 403761 w 463138"/>
              <a:gd name="connsiteY2" fmla="*/ 154379 h 154379"/>
              <a:gd name="connsiteX3" fmla="*/ 463138 w 463138"/>
              <a:gd name="connsiteY3" fmla="*/ 0 h 154379"/>
            </a:gdLst>
            <a:ahLst/>
            <a:cxnLst>
              <a:cxn ang="0">
                <a:pos x="connsiteX0" y="connsiteY0"/>
              </a:cxn>
              <a:cxn ang="0">
                <a:pos x="connsiteX1" y="connsiteY1"/>
              </a:cxn>
              <a:cxn ang="0">
                <a:pos x="connsiteX2" y="connsiteY2"/>
              </a:cxn>
              <a:cxn ang="0">
                <a:pos x="connsiteX3" y="connsiteY3"/>
              </a:cxn>
            </a:cxnLst>
            <a:rect l="l" t="t" r="r" b="b"/>
            <a:pathLst>
              <a:path w="463138" h="154379">
                <a:moveTo>
                  <a:pt x="0" y="0"/>
                </a:moveTo>
                <a:lnTo>
                  <a:pt x="71252" y="154379"/>
                </a:lnTo>
                <a:lnTo>
                  <a:pt x="403761" y="154379"/>
                </a:lnTo>
                <a:lnTo>
                  <a:pt x="46313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34"/>
          <p:cNvSpPr/>
          <p:nvPr/>
        </p:nvSpPr>
        <p:spPr>
          <a:xfrm>
            <a:off x="6401487" y="1815343"/>
            <a:ext cx="142504" cy="66980"/>
          </a:xfrm>
          <a:custGeom>
            <a:avLst/>
            <a:gdLst>
              <a:gd name="connsiteX0" fmla="*/ 0 w 142504"/>
              <a:gd name="connsiteY0" fmla="*/ 42099 h 66980"/>
              <a:gd name="connsiteX1" fmla="*/ 0 w 142504"/>
              <a:gd name="connsiteY1" fmla="*/ 42099 h 66980"/>
              <a:gd name="connsiteX2" fmla="*/ 35626 w 142504"/>
              <a:gd name="connsiteY2" fmla="*/ 535 h 66980"/>
              <a:gd name="connsiteX3" fmla="*/ 53439 w 142504"/>
              <a:gd name="connsiteY3" fmla="*/ 12411 h 66980"/>
              <a:gd name="connsiteX4" fmla="*/ 100940 w 142504"/>
              <a:gd name="connsiteY4" fmla="*/ 535 h 66980"/>
              <a:gd name="connsiteX5" fmla="*/ 112816 w 142504"/>
              <a:gd name="connsiteY5" fmla="*/ 18348 h 66980"/>
              <a:gd name="connsiteX6" fmla="*/ 118753 w 142504"/>
              <a:gd name="connsiteY6" fmla="*/ 36161 h 66980"/>
              <a:gd name="connsiteX7" fmla="*/ 142504 w 142504"/>
              <a:gd name="connsiteY7" fmla="*/ 42099 h 66980"/>
              <a:gd name="connsiteX8" fmla="*/ 136566 w 142504"/>
              <a:gd name="connsiteY8" fmla="*/ 65850 h 66980"/>
              <a:gd name="connsiteX9" fmla="*/ 106878 w 142504"/>
              <a:gd name="connsiteY9" fmla="*/ 59912 h 66980"/>
              <a:gd name="connsiteX10" fmla="*/ 71252 w 142504"/>
              <a:gd name="connsiteY10" fmla="*/ 65850 h 66980"/>
              <a:gd name="connsiteX11" fmla="*/ 0 w 142504"/>
              <a:gd name="connsiteY11" fmla="*/ 42099 h 6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504" h="66980">
                <a:moveTo>
                  <a:pt x="0" y="42099"/>
                </a:moveTo>
                <a:lnTo>
                  <a:pt x="0" y="42099"/>
                </a:lnTo>
                <a:cubicBezTo>
                  <a:pt x="11875" y="28244"/>
                  <a:pt x="19675" y="9397"/>
                  <a:pt x="35626" y="535"/>
                </a:cubicBezTo>
                <a:cubicBezTo>
                  <a:pt x="41864" y="-2931"/>
                  <a:pt x="46358" y="11526"/>
                  <a:pt x="53439" y="12411"/>
                </a:cubicBezTo>
                <a:cubicBezTo>
                  <a:pt x="63861" y="13714"/>
                  <a:pt x="89308" y="4413"/>
                  <a:pt x="100940" y="535"/>
                </a:cubicBezTo>
                <a:cubicBezTo>
                  <a:pt x="104899" y="6473"/>
                  <a:pt x="109625" y="11965"/>
                  <a:pt x="112816" y="18348"/>
                </a:cubicBezTo>
                <a:cubicBezTo>
                  <a:pt x="115615" y="23946"/>
                  <a:pt x="113866" y="32251"/>
                  <a:pt x="118753" y="36161"/>
                </a:cubicBezTo>
                <a:cubicBezTo>
                  <a:pt x="125125" y="41259"/>
                  <a:pt x="134587" y="40120"/>
                  <a:pt x="142504" y="42099"/>
                </a:cubicBezTo>
                <a:cubicBezTo>
                  <a:pt x="140525" y="50016"/>
                  <a:pt x="143865" y="62200"/>
                  <a:pt x="136566" y="65850"/>
                </a:cubicBezTo>
                <a:cubicBezTo>
                  <a:pt x="127539" y="70363"/>
                  <a:pt x="116970" y="59912"/>
                  <a:pt x="106878" y="59912"/>
                </a:cubicBezTo>
                <a:cubicBezTo>
                  <a:pt x="94839" y="59912"/>
                  <a:pt x="83127" y="63871"/>
                  <a:pt x="71252" y="65850"/>
                </a:cubicBezTo>
                <a:cubicBezTo>
                  <a:pt x="7936" y="59518"/>
                  <a:pt x="11875" y="46058"/>
                  <a:pt x="0" y="42099"/>
                </a:cubicBez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p:cNvGrpSpPr/>
          <p:nvPr/>
        </p:nvGrpSpPr>
        <p:grpSpPr>
          <a:xfrm rot="1941579">
            <a:off x="6624480" y="1081182"/>
            <a:ext cx="87585" cy="592423"/>
            <a:chOff x="5518023" y="2924944"/>
            <a:chExt cx="101296" cy="432048"/>
          </a:xfrm>
        </p:grpSpPr>
        <p:sp>
          <p:nvSpPr>
            <p:cNvPr id="36" name="Rectangle 35"/>
            <p:cNvSpPr/>
            <p:nvPr/>
          </p:nvSpPr>
          <p:spPr>
            <a:xfrm>
              <a:off x="5518024" y="2924944"/>
              <a:ext cx="101295" cy="216024"/>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5518023" y="3140968"/>
              <a:ext cx="101295" cy="21602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39" name="Rounded Rectangle 38"/>
          <p:cNvSpPr/>
          <p:nvPr/>
        </p:nvSpPr>
        <p:spPr>
          <a:xfrm>
            <a:off x="7812360" y="2604631"/>
            <a:ext cx="1224136" cy="168846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observations:</a:t>
            </a:r>
          </a:p>
          <a:p>
            <a:pPr algn="ctr"/>
            <a:endParaRPr lang="en-GB" sz="1000" dirty="0">
              <a:latin typeface="Century Gothic" panose="020B0502020202020204" pitchFamily="34" charset="0"/>
            </a:endParaRPr>
          </a:p>
        </p:txBody>
      </p:sp>
      <p:sp>
        <p:nvSpPr>
          <p:cNvPr id="40" name="Rounded Rectangle 39"/>
          <p:cNvSpPr/>
          <p:nvPr/>
        </p:nvSpPr>
        <p:spPr>
          <a:xfrm>
            <a:off x="271875" y="2873718"/>
            <a:ext cx="1224136" cy="1367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appearance of mixture:</a:t>
            </a:r>
            <a:endParaRPr lang="en-GB" sz="1000" dirty="0">
              <a:latin typeface="Century Gothic" panose="020B0502020202020204" pitchFamily="34" charset="0"/>
            </a:endParaRPr>
          </a:p>
        </p:txBody>
      </p:sp>
      <p:sp>
        <p:nvSpPr>
          <p:cNvPr id="41" name="Rounded Rectangle 40"/>
          <p:cNvSpPr/>
          <p:nvPr/>
        </p:nvSpPr>
        <p:spPr>
          <a:xfrm>
            <a:off x="7812360" y="454211"/>
            <a:ext cx="1224136" cy="168846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observations:</a:t>
            </a:r>
          </a:p>
          <a:p>
            <a:pPr algn="ctr"/>
            <a:endParaRPr lang="en-GB" sz="1000" dirty="0">
              <a:latin typeface="Century Gothic" panose="020B0502020202020204" pitchFamily="34" charset="0"/>
            </a:endParaRPr>
          </a:p>
        </p:txBody>
      </p:sp>
      <p:sp>
        <p:nvSpPr>
          <p:cNvPr id="42" name="Rounded Rectangle 41"/>
          <p:cNvSpPr/>
          <p:nvPr/>
        </p:nvSpPr>
        <p:spPr>
          <a:xfrm>
            <a:off x="217080" y="5111975"/>
            <a:ext cx="1224136" cy="1367866"/>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appearance of mixture:</a:t>
            </a:r>
            <a:endParaRPr lang="en-GB" sz="1000" dirty="0">
              <a:latin typeface="Century Gothic" panose="020B0502020202020204" pitchFamily="34" charset="0"/>
            </a:endParaRPr>
          </a:p>
        </p:txBody>
      </p:sp>
      <p:sp>
        <p:nvSpPr>
          <p:cNvPr id="43" name="Rounded Rectangle 42"/>
          <p:cNvSpPr/>
          <p:nvPr/>
        </p:nvSpPr>
        <p:spPr>
          <a:xfrm>
            <a:off x="7812360" y="4866667"/>
            <a:ext cx="1224136" cy="1688465"/>
          </a:xfrm>
          <a:prstGeom prst="round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GB" sz="1000" dirty="0" smtClean="0">
                <a:latin typeface="Century Gothic" panose="020B0502020202020204" pitchFamily="34" charset="0"/>
              </a:rPr>
              <a:t>Record observations:</a:t>
            </a:r>
          </a:p>
          <a:p>
            <a:pPr algn="ctr"/>
            <a:endParaRPr lang="en-GB" sz="1000" dirty="0">
              <a:latin typeface="Century Gothic" panose="020B0502020202020204" pitchFamily="34" charset="0"/>
            </a:endParaRPr>
          </a:p>
        </p:txBody>
      </p:sp>
      <p:sp>
        <p:nvSpPr>
          <p:cNvPr id="3" name="Oval 2"/>
          <p:cNvSpPr/>
          <p:nvPr/>
        </p:nvSpPr>
        <p:spPr>
          <a:xfrm>
            <a:off x="1831559" y="3212975"/>
            <a:ext cx="650049" cy="695031"/>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4" name="TextBox 43"/>
          <p:cNvSpPr txBox="1"/>
          <p:nvPr/>
        </p:nvSpPr>
        <p:spPr>
          <a:xfrm>
            <a:off x="1342260" y="4026140"/>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Fold filter paper in half</a:t>
            </a:r>
            <a:endParaRPr lang="en-GB" sz="800" dirty="0">
              <a:latin typeface="Century Gothic" panose="020B0502020202020204" pitchFamily="34" charset="0"/>
            </a:endParaRPr>
          </a:p>
        </p:txBody>
      </p:sp>
      <p:cxnSp>
        <p:nvCxnSpPr>
          <p:cNvPr id="31" name="Straight Connector 30"/>
          <p:cNvCxnSpPr>
            <a:stCxn id="3" idx="0"/>
            <a:endCxn id="3" idx="4"/>
          </p:cNvCxnSpPr>
          <p:nvPr/>
        </p:nvCxnSpPr>
        <p:spPr>
          <a:xfrm>
            <a:off x="2156584" y="3212975"/>
            <a:ext cx="0" cy="69503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3043527" y="3194290"/>
            <a:ext cx="650049" cy="695031"/>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46" name="Straight Connector 45"/>
          <p:cNvCxnSpPr>
            <a:stCxn id="45" idx="2"/>
            <a:endCxn id="47" idx="3"/>
          </p:cNvCxnSpPr>
          <p:nvPr/>
        </p:nvCxnSpPr>
        <p:spPr>
          <a:xfrm>
            <a:off x="3043527" y="3541806"/>
            <a:ext cx="73638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405533" y="3117077"/>
            <a:ext cx="374379" cy="849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1" name="Straight Connector 50"/>
          <p:cNvCxnSpPr/>
          <p:nvPr/>
        </p:nvCxnSpPr>
        <p:spPr>
          <a:xfrm>
            <a:off x="3384711" y="3194289"/>
            <a:ext cx="0" cy="695031"/>
          </a:xfrm>
          <a:prstGeom prst="line">
            <a:avLst/>
          </a:prstGeom>
          <a:ln w="285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532660" y="4026140"/>
            <a:ext cx="1691977" cy="215444"/>
          </a:xfrm>
          <a:prstGeom prst="rect">
            <a:avLst/>
          </a:prstGeom>
          <a:noFill/>
        </p:spPr>
        <p:txBody>
          <a:bodyPr wrap="square" rtlCol="0">
            <a:spAutoFit/>
          </a:bodyPr>
          <a:lstStyle/>
          <a:p>
            <a:pPr algn="ctr"/>
            <a:r>
              <a:rPr lang="en-GB" sz="800" dirty="0" smtClean="0">
                <a:latin typeface="Century Gothic" panose="020B0502020202020204" pitchFamily="34" charset="0"/>
              </a:rPr>
              <a:t>Fold in half again</a:t>
            </a:r>
            <a:endParaRPr lang="en-GB" sz="800" dirty="0">
              <a:latin typeface="Century Gothic" panose="020B0502020202020204" pitchFamily="34" charset="0"/>
            </a:endParaRPr>
          </a:p>
        </p:txBody>
      </p:sp>
      <p:grpSp>
        <p:nvGrpSpPr>
          <p:cNvPr id="53" name="Group 52"/>
          <p:cNvGrpSpPr/>
          <p:nvPr/>
        </p:nvGrpSpPr>
        <p:grpSpPr>
          <a:xfrm>
            <a:off x="4950910" y="3517839"/>
            <a:ext cx="463138" cy="581890"/>
            <a:chOff x="1401288" y="2434442"/>
            <a:chExt cx="463138" cy="581890"/>
          </a:xfrm>
        </p:grpSpPr>
        <p:sp>
          <p:nvSpPr>
            <p:cNvPr id="54" name="Freeform 53"/>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54"/>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 name="TextBox 55"/>
          <p:cNvSpPr txBox="1"/>
          <p:nvPr/>
        </p:nvSpPr>
        <p:spPr>
          <a:xfrm>
            <a:off x="4716016" y="4077652"/>
            <a:ext cx="936104" cy="215444"/>
          </a:xfrm>
          <a:prstGeom prst="rect">
            <a:avLst/>
          </a:prstGeom>
          <a:noFill/>
        </p:spPr>
        <p:txBody>
          <a:bodyPr wrap="square" rtlCol="0">
            <a:spAutoFit/>
          </a:bodyPr>
          <a:lstStyle/>
          <a:p>
            <a:r>
              <a:rPr lang="en-GB" sz="800" dirty="0" smtClean="0">
                <a:latin typeface="Century Gothic" panose="020B0502020202020204" pitchFamily="34" charset="0"/>
              </a:rPr>
              <a:t>Conical flask</a:t>
            </a:r>
            <a:endParaRPr lang="en-GB" sz="800" dirty="0">
              <a:latin typeface="Century Gothic" panose="020B0502020202020204" pitchFamily="34" charset="0"/>
            </a:endParaRPr>
          </a:p>
        </p:txBody>
      </p:sp>
      <p:grpSp>
        <p:nvGrpSpPr>
          <p:cNvPr id="57" name="Group 56"/>
          <p:cNvGrpSpPr/>
          <p:nvPr/>
        </p:nvGrpSpPr>
        <p:grpSpPr>
          <a:xfrm>
            <a:off x="4942000" y="3292366"/>
            <a:ext cx="493488" cy="409939"/>
            <a:chOff x="3526155" y="2481580"/>
            <a:chExt cx="2091690" cy="1894840"/>
          </a:xfrm>
        </p:grpSpPr>
        <p:sp>
          <p:nvSpPr>
            <p:cNvPr id="58" name="Freeform 57"/>
            <p:cNvSpPr/>
            <p:nvPr/>
          </p:nvSpPr>
          <p:spPr>
            <a:xfrm>
              <a:off x="3526155" y="2481580"/>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58"/>
            <p:cNvSpPr/>
            <p:nvPr/>
          </p:nvSpPr>
          <p:spPr>
            <a:xfrm flipH="1">
              <a:off x="4618990" y="2487295"/>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60" name="TextBox 59"/>
          <p:cNvSpPr txBox="1"/>
          <p:nvPr/>
        </p:nvSpPr>
        <p:spPr>
          <a:xfrm>
            <a:off x="5291910" y="3297700"/>
            <a:ext cx="936104" cy="215444"/>
          </a:xfrm>
          <a:prstGeom prst="rect">
            <a:avLst/>
          </a:prstGeom>
          <a:noFill/>
        </p:spPr>
        <p:txBody>
          <a:bodyPr wrap="square" rtlCol="0">
            <a:spAutoFit/>
          </a:bodyPr>
          <a:lstStyle/>
          <a:p>
            <a:r>
              <a:rPr lang="en-GB" sz="800" dirty="0" smtClean="0">
                <a:latin typeface="Century Gothic" panose="020B0502020202020204" pitchFamily="34" charset="0"/>
              </a:rPr>
              <a:t>Funnel </a:t>
            </a:r>
            <a:endParaRPr lang="en-GB" sz="800" dirty="0">
              <a:latin typeface="Century Gothic" panose="020B0502020202020204" pitchFamily="34" charset="0"/>
            </a:endParaRPr>
          </a:p>
        </p:txBody>
      </p:sp>
      <p:sp>
        <p:nvSpPr>
          <p:cNvPr id="61" name="TextBox 60"/>
          <p:cNvSpPr txBox="1"/>
          <p:nvPr/>
        </p:nvSpPr>
        <p:spPr>
          <a:xfrm>
            <a:off x="5004048" y="2433082"/>
            <a:ext cx="936104" cy="707886"/>
          </a:xfrm>
          <a:prstGeom prst="rect">
            <a:avLst/>
          </a:prstGeom>
          <a:noFill/>
        </p:spPr>
        <p:txBody>
          <a:bodyPr wrap="square" rtlCol="0">
            <a:spAutoFit/>
          </a:bodyPr>
          <a:lstStyle/>
          <a:p>
            <a:r>
              <a:rPr lang="en-GB" sz="800" dirty="0" smtClean="0">
                <a:latin typeface="Century Gothic" panose="020B0502020202020204" pitchFamily="34" charset="0"/>
              </a:rPr>
              <a:t>Open filter paper like an ice cream cone and put in a funnel</a:t>
            </a:r>
            <a:endParaRPr lang="en-GB" sz="800" dirty="0">
              <a:latin typeface="Century Gothic" panose="020B0502020202020204" pitchFamily="34" charset="0"/>
            </a:endParaRPr>
          </a:p>
        </p:txBody>
      </p:sp>
      <p:sp>
        <p:nvSpPr>
          <p:cNvPr id="62" name="Isosceles Triangle 61"/>
          <p:cNvSpPr/>
          <p:nvPr/>
        </p:nvSpPr>
        <p:spPr>
          <a:xfrm rot="10800000">
            <a:off x="4960139" y="3249785"/>
            <a:ext cx="452854" cy="281056"/>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8" name="Group 67"/>
          <p:cNvGrpSpPr/>
          <p:nvPr/>
        </p:nvGrpSpPr>
        <p:grpSpPr>
          <a:xfrm rot="2576493">
            <a:off x="1833795" y="5141404"/>
            <a:ext cx="255697" cy="347826"/>
            <a:chOff x="5961879" y="3550296"/>
            <a:chExt cx="249619" cy="280934"/>
          </a:xfrm>
        </p:grpSpPr>
        <p:sp>
          <p:nvSpPr>
            <p:cNvPr id="65" name="Freeform 64"/>
            <p:cNvSpPr/>
            <p:nvPr/>
          </p:nvSpPr>
          <p:spPr>
            <a:xfrm>
              <a:off x="5961879" y="355029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5986108" y="3676353"/>
              <a:ext cx="201160" cy="140467"/>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9" name="Group 68"/>
          <p:cNvGrpSpPr/>
          <p:nvPr/>
        </p:nvGrpSpPr>
        <p:grpSpPr>
          <a:xfrm>
            <a:off x="6664930" y="3567190"/>
            <a:ext cx="463138" cy="581890"/>
            <a:chOff x="1401288" y="2434442"/>
            <a:chExt cx="463138" cy="581890"/>
          </a:xfrm>
        </p:grpSpPr>
        <p:sp>
          <p:nvSpPr>
            <p:cNvPr id="70" name="Freeform 69"/>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eeform 70"/>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2" name="Group 71"/>
          <p:cNvGrpSpPr/>
          <p:nvPr/>
        </p:nvGrpSpPr>
        <p:grpSpPr>
          <a:xfrm>
            <a:off x="6656020" y="3341717"/>
            <a:ext cx="493488" cy="409939"/>
            <a:chOff x="3526155" y="2481580"/>
            <a:chExt cx="2091690" cy="1894840"/>
          </a:xfrm>
        </p:grpSpPr>
        <p:sp>
          <p:nvSpPr>
            <p:cNvPr id="73" name="Freeform 72"/>
            <p:cNvSpPr/>
            <p:nvPr/>
          </p:nvSpPr>
          <p:spPr>
            <a:xfrm>
              <a:off x="3526155" y="2481580"/>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73"/>
            <p:cNvSpPr/>
            <p:nvPr/>
          </p:nvSpPr>
          <p:spPr>
            <a:xfrm flipH="1">
              <a:off x="4618990" y="2487295"/>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75" name="Isosceles Triangle 74"/>
          <p:cNvSpPr/>
          <p:nvPr/>
        </p:nvSpPr>
        <p:spPr>
          <a:xfrm rot="10800000">
            <a:off x="6674159" y="3299136"/>
            <a:ext cx="452854" cy="281056"/>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TextBox 75"/>
          <p:cNvSpPr txBox="1"/>
          <p:nvPr/>
        </p:nvSpPr>
        <p:spPr>
          <a:xfrm>
            <a:off x="6863807" y="2543999"/>
            <a:ext cx="936104" cy="338554"/>
          </a:xfrm>
          <a:prstGeom prst="rect">
            <a:avLst/>
          </a:prstGeom>
          <a:noFill/>
        </p:spPr>
        <p:txBody>
          <a:bodyPr wrap="square" rtlCol="0">
            <a:spAutoFit/>
          </a:bodyPr>
          <a:lstStyle/>
          <a:p>
            <a:r>
              <a:rPr lang="en-GB" sz="800" dirty="0" smtClean="0">
                <a:latin typeface="Century Gothic" panose="020B0502020202020204" pitchFamily="34" charset="0"/>
              </a:rPr>
              <a:t>Sand and water mixture</a:t>
            </a:r>
            <a:endParaRPr lang="en-GB" sz="800" dirty="0">
              <a:latin typeface="Century Gothic" panose="020B0502020202020204" pitchFamily="34" charset="0"/>
            </a:endParaRPr>
          </a:p>
        </p:txBody>
      </p:sp>
      <p:cxnSp>
        <p:nvCxnSpPr>
          <p:cNvPr id="77" name="Straight Arrow Connector 76"/>
          <p:cNvCxnSpPr/>
          <p:nvPr/>
        </p:nvCxnSpPr>
        <p:spPr>
          <a:xfrm flipH="1">
            <a:off x="6932707" y="2882553"/>
            <a:ext cx="98972" cy="373899"/>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932707" y="3013068"/>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grpSp>
        <p:nvGrpSpPr>
          <p:cNvPr id="80" name="Group 79"/>
          <p:cNvGrpSpPr/>
          <p:nvPr/>
        </p:nvGrpSpPr>
        <p:grpSpPr>
          <a:xfrm>
            <a:off x="2342185" y="5477969"/>
            <a:ext cx="299586" cy="771398"/>
            <a:chOff x="390895" y="1073426"/>
            <a:chExt cx="299586" cy="771398"/>
          </a:xfrm>
          <a:noFill/>
        </p:grpSpPr>
        <p:sp>
          <p:nvSpPr>
            <p:cNvPr id="81" name="Freeform 80"/>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rapezoid 81"/>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3" name="Straight Connector 82"/>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1" name="Straight Arrow Connector 90"/>
          <p:cNvCxnSpPr/>
          <p:nvPr/>
        </p:nvCxnSpPr>
        <p:spPr>
          <a:xfrm>
            <a:off x="2195736" y="5232067"/>
            <a:ext cx="243070" cy="15320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2092428" y="4876430"/>
            <a:ext cx="936104" cy="215444"/>
          </a:xfrm>
          <a:prstGeom prst="rect">
            <a:avLst/>
          </a:prstGeom>
          <a:noFill/>
        </p:spPr>
        <p:txBody>
          <a:bodyPr wrap="square" rtlCol="0">
            <a:spAutoFit/>
          </a:bodyPr>
          <a:lstStyle/>
          <a:p>
            <a:r>
              <a:rPr lang="en-GB" sz="800" dirty="0">
                <a:latin typeface="Century Gothic" panose="020B0502020202020204" pitchFamily="34" charset="0"/>
              </a:rPr>
              <a:t>1</a:t>
            </a:r>
            <a:r>
              <a:rPr lang="en-GB" sz="800" dirty="0" smtClean="0">
                <a:latin typeface="Century Gothic" panose="020B0502020202020204" pitchFamily="34" charset="0"/>
              </a:rPr>
              <a:t>0cm</a:t>
            </a:r>
            <a:r>
              <a:rPr lang="en-GB" sz="800" baseline="30000" dirty="0" smtClean="0">
                <a:latin typeface="Century Gothic" panose="020B0502020202020204" pitchFamily="34" charset="0"/>
              </a:rPr>
              <a:t>3</a:t>
            </a:r>
            <a:endParaRPr lang="en-GB" sz="800" dirty="0">
              <a:latin typeface="Century Gothic" panose="020B0502020202020204" pitchFamily="34" charset="0"/>
            </a:endParaRPr>
          </a:p>
        </p:txBody>
      </p:sp>
      <p:sp>
        <p:nvSpPr>
          <p:cNvPr id="93" name="TextBox 92"/>
          <p:cNvSpPr txBox="1"/>
          <p:nvPr/>
        </p:nvSpPr>
        <p:spPr>
          <a:xfrm>
            <a:off x="2195736" y="6249367"/>
            <a:ext cx="936104" cy="338554"/>
          </a:xfrm>
          <a:prstGeom prst="rect">
            <a:avLst/>
          </a:prstGeom>
          <a:noFill/>
        </p:spPr>
        <p:txBody>
          <a:bodyPr wrap="square" rtlCol="0">
            <a:spAutoFit/>
          </a:bodyPr>
          <a:lstStyle/>
          <a:p>
            <a:r>
              <a:rPr lang="en-GB" sz="800" dirty="0" smtClean="0">
                <a:latin typeface="Century Gothic" panose="020B0502020202020204" pitchFamily="34" charset="0"/>
              </a:rPr>
              <a:t>Measuring cylinder</a:t>
            </a:r>
            <a:endParaRPr lang="en-GB" sz="800" dirty="0">
              <a:latin typeface="Century Gothic" panose="020B0502020202020204" pitchFamily="34" charset="0"/>
            </a:endParaRPr>
          </a:p>
        </p:txBody>
      </p:sp>
      <p:sp>
        <p:nvSpPr>
          <p:cNvPr id="95" name="TextBox 94"/>
          <p:cNvSpPr txBox="1"/>
          <p:nvPr/>
        </p:nvSpPr>
        <p:spPr>
          <a:xfrm>
            <a:off x="1483028" y="5565581"/>
            <a:ext cx="936104" cy="215444"/>
          </a:xfrm>
          <a:prstGeom prst="rect">
            <a:avLst/>
          </a:prstGeom>
          <a:noFill/>
        </p:spPr>
        <p:txBody>
          <a:bodyPr wrap="square" rtlCol="0">
            <a:spAutoFit/>
          </a:bodyPr>
          <a:lstStyle/>
          <a:p>
            <a:r>
              <a:rPr lang="en-GB" sz="800" dirty="0" smtClean="0">
                <a:latin typeface="Century Gothic" panose="020B0502020202020204" pitchFamily="34" charset="0"/>
              </a:rPr>
              <a:t>Sugar solution</a:t>
            </a:r>
            <a:endParaRPr lang="en-GB" sz="800" dirty="0">
              <a:latin typeface="Century Gothic" panose="020B0502020202020204" pitchFamily="34" charset="0"/>
            </a:endParaRPr>
          </a:p>
        </p:txBody>
      </p:sp>
      <p:sp>
        <p:nvSpPr>
          <p:cNvPr id="96" name="Arc 95"/>
          <p:cNvSpPr/>
          <p:nvPr/>
        </p:nvSpPr>
        <p:spPr>
          <a:xfrm rot="8191508">
            <a:off x="3540458" y="5130318"/>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97" name="Straight Arrow Connector 96"/>
          <p:cNvCxnSpPr/>
          <p:nvPr/>
        </p:nvCxnSpPr>
        <p:spPr>
          <a:xfrm>
            <a:off x="3730776" y="5386294"/>
            <a:ext cx="252817" cy="47993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3692975" y="5177749"/>
            <a:ext cx="936104" cy="215444"/>
          </a:xfrm>
          <a:prstGeom prst="rect">
            <a:avLst/>
          </a:prstGeom>
          <a:noFill/>
        </p:spPr>
        <p:txBody>
          <a:bodyPr wrap="square" rtlCol="0">
            <a:spAutoFit/>
          </a:bodyPr>
          <a:lstStyle/>
          <a:p>
            <a:r>
              <a:rPr lang="en-GB" sz="800" dirty="0" smtClean="0">
                <a:latin typeface="Century Gothic" panose="020B0502020202020204" pitchFamily="34" charset="0"/>
              </a:rPr>
              <a:t>Slowly pour</a:t>
            </a:r>
            <a:endParaRPr lang="en-GB" sz="800" dirty="0">
              <a:latin typeface="Century Gothic" panose="020B0502020202020204" pitchFamily="34" charset="0"/>
            </a:endParaRPr>
          </a:p>
        </p:txBody>
      </p:sp>
      <p:sp>
        <p:nvSpPr>
          <p:cNvPr id="99" name="TextBox 98"/>
          <p:cNvSpPr txBox="1"/>
          <p:nvPr/>
        </p:nvSpPr>
        <p:spPr>
          <a:xfrm>
            <a:off x="3582938" y="6076706"/>
            <a:ext cx="936104" cy="338554"/>
          </a:xfrm>
          <a:prstGeom prst="rect">
            <a:avLst/>
          </a:prstGeom>
          <a:noFill/>
        </p:spPr>
        <p:txBody>
          <a:bodyPr wrap="square" rtlCol="0">
            <a:spAutoFit/>
          </a:bodyPr>
          <a:lstStyle/>
          <a:p>
            <a:r>
              <a:rPr lang="en-GB" sz="800" dirty="0" smtClean="0">
                <a:latin typeface="Century Gothic" panose="020B0502020202020204" pitchFamily="34" charset="0"/>
              </a:rPr>
              <a:t>Evaporating dish</a:t>
            </a:r>
            <a:endParaRPr lang="en-GB" sz="800" dirty="0">
              <a:latin typeface="Century Gothic" panose="020B0502020202020204" pitchFamily="34" charset="0"/>
            </a:endParaRPr>
          </a:p>
        </p:txBody>
      </p:sp>
      <p:grpSp>
        <p:nvGrpSpPr>
          <p:cNvPr id="100" name="Group 99"/>
          <p:cNvGrpSpPr/>
          <p:nvPr/>
        </p:nvGrpSpPr>
        <p:grpSpPr>
          <a:xfrm rot="2859359">
            <a:off x="3142908" y="5038968"/>
            <a:ext cx="299586" cy="771398"/>
            <a:chOff x="390895" y="1073426"/>
            <a:chExt cx="299586" cy="771398"/>
          </a:xfrm>
          <a:noFill/>
        </p:grpSpPr>
        <p:sp>
          <p:nvSpPr>
            <p:cNvPr id="101" name="Freeform 100"/>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rapezoid 101"/>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3" name="Straight Connector 102"/>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2" name="Straight Connector 111"/>
          <p:cNvCxnSpPr/>
          <p:nvPr/>
        </p:nvCxnSpPr>
        <p:spPr>
          <a:xfrm>
            <a:off x="4660669" y="6204116"/>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4956974" y="5556572"/>
            <a:ext cx="660298" cy="620752"/>
            <a:chOff x="5186580" y="1697146"/>
            <a:chExt cx="660298" cy="620752"/>
          </a:xfrm>
        </p:grpSpPr>
        <p:grpSp>
          <p:nvGrpSpPr>
            <p:cNvPr id="114" name="Group 113"/>
            <p:cNvGrpSpPr/>
            <p:nvPr/>
          </p:nvGrpSpPr>
          <p:grpSpPr>
            <a:xfrm>
              <a:off x="5186580" y="1729570"/>
              <a:ext cx="660298" cy="588328"/>
              <a:chOff x="5018567" y="1381316"/>
              <a:chExt cx="992375" cy="936582"/>
            </a:xfrm>
          </p:grpSpPr>
          <p:sp>
            <p:nvSpPr>
              <p:cNvPr id="116" name="Freeform 115"/>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17" name="Freeform 116"/>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15" name="Straight Connector 114"/>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18" name="Trapezoid 117"/>
          <p:cNvSpPr/>
          <p:nvPr/>
        </p:nvSpPr>
        <p:spPr>
          <a:xfrm>
            <a:off x="5149673" y="6116710"/>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ectangle 118"/>
          <p:cNvSpPr/>
          <p:nvPr/>
        </p:nvSpPr>
        <p:spPr>
          <a:xfrm>
            <a:off x="5273973" y="5720794"/>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0" name="Arc 119"/>
          <p:cNvSpPr/>
          <p:nvPr/>
        </p:nvSpPr>
        <p:spPr>
          <a:xfrm rot="8191508">
            <a:off x="4834971" y="4554254"/>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1" name="Isosceles Triangle 120"/>
          <p:cNvSpPr/>
          <p:nvPr/>
        </p:nvSpPr>
        <p:spPr>
          <a:xfrm>
            <a:off x="5264578" y="5599032"/>
            <a:ext cx="59285" cy="121867"/>
          </a:xfrm>
          <a:prstGeom prst="triangle">
            <a:avLst/>
          </a:prstGeom>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2" name="TextBox 121"/>
          <p:cNvSpPr txBox="1"/>
          <p:nvPr/>
        </p:nvSpPr>
        <p:spPr>
          <a:xfrm>
            <a:off x="4427984" y="6205101"/>
            <a:ext cx="1691977" cy="461665"/>
          </a:xfrm>
          <a:prstGeom prst="rect">
            <a:avLst/>
          </a:prstGeom>
          <a:noFill/>
        </p:spPr>
        <p:txBody>
          <a:bodyPr wrap="square" rtlCol="0">
            <a:spAutoFit/>
          </a:bodyPr>
          <a:lstStyle/>
          <a:p>
            <a:pPr algn="ctr"/>
            <a:r>
              <a:rPr lang="en-GB" sz="800" dirty="0" smtClean="0">
                <a:latin typeface="Century Gothic" panose="020B0502020202020204" pitchFamily="34" charset="0"/>
              </a:rPr>
              <a:t>Ask teacher to light. Set to roaring flame and heat till all water has evaporated.</a:t>
            </a:r>
            <a:endParaRPr lang="en-GB" sz="800" dirty="0">
              <a:latin typeface="Century Gothic" panose="020B0502020202020204" pitchFamily="34" charset="0"/>
            </a:endParaRPr>
          </a:p>
        </p:txBody>
      </p:sp>
      <p:sp>
        <p:nvSpPr>
          <p:cNvPr id="123" name="TextBox 122"/>
          <p:cNvSpPr txBox="1"/>
          <p:nvPr/>
        </p:nvSpPr>
        <p:spPr>
          <a:xfrm>
            <a:off x="6084079" y="4849126"/>
            <a:ext cx="1504604" cy="1723549"/>
          </a:xfrm>
          <a:prstGeom prst="rect">
            <a:avLst/>
          </a:prstGeom>
          <a:noFill/>
          <a:ln w="28575">
            <a:solidFill>
              <a:schemeClr val="tx1"/>
            </a:solidFill>
            <a:prstDash val="solid"/>
          </a:ln>
        </p:spPr>
        <p:txBody>
          <a:bodyPr wrap="square" rtlCol="0">
            <a:spAutoFit/>
          </a:bodyPr>
          <a:lstStyle/>
          <a:p>
            <a:r>
              <a:rPr lang="en-GB" sz="800" dirty="0" smtClean="0">
                <a:latin typeface="Century Gothic" panose="020B0502020202020204" pitchFamily="34" charset="0"/>
              </a:rPr>
              <a:t>Bunsen checklist:</a:t>
            </a:r>
          </a:p>
          <a:p>
            <a:pPr marL="285750" indent="-285750">
              <a:buFont typeface="Wingdings" panose="05000000000000000000" pitchFamily="2" charset="2"/>
              <a:buChar char="q"/>
            </a:pPr>
            <a:r>
              <a:rPr lang="en-GB" sz="8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8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8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8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800" dirty="0" smtClean="0">
                <a:latin typeface="Century Gothic" panose="020B0502020202020204" pitchFamily="34" charset="0"/>
              </a:rPr>
              <a:t>Goggles over eyes</a:t>
            </a:r>
          </a:p>
          <a:p>
            <a:pPr marL="285750" indent="-285750">
              <a:buFont typeface="Wingdings" panose="05000000000000000000" pitchFamily="2" charset="2"/>
              <a:buChar char="q"/>
            </a:pPr>
            <a:r>
              <a:rPr lang="en-GB" sz="800" dirty="0" smtClean="0">
                <a:latin typeface="Century Gothic" panose="020B0502020202020204" pitchFamily="34" charset="0"/>
              </a:rPr>
              <a:t>Hair tied back</a:t>
            </a:r>
          </a:p>
          <a:p>
            <a:pPr marL="285750" indent="-285750">
              <a:buFont typeface="Wingdings" panose="05000000000000000000" pitchFamily="2" charset="2"/>
              <a:buChar char="q"/>
            </a:pPr>
            <a:r>
              <a:rPr lang="en-GB" sz="800" dirty="0" smtClean="0">
                <a:latin typeface="Century Gothic" panose="020B0502020202020204" pitchFamily="34" charset="0"/>
              </a:rPr>
              <a:t>Set </a:t>
            </a:r>
            <a:r>
              <a:rPr lang="en-GB" sz="8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cxnSp>
        <p:nvCxnSpPr>
          <p:cNvPr id="124" name="Straight Connector 123"/>
          <p:cNvCxnSpPr/>
          <p:nvPr/>
        </p:nvCxnSpPr>
        <p:spPr>
          <a:xfrm>
            <a:off x="2843808" y="732766"/>
            <a:ext cx="0" cy="615782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4455524" y="732766"/>
            <a:ext cx="0" cy="612523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6012160" y="687803"/>
            <a:ext cx="0" cy="379028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773849" y="1412776"/>
            <a:ext cx="936104" cy="461665"/>
          </a:xfrm>
          <a:prstGeom prst="rect">
            <a:avLst/>
          </a:prstGeom>
          <a:noFill/>
        </p:spPr>
        <p:txBody>
          <a:bodyPr wrap="square" rtlCol="0">
            <a:spAutoFit/>
          </a:bodyPr>
          <a:lstStyle/>
          <a:p>
            <a:pPr algn="ctr"/>
            <a:r>
              <a:rPr lang="en-GB" sz="800" dirty="0" smtClean="0">
                <a:latin typeface="Century Gothic" panose="020B0502020202020204" pitchFamily="34" charset="0"/>
              </a:rPr>
              <a:t>Use magnet to separate the </a:t>
            </a:r>
            <a:r>
              <a:rPr lang="en-GB" sz="800" dirty="0" err="1" smtClean="0">
                <a:latin typeface="Century Gothic" panose="020B0502020202020204" pitchFamily="34" charset="0"/>
              </a:rPr>
              <a:t>irron</a:t>
            </a:r>
            <a:endParaRPr lang="en-GB" sz="800" dirty="0">
              <a:latin typeface="Century Gothic" panose="020B0502020202020204" pitchFamily="34" charset="0"/>
            </a:endParaRPr>
          </a:p>
        </p:txBody>
      </p:sp>
      <p:sp>
        <p:nvSpPr>
          <p:cNvPr id="131" name="Oval 130"/>
          <p:cNvSpPr/>
          <p:nvPr/>
        </p:nvSpPr>
        <p:spPr>
          <a:xfrm>
            <a:off x="1600680" y="588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32" name="Oval 131"/>
          <p:cNvSpPr/>
          <p:nvPr/>
        </p:nvSpPr>
        <p:spPr>
          <a:xfrm>
            <a:off x="2965052" y="588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133" name="Oval 132"/>
          <p:cNvSpPr/>
          <p:nvPr/>
        </p:nvSpPr>
        <p:spPr>
          <a:xfrm>
            <a:off x="4577769" y="588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
        <p:nvSpPr>
          <p:cNvPr id="134" name="Oval 133"/>
          <p:cNvSpPr/>
          <p:nvPr/>
        </p:nvSpPr>
        <p:spPr>
          <a:xfrm>
            <a:off x="6177490" y="587817"/>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135" name="Oval 134"/>
          <p:cNvSpPr/>
          <p:nvPr/>
        </p:nvSpPr>
        <p:spPr>
          <a:xfrm>
            <a:off x="1600680" y="253730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36" name="Oval 135"/>
          <p:cNvSpPr/>
          <p:nvPr/>
        </p:nvSpPr>
        <p:spPr>
          <a:xfrm>
            <a:off x="2965052" y="253730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137" name="Oval 136"/>
          <p:cNvSpPr/>
          <p:nvPr/>
        </p:nvSpPr>
        <p:spPr>
          <a:xfrm>
            <a:off x="4577769" y="253730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
        <p:nvSpPr>
          <p:cNvPr id="138" name="Oval 137"/>
          <p:cNvSpPr/>
          <p:nvPr/>
        </p:nvSpPr>
        <p:spPr>
          <a:xfrm>
            <a:off x="6177489" y="253730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140" name="Oval 139"/>
          <p:cNvSpPr/>
          <p:nvPr/>
        </p:nvSpPr>
        <p:spPr>
          <a:xfrm>
            <a:off x="1615409" y="4625534"/>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41" name="Oval 140"/>
          <p:cNvSpPr/>
          <p:nvPr/>
        </p:nvSpPr>
        <p:spPr>
          <a:xfrm>
            <a:off x="2979781" y="4625534"/>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142" name="Oval 141"/>
          <p:cNvSpPr/>
          <p:nvPr/>
        </p:nvSpPr>
        <p:spPr>
          <a:xfrm>
            <a:off x="4592498" y="4625534"/>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Tree>
    <p:extLst>
      <p:ext uri="{BB962C8B-B14F-4D97-AF65-F5344CB8AC3E}">
        <p14:creationId xmlns:p14="http://schemas.microsoft.com/office/powerpoint/2010/main" val="2654305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Arc 160">
            <a:extLst>
              <a:ext uri="{FF2B5EF4-FFF2-40B4-BE49-F238E27FC236}">
                <a16:creationId xmlns:a16="http://schemas.microsoft.com/office/drawing/2014/main" xmlns="" id="{DB1D373A-1332-430D-8314-A1BECC89BB85}"/>
              </a:ext>
            </a:extLst>
          </p:cNvPr>
          <p:cNvSpPr/>
          <p:nvPr/>
        </p:nvSpPr>
        <p:spPr>
          <a:xfrm rot="8191508">
            <a:off x="3176974" y="4551827"/>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nvGrpSpPr>
          <p:cNvPr id="4" name="Group 3">
            <a:extLst>
              <a:ext uri="{FF2B5EF4-FFF2-40B4-BE49-F238E27FC236}">
                <a16:creationId xmlns:a16="http://schemas.microsoft.com/office/drawing/2014/main" xmlns="" id="{321322C9-995A-498E-8132-AAE7E8E2C2EF}"/>
              </a:ext>
            </a:extLst>
          </p:cNvPr>
          <p:cNvGrpSpPr/>
          <p:nvPr/>
        </p:nvGrpSpPr>
        <p:grpSpPr>
          <a:xfrm>
            <a:off x="940796" y="1563879"/>
            <a:ext cx="249619" cy="280934"/>
            <a:chOff x="482803" y="4228186"/>
            <a:chExt cx="577901" cy="709574"/>
          </a:xfrm>
        </p:grpSpPr>
        <p:sp>
          <p:nvSpPr>
            <p:cNvPr id="5" name="Freeform 216">
              <a:extLst>
                <a:ext uri="{FF2B5EF4-FFF2-40B4-BE49-F238E27FC236}">
                  <a16:creationId xmlns:a16="http://schemas.microsoft.com/office/drawing/2014/main" xmlns="" id="{4CC293C5-021B-41C5-8A2B-A38295A84434}"/>
                </a:ext>
              </a:extLst>
            </p:cNvPr>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217">
              <a:extLst>
                <a:ext uri="{FF2B5EF4-FFF2-40B4-BE49-F238E27FC236}">
                  <a16:creationId xmlns:a16="http://schemas.microsoft.com/office/drawing/2014/main" xmlns="" id="{849B956D-8ED3-4C90-8213-DD832EB828E6}"/>
                </a:ext>
              </a:extLst>
            </p:cNvPr>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Freeform 218">
            <a:extLst>
              <a:ext uri="{FF2B5EF4-FFF2-40B4-BE49-F238E27FC236}">
                <a16:creationId xmlns:a16="http://schemas.microsoft.com/office/drawing/2014/main" xmlns="" id="{858A94F9-DE02-4921-85CE-54039FAC6F0B}"/>
              </a:ext>
            </a:extLst>
          </p:cNvPr>
          <p:cNvSpPr/>
          <p:nvPr/>
        </p:nvSpPr>
        <p:spPr>
          <a:xfrm>
            <a:off x="1146547" y="1189411"/>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xmlns="" id="{083D6C52-7BC5-4192-97E5-46CAC2F0ED35}"/>
              </a:ext>
            </a:extLst>
          </p:cNvPr>
          <p:cNvCxnSpPr/>
          <p:nvPr/>
        </p:nvCxnSpPr>
        <p:spPr>
          <a:xfrm flipV="1">
            <a:off x="1057131" y="1231941"/>
            <a:ext cx="49722" cy="303468"/>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C2E429A2-6AD5-43E0-8FA8-0B6A15A299F4}"/>
              </a:ext>
            </a:extLst>
          </p:cNvPr>
          <p:cNvSpPr txBox="1"/>
          <p:nvPr/>
        </p:nvSpPr>
        <p:spPr>
          <a:xfrm>
            <a:off x="290747" y="1124219"/>
            <a:ext cx="936104" cy="215444"/>
          </a:xfrm>
          <a:prstGeom prst="rect">
            <a:avLst/>
          </a:prstGeom>
          <a:noFill/>
        </p:spPr>
        <p:txBody>
          <a:bodyPr wrap="square" rtlCol="0">
            <a:spAutoFit/>
          </a:bodyPr>
          <a:lstStyle/>
          <a:p>
            <a:r>
              <a:rPr lang="en-GB" sz="800" dirty="0">
                <a:latin typeface="Century Gothic" panose="020B0502020202020204" pitchFamily="34" charset="0"/>
              </a:rPr>
              <a:t>Two scoops</a:t>
            </a:r>
          </a:p>
        </p:txBody>
      </p:sp>
      <p:sp>
        <p:nvSpPr>
          <p:cNvPr id="10" name="TextBox 9">
            <a:extLst>
              <a:ext uri="{FF2B5EF4-FFF2-40B4-BE49-F238E27FC236}">
                <a16:creationId xmlns:a16="http://schemas.microsoft.com/office/drawing/2014/main" xmlns="" id="{A0BE66E1-B8FF-48B4-8954-6201612A6C5D}"/>
              </a:ext>
            </a:extLst>
          </p:cNvPr>
          <p:cNvSpPr txBox="1"/>
          <p:nvPr/>
        </p:nvSpPr>
        <p:spPr>
          <a:xfrm>
            <a:off x="261301" y="2018961"/>
            <a:ext cx="1691977" cy="215444"/>
          </a:xfrm>
          <a:prstGeom prst="rect">
            <a:avLst/>
          </a:prstGeom>
          <a:noFill/>
        </p:spPr>
        <p:txBody>
          <a:bodyPr wrap="square" rtlCol="0">
            <a:spAutoFit/>
          </a:bodyPr>
          <a:lstStyle/>
          <a:p>
            <a:pPr algn="ctr"/>
            <a:r>
              <a:rPr lang="en-GB" sz="800" dirty="0">
                <a:latin typeface="Century Gothic" panose="020B0502020202020204" pitchFamily="34" charset="0"/>
              </a:rPr>
              <a:t>Bottle containing salt &amp; sand</a:t>
            </a:r>
          </a:p>
        </p:txBody>
      </p:sp>
      <p:sp>
        <p:nvSpPr>
          <p:cNvPr id="11" name="Down Arrow 1038">
            <a:extLst>
              <a:ext uri="{FF2B5EF4-FFF2-40B4-BE49-F238E27FC236}">
                <a16:creationId xmlns:a16="http://schemas.microsoft.com/office/drawing/2014/main" xmlns="" id="{FFDAF26A-19D1-4AF5-BB48-1AEC8B501855}"/>
              </a:ext>
            </a:extLst>
          </p:cNvPr>
          <p:cNvSpPr/>
          <p:nvPr/>
        </p:nvSpPr>
        <p:spPr>
          <a:xfrm>
            <a:off x="690868" y="332656"/>
            <a:ext cx="730157" cy="742687"/>
          </a:xfrm>
          <a:prstGeom prst="downArrow">
            <a:avLst>
              <a:gd name="adj1" fmla="val 71789"/>
              <a:gd name="adj2" fmla="val 1913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Century Gothic" panose="020B0502020202020204" pitchFamily="34" charset="0"/>
              </a:rPr>
              <a:t>Start</a:t>
            </a:r>
          </a:p>
        </p:txBody>
      </p:sp>
      <p:cxnSp>
        <p:nvCxnSpPr>
          <p:cNvPr id="20" name="Straight Connector 19">
            <a:extLst>
              <a:ext uri="{FF2B5EF4-FFF2-40B4-BE49-F238E27FC236}">
                <a16:creationId xmlns:a16="http://schemas.microsoft.com/office/drawing/2014/main" xmlns="" id="{379C2A2B-664F-4632-9A4F-31EB610A3885}"/>
              </a:ext>
            </a:extLst>
          </p:cNvPr>
          <p:cNvCxnSpPr/>
          <p:nvPr/>
        </p:nvCxnSpPr>
        <p:spPr>
          <a:xfrm>
            <a:off x="201362" y="2420888"/>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22" name="Freeform 39">
            <a:extLst>
              <a:ext uri="{FF2B5EF4-FFF2-40B4-BE49-F238E27FC236}">
                <a16:creationId xmlns:a16="http://schemas.microsoft.com/office/drawing/2014/main" xmlns="" id="{2C8D6C95-14D3-4964-9AF9-8C7D45EF175F}"/>
              </a:ext>
            </a:extLst>
          </p:cNvPr>
          <p:cNvSpPr/>
          <p:nvPr/>
        </p:nvSpPr>
        <p:spPr>
          <a:xfrm>
            <a:off x="2951718" y="1563879"/>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xmlns="" id="{1BFCBF7E-2E0C-4C24-B1A1-8C2CF1F3360B}"/>
              </a:ext>
            </a:extLst>
          </p:cNvPr>
          <p:cNvSpPr txBox="1"/>
          <p:nvPr/>
        </p:nvSpPr>
        <p:spPr>
          <a:xfrm>
            <a:off x="2571226" y="2018961"/>
            <a:ext cx="936104" cy="215444"/>
          </a:xfrm>
          <a:prstGeom prst="rect">
            <a:avLst/>
          </a:prstGeom>
          <a:noFill/>
        </p:spPr>
        <p:txBody>
          <a:bodyPr wrap="square" rtlCol="0">
            <a:spAutoFit/>
          </a:bodyPr>
          <a:lstStyle/>
          <a:p>
            <a:r>
              <a:rPr lang="en-GB" sz="800" dirty="0">
                <a:latin typeface="Century Gothic" panose="020B0502020202020204" pitchFamily="34" charset="0"/>
              </a:rPr>
              <a:t>100cm</a:t>
            </a:r>
            <a:r>
              <a:rPr lang="en-GB" sz="800" baseline="30000" dirty="0">
                <a:latin typeface="Century Gothic" panose="020B0502020202020204" pitchFamily="34" charset="0"/>
              </a:rPr>
              <a:t>3 </a:t>
            </a:r>
            <a:r>
              <a:rPr lang="en-GB" sz="800" dirty="0">
                <a:latin typeface="Century Gothic" panose="020B0502020202020204" pitchFamily="34" charset="0"/>
              </a:rPr>
              <a:t>beaker</a:t>
            </a:r>
          </a:p>
        </p:txBody>
      </p:sp>
      <p:sp>
        <p:nvSpPr>
          <p:cNvPr id="24" name="Freeform 218">
            <a:extLst>
              <a:ext uri="{FF2B5EF4-FFF2-40B4-BE49-F238E27FC236}">
                <a16:creationId xmlns:a16="http://schemas.microsoft.com/office/drawing/2014/main" xmlns="" id="{C945DCA9-F27A-495F-8336-444AFF61725B}"/>
              </a:ext>
            </a:extLst>
          </p:cNvPr>
          <p:cNvSpPr/>
          <p:nvPr/>
        </p:nvSpPr>
        <p:spPr>
          <a:xfrm flipH="1">
            <a:off x="2411760" y="1166901"/>
            <a:ext cx="574158" cy="42530"/>
          </a:xfrm>
          <a:custGeom>
            <a:avLst/>
            <a:gdLst>
              <a:gd name="connsiteX0" fmla="*/ 0 w 574158"/>
              <a:gd name="connsiteY0" fmla="*/ 31898 h 42530"/>
              <a:gd name="connsiteX1" fmla="*/ 116958 w 574158"/>
              <a:gd name="connsiteY1" fmla="*/ 42530 h 42530"/>
              <a:gd name="connsiteX2" fmla="*/ 191386 w 574158"/>
              <a:gd name="connsiteY2" fmla="*/ 0 h 42530"/>
              <a:gd name="connsiteX3" fmla="*/ 574158 w 574158"/>
              <a:gd name="connsiteY3" fmla="*/ 0 h 42530"/>
            </a:gdLst>
            <a:ahLst/>
            <a:cxnLst>
              <a:cxn ang="0">
                <a:pos x="connsiteX0" y="connsiteY0"/>
              </a:cxn>
              <a:cxn ang="0">
                <a:pos x="connsiteX1" y="connsiteY1"/>
              </a:cxn>
              <a:cxn ang="0">
                <a:pos x="connsiteX2" y="connsiteY2"/>
              </a:cxn>
              <a:cxn ang="0">
                <a:pos x="connsiteX3" y="connsiteY3"/>
              </a:cxn>
            </a:cxnLst>
            <a:rect l="l" t="t" r="r" b="b"/>
            <a:pathLst>
              <a:path w="574158" h="42530">
                <a:moveTo>
                  <a:pt x="0" y="31898"/>
                </a:moveTo>
                <a:lnTo>
                  <a:pt x="116958" y="42530"/>
                </a:lnTo>
                <a:lnTo>
                  <a:pt x="191386" y="0"/>
                </a:lnTo>
                <a:lnTo>
                  <a:pt x="574158"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xmlns="" id="{71F73BEE-6824-42AE-A9A5-773863A00970}"/>
              </a:ext>
            </a:extLst>
          </p:cNvPr>
          <p:cNvCxnSpPr/>
          <p:nvPr/>
        </p:nvCxnSpPr>
        <p:spPr>
          <a:xfrm>
            <a:off x="2094029" y="663322"/>
            <a:ext cx="3796" cy="173687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11A8BB2C-B633-4106-9CBA-D80FF8462F93}"/>
              </a:ext>
            </a:extLst>
          </p:cNvPr>
          <p:cNvCxnSpPr/>
          <p:nvPr/>
        </p:nvCxnSpPr>
        <p:spPr>
          <a:xfrm>
            <a:off x="1907704" y="934162"/>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xmlns="" id="{27B7654C-5B76-4749-A4FE-525BEAD5BF91}"/>
              </a:ext>
            </a:extLst>
          </p:cNvPr>
          <p:cNvCxnSpPr>
            <a:cxnSpLocks/>
          </p:cNvCxnSpPr>
          <p:nvPr/>
        </p:nvCxnSpPr>
        <p:spPr>
          <a:xfrm>
            <a:off x="2959364" y="1272832"/>
            <a:ext cx="117163" cy="340553"/>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3E99818E-8BBF-44BC-B69A-69C5DA07FFD4}"/>
              </a:ext>
            </a:extLst>
          </p:cNvPr>
          <p:cNvCxnSpPr/>
          <p:nvPr/>
        </p:nvCxnSpPr>
        <p:spPr>
          <a:xfrm>
            <a:off x="3770339" y="663322"/>
            <a:ext cx="3796" cy="173687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CB2AF8B5-49D0-47CD-A281-3351BB263B2C}"/>
              </a:ext>
            </a:extLst>
          </p:cNvPr>
          <p:cNvCxnSpPr/>
          <p:nvPr/>
        </p:nvCxnSpPr>
        <p:spPr>
          <a:xfrm>
            <a:off x="3584014" y="934162"/>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xmlns="" id="{C09CD400-3478-41C4-A9E1-D4F1012DD2D1}"/>
              </a:ext>
            </a:extLst>
          </p:cNvPr>
          <p:cNvGrpSpPr/>
          <p:nvPr/>
        </p:nvGrpSpPr>
        <p:grpSpPr>
          <a:xfrm>
            <a:off x="4493677" y="1124219"/>
            <a:ext cx="299586" cy="771398"/>
            <a:chOff x="390895" y="1073426"/>
            <a:chExt cx="299586" cy="771398"/>
          </a:xfrm>
          <a:noFill/>
        </p:grpSpPr>
        <p:sp>
          <p:nvSpPr>
            <p:cNvPr id="35" name="Freeform 6">
              <a:extLst>
                <a:ext uri="{FF2B5EF4-FFF2-40B4-BE49-F238E27FC236}">
                  <a16:creationId xmlns:a16="http://schemas.microsoft.com/office/drawing/2014/main" xmlns="" id="{AEFCE619-EDF1-4A86-B098-792AF804AA93}"/>
                </a:ext>
              </a:extLst>
            </p:cNvPr>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rapezoid 35">
              <a:extLst>
                <a:ext uri="{FF2B5EF4-FFF2-40B4-BE49-F238E27FC236}">
                  <a16:creationId xmlns:a16="http://schemas.microsoft.com/office/drawing/2014/main" xmlns="" id="{6C2D6335-3893-4CF8-A1EB-423F0E3FBCD0}"/>
                </a:ext>
              </a:extLst>
            </p:cNvPr>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Straight Connector 36">
              <a:extLst>
                <a:ext uri="{FF2B5EF4-FFF2-40B4-BE49-F238E27FC236}">
                  <a16:creationId xmlns:a16="http://schemas.microsoft.com/office/drawing/2014/main" xmlns="" id="{DD8436C4-ABF1-4F94-B3F7-43AB10A8F342}"/>
                </a:ext>
              </a:extLst>
            </p:cNvPr>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07C7BBAE-724E-4E31-A689-0165E6B8BCB3}"/>
                </a:ext>
              </a:extLst>
            </p:cNvPr>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BF7A285B-A02D-4B0E-AE1B-D2120BFF9788}"/>
                </a:ext>
              </a:extLst>
            </p:cNvPr>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xmlns="" id="{420CFBD2-A44D-4F2A-8314-B1F41D669CEA}"/>
                </a:ext>
              </a:extLst>
            </p:cNvPr>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9DB5E368-3AC4-4B70-9DF1-B434864266ED}"/>
                </a:ext>
              </a:extLst>
            </p:cNvPr>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DEF1EB11-4578-4A74-9E14-1D9AEF356FBF}"/>
                </a:ext>
              </a:extLst>
            </p:cNvPr>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xmlns="" id="{19488512-E745-4F5A-AFAA-BF2553367DC2}"/>
                </a:ext>
              </a:extLst>
            </p:cNvPr>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2B8297A2-77A6-4905-8ABE-9EB701BA7E00}"/>
                </a:ext>
              </a:extLst>
            </p:cNvPr>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xmlns="" id="{7B5BCF8C-837A-4F20-B642-C8E4F01ECEB9}"/>
              </a:ext>
            </a:extLst>
          </p:cNvPr>
          <p:cNvSpPr txBox="1"/>
          <p:nvPr/>
        </p:nvSpPr>
        <p:spPr>
          <a:xfrm>
            <a:off x="4090287" y="1294755"/>
            <a:ext cx="936104" cy="215444"/>
          </a:xfrm>
          <a:prstGeom prst="rect">
            <a:avLst/>
          </a:prstGeom>
          <a:noFill/>
        </p:spPr>
        <p:txBody>
          <a:bodyPr wrap="square" rtlCol="0">
            <a:spAutoFit/>
          </a:bodyPr>
          <a:lstStyle/>
          <a:p>
            <a:r>
              <a:rPr lang="en-GB" sz="800" dirty="0">
                <a:latin typeface="Century Gothic" panose="020B0502020202020204" pitchFamily="34" charset="0"/>
              </a:rPr>
              <a:t>25cm</a:t>
            </a:r>
            <a:r>
              <a:rPr lang="en-GB" sz="800" baseline="30000" dirty="0">
                <a:latin typeface="Century Gothic" panose="020B0502020202020204" pitchFamily="34" charset="0"/>
              </a:rPr>
              <a:t>3</a:t>
            </a:r>
            <a:endParaRPr lang="en-GB" sz="800" dirty="0">
              <a:latin typeface="Century Gothic" panose="020B0502020202020204" pitchFamily="34" charset="0"/>
            </a:endParaRPr>
          </a:p>
        </p:txBody>
      </p:sp>
      <p:sp>
        <p:nvSpPr>
          <p:cNvPr id="46" name="TextBox 45">
            <a:extLst>
              <a:ext uri="{FF2B5EF4-FFF2-40B4-BE49-F238E27FC236}">
                <a16:creationId xmlns:a16="http://schemas.microsoft.com/office/drawing/2014/main" xmlns="" id="{5AF63F2B-2A70-4408-8C67-15C63043CF13}"/>
              </a:ext>
            </a:extLst>
          </p:cNvPr>
          <p:cNvSpPr txBox="1"/>
          <p:nvPr/>
        </p:nvSpPr>
        <p:spPr>
          <a:xfrm>
            <a:off x="4067944" y="2018961"/>
            <a:ext cx="1133341" cy="215444"/>
          </a:xfrm>
          <a:prstGeom prst="rect">
            <a:avLst/>
          </a:prstGeom>
          <a:noFill/>
        </p:spPr>
        <p:txBody>
          <a:bodyPr wrap="square" rtlCol="0">
            <a:spAutoFit/>
          </a:bodyPr>
          <a:lstStyle/>
          <a:p>
            <a:r>
              <a:rPr lang="en-GB" sz="800" dirty="0">
                <a:latin typeface="Century Gothic" panose="020B0502020202020204" pitchFamily="34" charset="0"/>
              </a:rPr>
              <a:t>Measuring cylinder</a:t>
            </a:r>
          </a:p>
        </p:txBody>
      </p:sp>
      <p:pic>
        <p:nvPicPr>
          <p:cNvPr id="52" name="Picture 51">
            <a:extLst>
              <a:ext uri="{FF2B5EF4-FFF2-40B4-BE49-F238E27FC236}">
                <a16:creationId xmlns:a16="http://schemas.microsoft.com/office/drawing/2014/main" xmlns="" id="{ADC7431C-1B37-4222-8E3C-B0AF6A4AF4FC}"/>
              </a:ext>
            </a:extLst>
          </p:cNvPr>
          <p:cNvPicPr>
            <a:picLocks noChangeAspect="1"/>
          </p:cNvPicPr>
          <p:nvPr/>
        </p:nvPicPr>
        <p:blipFill>
          <a:blip r:embed="rId3"/>
          <a:stretch>
            <a:fillRect/>
          </a:stretch>
        </p:blipFill>
        <p:spPr>
          <a:xfrm rot="19593421">
            <a:off x="4725980" y="834845"/>
            <a:ext cx="380300" cy="728233"/>
          </a:xfrm>
          <a:prstGeom prst="rect">
            <a:avLst/>
          </a:prstGeom>
        </p:spPr>
      </p:pic>
      <p:cxnSp>
        <p:nvCxnSpPr>
          <p:cNvPr id="60" name="Straight Connector 59">
            <a:extLst>
              <a:ext uri="{FF2B5EF4-FFF2-40B4-BE49-F238E27FC236}">
                <a16:creationId xmlns:a16="http://schemas.microsoft.com/office/drawing/2014/main" xmlns="" id="{09B9B84A-5EDD-469E-ADFF-E56657A8F5E6}"/>
              </a:ext>
            </a:extLst>
          </p:cNvPr>
          <p:cNvCxnSpPr/>
          <p:nvPr/>
        </p:nvCxnSpPr>
        <p:spPr>
          <a:xfrm>
            <a:off x="5498531" y="695720"/>
            <a:ext cx="3796" cy="173687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xmlns="" id="{3631B85C-4797-45FA-BB4F-FE4BC835910A}"/>
              </a:ext>
            </a:extLst>
          </p:cNvPr>
          <p:cNvCxnSpPr/>
          <p:nvPr/>
        </p:nvCxnSpPr>
        <p:spPr>
          <a:xfrm>
            <a:off x="5312206" y="966560"/>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xmlns="" id="{E6A3BAE8-494F-438C-900F-39F6BA96DD41}"/>
              </a:ext>
            </a:extLst>
          </p:cNvPr>
          <p:cNvGrpSpPr/>
          <p:nvPr/>
        </p:nvGrpSpPr>
        <p:grpSpPr>
          <a:xfrm rot="8749046">
            <a:off x="5846598" y="545321"/>
            <a:ext cx="299586" cy="771398"/>
            <a:chOff x="390895" y="1073426"/>
            <a:chExt cx="299586" cy="771398"/>
          </a:xfrm>
          <a:noFill/>
        </p:grpSpPr>
        <p:sp>
          <p:nvSpPr>
            <p:cNvPr id="63" name="Freeform 6">
              <a:extLst>
                <a:ext uri="{FF2B5EF4-FFF2-40B4-BE49-F238E27FC236}">
                  <a16:creationId xmlns:a16="http://schemas.microsoft.com/office/drawing/2014/main" xmlns="" id="{15885147-878E-411A-8CAB-E1D1A3372E05}"/>
                </a:ext>
              </a:extLst>
            </p:cNvPr>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rapezoid 63">
              <a:extLst>
                <a:ext uri="{FF2B5EF4-FFF2-40B4-BE49-F238E27FC236}">
                  <a16:creationId xmlns:a16="http://schemas.microsoft.com/office/drawing/2014/main" xmlns="" id="{8BF2F3C4-3465-417C-8C5C-FC1B55325669}"/>
                </a:ext>
              </a:extLst>
            </p:cNvPr>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5" name="Straight Connector 64">
              <a:extLst>
                <a:ext uri="{FF2B5EF4-FFF2-40B4-BE49-F238E27FC236}">
                  <a16:creationId xmlns:a16="http://schemas.microsoft.com/office/drawing/2014/main" xmlns="" id="{961A4342-A9D9-409A-AEB0-6055D6F9EEB7}"/>
                </a:ext>
              </a:extLst>
            </p:cNvPr>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CD23203E-0ED8-4208-87A0-CA36A1FEA165}"/>
                </a:ext>
              </a:extLst>
            </p:cNvPr>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14148913-950A-412A-8264-522631C390E9}"/>
                </a:ext>
              </a:extLst>
            </p:cNvPr>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6D93E192-7D5A-4342-A874-05AD875D7E6F}"/>
                </a:ext>
              </a:extLst>
            </p:cNvPr>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4A95E823-FCB7-4C81-BC55-890C317B67B7}"/>
                </a:ext>
              </a:extLst>
            </p:cNvPr>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FC4175C1-A74A-4E68-B653-4AB18877DD10}"/>
                </a:ext>
              </a:extLst>
            </p:cNvPr>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25A5CD04-6764-4F02-B146-E50CD30D65A4}"/>
                </a:ext>
              </a:extLst>
            </p:cNvPr>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xmlns="" id="{BA5E76E1-0AA1-4FE8-8429-BEB6A9D95400}"/>
                </a:ext>
              </a:extLst>
            </p:cNvPr>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Freeform 39">
            <a:extLst>
              <a:ext uri="{FF2B5EF4-FFF2-40B4-BE49-F238E27FC236}">
                <a16:creationId xmlns:a16="http://schemas.microsoft.com/office/drawing/2014/main" xmlns="" id="{8E3E8E75-C435-4C67-8B58-32C49E2E7A48}"/>
              </a:ext>
            </a:extLst>
          </p:cNvPr>
          <p:cNvSpPr/>
          <p:nvPr/>
        </p:nvSpPr>
        <p:spPr>
          <a:xfrm>
            <a:off x="6187710" y="1563879"/>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xmlns="" id="{C1C9705D-2E65-43DD-AF5D-950E511B3B33}"/>
              </a:ext>
            </a:extLst>
          </p:cNvPr>
          <p:cNvSpPr txBox="1"/>
          <p:nvPr/>
        </p:nvSpPr>
        <p:spPr>
          <a:xfrm>
            <a:off x="5812849" y="2018961"/>
            <a:ext cx="936104" cy="215444"/>
          </a:xfrm>
          <a:prstGeom prst="rect">
            <a:avLst/>
          </a:prstGeom>
          <a:noFill/>
        </p:spPr>
        <p:txBody>
          <a:bodyPr wrap="square" rtlCol="0">
            <a:spAutoFit/>
          </a:bodyPr>
          <a:lstStyle/>
          <a:p>
            <a:r>
              <a:rPr lang="en-GB" sz="800" dirty="0">
                <a:latin typeface="Century Gothic" panose="020B0502020202020204" pitchFamily="34" charset="0"/>
              </a:rPr>
              <a:t>100cm</a:t>
            </a:r>
            <a:r>
              <a:rPr lang="en-GB" sz="800" baseline="30000" dirty="0">
                <a:latin typeface="Century Gothic" panose="020B0502020202020204" pitchFamily="34" charset="0"/>
              </a:rPr>
              <a:t>3 </a:t>
            </a:r>
            <a:r>
              <a:rPr lang="en-GB" sz="800" dirty="0">
                <a:latin typeface="Century Gothic" panose="020B0502020202020204" pitchFamily="34" charset="0"/>
              </a:rPr>
              <a:t>beaker</a:t>
            </a:r>
          </a:p>
        </p:txBody>
      </p:sp>
      <p:cxnSp>
        <p:nvCxnSpPr>
          <p:cNvPr id="75" name="Straight Arrow Connector 74">
            <a:extLst>
              <a:ext uri="{FF2B5EF4-FFF2-40B4-BE49-F238E27FC236}">
                <a16:creationId xmlns:a16="http://schemas.microsoft.com/office/drawing/2014/main" xmlns="" id="{E56C7C1A-66B4-4C3A-BEF2-354C48E16A25}"/>
              </a:ext>
            </a:extLst>
          </p:cNvPr>
          <p:cNvCxnSpPr>
            <a:cxnSpLocks/>
          </p:cNvCxnSpPr>
          <p:nvPr/>
        </p:nvCxnSpPr>
        <p:spPr>
          <a:xfrm>
            <a:off x="6239986" y="1256077"/>
            <a:ext cx="65520" cy="374062"/>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xmlns="" id="{386C0252-48C5-4CA2-A485-CDEBCBE23C37}"/>
              </a:ext>
            </a:extLst>
          </p:cNvPr>
          <p:cNvSpPr txBox="1"/>
          <p:nvPr/>
        </p:nvSpPr>
        <p:spPr>
          <a:xfrm>
            <a:off x="6444208" y="1122860"/>
            <a:ext cx="936104" cy="338554"/>
          </a:xfrm>
          <a:prstGeom prst="rect">
            <a:avLst/>
          </a:prstGeom>
          <a:noFill/>
        </p:spPr>
        <p:txBody>
          <a:bodyPr wrap="square" rtlCol="0">
            <a:spAutoFit/>
          </a:bodyPr>
          <a:lstStyle/>
          <a:p>
            <a:r>
              <a:rPr lang="en-GB" sz="800" dirty="0">
                <a:latin typeface="Century Gothic" panose="020B0502020202020204" pitchFamily="34" charset="0"/>
              </a:rPr>
              <a:t>Add Water to Sand + Salt</a:t>
            </a:r>
          </a:p>
        </p:txBody>
      </p:sp>
      <p:cxnSp>
        <p:nvCxnSpPr>
          <p:cNvPr id="79" name="Straight Connector 78">
            <a:extLst>
              <a:ext uri="{FF2B5EF4-FFF2-40B4-BE49-F238E27FC236}">
                <a16:creationId xmlns:a16="http://schemas.microsoft.com/office/drawing/2014/main" xmlns="" id="{0A6DD0B0-F25F-47D4-BB57-3136806C8627}"/>
              </a:ext>
            </a:extLst>
          </p:cNvPr>
          <p:cNvCxnSpPr/>
          <p:nvPr/>
        </p:nvCxnSpPr>
        <p:spPr>
          <a:xfrm>
            <a:off x="5508104" y="3962823"/>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xmlns="" id="{D23F41B7-2966-491E-9901-80823519BD50}"/>
              </a:ext>
            </a:extLst>
          </p:cNvPr>
          <p:cNvGrpSpPr/>
          <p:nvPr/>
        </p:nvGrpSpPr>
        <p:grpSpPr>
          <a:xfrm>
            <a:off x="5804409" y="3315279"/>
            <a:ext cx="660298" cy="620752"/>
            <a:chOff x="5186580" y="1697146"/>
            <a:chExt cx="660298" cy="620752"/>
          </a:xfrm>
        </p:grpSpPr>
        <p:grpSp>
          <p:nvGrpSpPr>
            <p:cNvPr id="81" name="Group 80">
              <a:extLst>
                <a:ext uri="{FF2B5EF4-FFF2-40B4-BE49-F238E27FC236}">
                  <a16:creationId xmlns:a16="http://schemas.microsoft.com/office/drawing/2014/main" xmlns="" id="{C3F81F2C-2E07-42A8-AB61-E651C4997646}"/>
                </a:ext>
              </a:extLst>
            </p:cNvPr>
            <p:cNvGrpSpPr/>
            <p:nvPr/>
          </p:nvGrpSpPr>
          <p:grpSpPr>
            <a:xfrm>
              <a:off x="5186580" y="1729570"/>
              <a:ext cx="660298" cy="588328"/>
              <a:chOff x="5018567" y="1381316"/>
              <a:chExt cx="992375" cy="936582"/>
            </a:xfrm>
          </p:grpSpPr>
          <p:sp>
            <p:nvSpPr>
              <p:cNvPr id="83" name="Freeform 104">
                <a:extLst>
                  <a:ext uri="{FF2B5EF4-FFF2-40B4-BE49-F238E27FC236}">
                    <a16:creationId xmlns:a16="http://schemas.microsoft.com/office/drawing/2014/main" xmlns="" id="{297FD845-F9B2-4311-8985-D5DED5EF7985}"/>
                  </a:ext>
                </a:extLst>
              </p:cNvPr>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84" name="Freeform 105">
                <a:extLst>
                  <a:ext uri="{FF2B5EF4-FFF2-40B4-BE49-F238E27FC236}">
                    <a16:creationId xmlns:a16="http://schemas.microsoft.com/office/drawing/2014/main" xmlns="" id="{812D9D33-D4E0-45DB-B954-8CBDB6FF39F4}"/>
                  </a:ext>
                </a:extLst>
              </p:cNvPr>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82" name="Straight Connector 81">
              <a:extLst>
                <a:ext uri="{FF2B5EF4-FFF2-40B4-BE49-F238E27FC236}">
                  <a16:creationId xmlns:a16="http://schemas.microsoft.com/office/drawing/2014/main" xmlns="" id="{DB66F784-70C8-48B5-9AEC-3C1643F17BFA}"/>
                </a:ext>
              </a:extLst>
            </p:cNvPr>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85" name="Trapezoid 84">
            <a:extLst>
              <a:ext uri="{FF2B5EF4-FFF2-40B4-BE49-F238E27FC236}">
                <a16:creationId xmlns:a16="http://schemas.microsoft.com/office/drawing/2014/main" xmlns="" id="{4FD02993-0EF6-420C-9A07-00774AE7F253}"/>
              </a:ext>
            </a:extLst>
          </p:cNvPr>
          <p:cNvSpPr/>
          <p:nvPr/>
        </p:nvSpPr>
        <p:spPr>
          <a:xfrm>
            <a:off x="5997108" y="3875417"/>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xmlns="" id="{E9B6C461-B477-4A82-8845-6C913EBE2251}"/>
              </a:ext>
            </a:extLst>
          </p:cNvPr>
          <p:cNvSpPr/>
          <p:nvPr/>
        </p:nvSpPr>
        <p:spPr>
          <a:xfrm>
            <a:off x="6121408" y="3479501"/>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87" name="Group 86">
            <a:extLst>
              <a:ext uri="{FF2B5EF4-FFF2-40B4-BE49-F238E27FC236}">
                <a16:creationId xmlns:a16="http://schemas.microsoft.com/office/drawing/2014/main" xmlns="" id="{DBCC814E-A740-46BB-88B7-D67D6F1D3BAF}"/>
              </a:ext>
            </a:extLst>
          </p:cNvPr>
          <p:cNvGrpSpPr/>
          <p:nvPr/>
        </p:nvGrpSpPr>
        <p:grpSpPr>
          <a:xfrm>
            <a:off x="6019457" y="2992802"/>
            <a:ext cx="249619" cy="280934"/>
            <a:chOff x="482803" y="4228186"/>
            <a:chExt cx="577901" cy="709574"/>
          </a:xfrm>
        </p:grpSpPr>
        <p:sp>
          <p:nvSpPr>
            <p:cNvPr id="88" name="Freeform 109">
              <a:extLst>
                <a:ext uri="{FF2B5EF4-FFF2-40B4-BE49-F238E27FC236}">
                  <a16:creationId xmlns:a16="http://schemas.microsoft.com/office/drawing/2014/main" xmlns="" id="{AA90B4B7-32BD-46D8-9ED7-C3B815725169}"/>
                </a:ext>
              </a:extLst>
            </p:cNvPr>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110">
              <a:extLst>
                <a:ext uri="{FF2B5EF4-FFF2-40B4-BE49-F238E27FC236}">
                  <a16:creationId xmlns:a16="http://schemas.microsoft.com/office/drawing/2014/main" xmlns="" id="{0D10BBD0-3620-42C4-9D5C-25D18D31B6AA}"/>
                </a:ext>
              </a:extLst>
            </p:cNvPr>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0" name="Curved Right Arrow 112">
            <a:extLst>
              <a:ext uri="{FF2B5EF4-FFF2-40B4-BE49-F238E27FC236}">
                <a16:creationId xmlns:a16="http://schemas.microsoft.com/office/drawing/2014/main" xmlns="" id="{E71737B9-F30A-484A-8C81-ECF41FB2B5A3}"/>
              </a:ext>
            </a:extLst>
          </p:cNvPr>
          <p:cNvSpPr/>
          <p:nvPr/>
        </p:nvSpPr>
        <p:spPr>
          <a:xfrm>
            <a:off x="5713459" y="2683674"/>
            <a:ext cx="372138" cy="253809"/>
          </a:xfrm>
          <a:prstGeom prst="curvedRightArrow">
            <a:avLst>
              <a:gd name="adj1" fmla="val 10627"/>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1" name="Curved Right Arrow 113">
            <a:extLst>
              <a:ext uri="{FF2B5EF4-FFF2-40B4-BE49-F238E27FC236}">
                <a16:creationId xmlns:a16="http://schemas.microsoft.com/office/drawing/2014/main" xmlns="" id="{5AAD57FB-4B81-45E8-BEB0-D58C07BC21C7}"/>
              </a:ext>
            </a:extLst>
          </p:cNvPr>
          <p:cNvSpPr/>
          <p:nvPr/>
        </p:nvSpPr>
        <p:spPr>
          <a:xfrm rot="10800000">
            <a:off x="6216909" y="2643787"/>
            <a:ext cx="372138" cy="253809"/>
          </a:xfrm>
          <a:prstGeom prst="curvedRightArrow">
            <a:avLst>
              <a:gd name="adj1" fmla="val 10780"/>
              <a:gd name="adj2" fmla="val 50000"/>
              <a:gd name="adj3" fmla="val 25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92" name="Straight Connector 91">
            <a:extLst>
              <a:ext uri="{FF2B5EF4-FFF2-40B4-BE49-F238E27FC236}">
                <a16:creationId xmlns:a16="http://schemas.microsoft.com/office/drawing/2014/main" xmlns="" id="{20101EC7-6E25-486B-A9E6-1CDE26E50525}"/>
              </a:ext>
            </a:extLst>
          </p:cNvPr>
          <p:cNvCxnSpPr/>
          <p:nvPr/>
        </p:nvCxnSpPr>
        <p:spPr>
          <a:xfrm flipV="1">
            <a:off x="6145270" y="2934835"/>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xmlns="" id="{565EA2DB-8365-430E-80A9-3CDE6736C868}"/>
              </a:ext>
            </a:extLst>
          </p:cNvPr>
          <p:cNvCxnSpPr/>
          <p:nvPr/>
        </p:nvCxnSpPr>
        <p:spPr>
          <a:xfrm>
            <a:off x="7496395" y="1824748"/>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xmlns="" id="{06488FD1-9847-4387-AE91-775C21C34BDE}"/>
              </a:ext>
            </a:extLst>
          </p:cNvPr>
          <p:cNvGrpSpPr/>
          <p:nvPr/>
        </p:nvGrpSpPr>
        <p:grpSpPr>
          <a:xfrm>
            <a:off x="7792700" y="1177204"/>
            <a:ext cx="660298" cy="620752"/>
            <a:chOff x="5186580" y="1697146"/>
            <a:chExt cx="660298" cy="620752"/>
          </a:xfrm>
        </p:grpSpPr>
        <p:grpSp>
          <p:nvGrpSpPr>
            <p:cNvPr id="95" name="Group 94">
              <a:extLst>
                <a:ext uri="{FF2B5EF4-FFF2-40B4-BE49-F238E27FC236}">
                  <a16:creationId xmlns:a16="http://schemas.microsoft.com/office/drawing/2014/main" xmlns="" id="{35CBDE7F-7F40-468C-86E1-152BCFC2A791}"/>
                </a:ext>
              </a:extLst>
            </p:cNvPr>
            <p:cNvGrpSpPr/>
            <p:nvPr/>
          </p:nvGrpSpPr>
          <p:grpSpPr>
            <a:xfrm>
              <a:off x="5186580" y="1729570"/>
              <a:ext cx="660298" cy="588328"/>
              <a:chOff x="5018567" y="1381316"/>
              <a:chExt cx="992375" cy="936582"/>
            </a:xfrm>
          </p:grpSpPr>
          <p:sp>
            <p:nvSpPr>
              <p:cNvPr id="97" name="Freeform 42">
                <a:extLst>
                  <a:ext uri="{FF2B5EF4-FFF2-40B4-BE49-F238E27FC236}">
                    <a16:creationId xmlns:a16="http://schemas.microsoft.com/office/drawing/2014/main" xmlns="" id="{99151577-07D9-44A8-99CA-6A6199BE8822}"/>
                  </a:ext>
                </a:extLst>
              </p:cNvPr>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98" name="Freeform 43">
                <a:extLst>
                  <a:ext uri="{FF2B5EF4-FFF2-40B4-BE49-F238E27FC236}">
                    <a16:creationId xmlns:a16="http://schemas.microsoft.com/office/drawing/2014/main" xmlns="" id="{36DCB0DA-B8FF-4DC7-82DE-EFA7FF1D06E6}"/>
                  </a:ext>
                </a:extLst>
              </p:cNvPr>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96" name="Straight Connector 95">
              <a:extLst>
                <a:ext uri="{FF2B5EF4-FFF2-40B4-BE49-F238E27FC236}">
                  <a16:creationId xmlns:a16="http://schemas.microsoft.com/office/drawing/2014/main" xmlns="" id="{6D760BF3-7533-4134-9344-5F370F72E93E}"/>
                </a:ext>
              </a:extLst>
            </p:cNvPr>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99" name="Trapezoid 98">
            <a:extLst>
              <a:ext uri="{FF2B5EF4-FFF2-40B4-BE49-F238E27FC236}">
                <a16:creationId xmlns:a16="http://schemas.microsoft.com/office/drawing/2014/main" xmlns="" id="{3CC59C4B-39E8-451C-9C28-52C12BD1ED86}"/>
              </a:ext>
            </a:extLst>
          </p:cNvPr>
          <p:cNvSpPr/>
          <p:nvPr/>
        </p:nvSpPr>
        <p:spPr>
          <a:xfrm>
            <a:off x="7985399" y="1737342"/>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xmlns="" id="{2CFA08A1-63A7-4742-B3E6-A3ABA3164427}"/>
              </a:ext>
            </a:extLst>
          </p:cNvPr>
          <p:cNvSpPr/>
          <p:nvPr/>
        </p:nvSpPr>
        <p:spPr>
          <a:xfrm>
            <a:off x="8109699" y="1341426"/>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1" name="TextBox 100">
            <a:extLst>
              <a:ext uri="{FF2B5EF4-FFF2-40B4-BE49-F238E27FC236}">
                <a16:creationId xmlns:a16="http://schemas.microsoft.com/office/drawing/2014/main" xmlns="" id="{6B469997-E556-46F0-A7C0-EEEE1D397833}"/>
              </a:ext>
            </a:extLst>
          </p:cNvPr>
          <p:cNvSpPr txBox="1"/>
          <p:nvPr/>
        </p:nvSpPr>
        <p:spPr>
          <a:xfrm>
            <a:off x="7313600" y="1953511"/>
            <a:ext cx="1691977" cy="338554"/>
          </a:xfrm>
          <a:prstGeom prst="rect">
            <a:avLst/>
          </a:prstGeom>
          <a:noFill/>
        </p:spPr>
        <p:txBody>
          <a:bodyPr wrap="square" rtlCol="0">
            <a:spAutoFit/>
          </a:bodyPr>
          <a:lstStyle/>
          <a:p>
            <a:pPr algn="ctr"/>
            <a:r>
              <a:rPr lang="en-GB" sz="800" dirty="0">
                <a:latin typeface="Century Gothic" panose="020B0502020202020204" pitchFamily="34" charset="0"/>
              </a:rPr>
              <a:t>Set Up Bunsen Burner, </a:t>
            </a:r>
          </a:p>
          <a:p>
            <a:pPr algn="ctr"/>
            <a:r>
              <a:rPr lang="en-GB" sz="800" dirty="0">
                <a:latin typeface="Century Gothic" panose="020B0502020202020204" pitchFamily="34" charset="0"/>
              </a:rPr>
              <a:t>Tripod &amp; Gauze</a:t>
            </a:r>
          </a:p>
        </p:txBody>
      </p:sp>
      <p:cxnSp>
        <p:nvCxnSpPr>
          <p:cNvPr id="105" name="Straight Connector 104">
            <a:extLst>
              <a:ext uri="{FF2B5EF4-FFF2-40B4-BE49-F238E27FC236}">
                <a16:creationId xmlns:a16="http://schemas.microsoft.com/office/drawing/2014/main" xmlns="" id="{ABC3D55C-A809-418A-970A-F00D3C133F30}"/>
              </a:ext>
            </a:extLst>
          </p:cNvPr>
          <p:cNvCxnSpPr/>
          <p:nvPr/>
        </p:nvCxnSpPr>
        <p:spPr>
          <a:xfrm>
            <a:off x="7318868" y="666971"/>
            <a:ext cx="3796" cy="1736875"/>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xmlns="" id="{E7B02E56-A632-498D-A209-B26AAC49517C}"/>
              </a:ext>
            </a:extLst>
          </p:cNvPr>
          <p:cNvCxnSpPr/>
          <p:nvPr/>
        </p:nvCxnSpPr>
        <p:spPr>
          <a:xfrm>
            <a:off x="7132543" y="937811"/>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xmlns="" id="{24D456C2-2E70-4940-ABE6-BD6301681253}"/>
              </a:ext>
            </a:extLst>
          </p:cNvPr>
          <p:cNvCxnSpPr/>
          <p:nvPr/>
        </p:nvCxnSpPr>
        <p:spPr>
          <a:xfrm>
            <a:off x="8427952" y="2256113"/>
            <a:ext cx="0" cy="48822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xmlns="" id="{29E60ECD-9045-42E5-B2B3-FC4EF21ADEC4}"/>
              </a:ext>
            </a:extLst>
          </p:cNvPr>
          <p:cNvSpPr txBox="1"/>
          <p:nvPr/>
        </p:nvSpPr>
        <p:spPr>
          <a:xfrm>
            <a:off x="7146998" y="2561304"/>
            <a:ext cx="1872208" cy="1938992"/>
          </a:xfrm>
          <a:prstGeom prst="rect">
            <a:avLst/>
          </a:prstGeom>
          <a:noFill/>
          <a:ln w="28575">
            <a:solidFill>
              <a:schemeClr val="tx1"/>
            </a:solidFill>
            <a:prstDash val="solid"/>
          </a:ln>
        </p:spPr>
        <p:txBody>
          <a:bodyPr wrap="square" rtlCol="0">
            <a:spAutoFit/>
          </a:bodyPr>
          <a:lstStyle/>
          <a:p>
            <a:r>
              <a:rPr lang="en-GB" sz="1000" dirty="0">
                <a:latin typeface="Century Gothic" panose="020B0502020202020204" pitchFamily="34" charset="0"/>
              </a:rPr>
              <a:t>Bunsen checklist:</a:t>
            </a:r>
          </a:p>
          <a:p>
            <a:pPr marL="285750" indent="-285750">
              <a:buFont typeface="Wingdings" panose="05000000000000000000" pitchFamily="2" charset="2"/>
              <a:buChar char="q"/>
            </a:pPr>
            <a:r>
              <a:rPr lang="en-GB" sz="1000" dirty="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a:latin typeface="Century Gothic" panose="020B0502020202020204" pitchFamily="34" charset="0"/>
              </a:rPr>
              <a:t>Connected to gas tap</a:t>
            </a:r>
          </a:p>
          <a:p>
            <a:pPr marL="285750" indent="-285750">
              <a:buFont typeface="Wingdings" panose="05000000000000000000" pitchFamily="2" charset="2"/>
              <a:buChar char="q"/>
            </a:pPr>
            <a:r>
              <a:rPr lang="en-GB" sz="1000" dirty="0">
                <a:latin typeface="Century Gothic" panose="020B0502020202020204" pitchFamily="34" charset="0"/>
              </a:rPr>
              <a:t>On a heat proof mat</a:t>
            </a:r>
          </a:p>
          <a:p>
            <a:pPr marL="285750" indent="-285750">
              <a:buFont typeface="Wingdings" panose="05000000000000000000" pitchFamily="2" charset="2"/>
              <a:buChar char="q"/>
            </a:pPr>
            <a:r>
              <a:rPr lang="en-GB" sz="1000" dirty="0">
                <a:latin typeface="Century Gothic" panose="020B0502020202020204" pitchFamily="34" charset="0"/>
              </a:rPr>
              <a:t>Gauze on top of tripod</a:t>
            </a:r>
          </a:p>
          <a:p>
            <a:pPr marL="285750" indent="-285750">
              <a:buFont typeface="Wingdings" panose="05000000000000000000" pitchFamily="2" charset="2"/>
              <a:buChar char="q"/>
            </a:pPr>
            <a:r>
              <a:rPr lang="en-GB" sz="1000" dirty="0">
                <a:latin typeface="Century Gothic" panose="020B0502020202020204" pitchFamily="34" charset="0"/>
              </a:rPr>
              <a:t>Goggles over eyes</a:t>
            </a:r>
          </a:p>
          <a:p>
            <a:pPr marL="285750" indent="-285750">
              <a:buFont typeface="Wingdings" panose="05000000000000000000" pitchFamily="2" charset="2"/>
              <a:buChar char="q"/>
            </a:pPr>
            <a:r>
              <a:rPr lang="en-GB" sz="1000" dirty="0">
                <a:latin typeface="Century Gothic" panose="020B0502020202020204" pitchFamily="34" charset="0"/>
              </a:rPr>
              <a:t>Hair tied back</a:t>
            </a:r>
          </a:p>
          <a:p>
            <a:pPr marL="285750" indent="-285750">
              <a:buFont typeface="Wingdings" panose="05000000000000000000" pitchFamily="2" charset="2"/>
              <a:buChar char="q"/>
            </a:pPr>
            <a:r>
              <a:rPr lang="en-GB" sz="1000" dirty="0">
                <a:latin typeface="Century Gothic" panose="020B0502020202020204" pitchFamily="34" charset="0"/>
              </a:rPr>
              <a:t>Set 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sp>
        <p:nvSpPr>
          <p:cNvPr id="109" name="TextBox 108">
            <a:extLst>
              <a:ext uri="{FF2B5EF4-FFF2-40B4-BE49-F238E27FC236}">
                <a16:creationId xmlns:a16="http://schemas.microsoft.com/office/drawing/2014/main" xmlns="" id="{90C3D64E-9631-4E3D-B4B3-4E88A6CECA01}"/>
              </a:ext>
            </a:extLst>
          </p:cNvPr>
          <p:cNvSpPr txBox="1"/>
          <p:nvPr/>
        </p:nvSpPr>
        <p:spPr>
          <a:xfrm>
            <a:off x="5364088" y="4026550"/>
            <a:ext cx="1691977" cy="338554"/>
          </a:xfrm>
          <a:prstGeom prst="rect">
            <a:avLst/>
          </a:prstGeom>
          <a:noFill/>
        </p:spPr>
        <p:txBody>
          <a:bodyPr wrap="square" rtlCol="0">
            <a:spAutoFit/>
          </a:bodyPr>
          <a:lstStyle/>
          <a:p>
            <a:pPr algn="ctr"/>
            <a:r>
              <a:rPr lang="en-GB" sz="800" dirty="0">
                <a:latin typeface="Century Gothic" panose="020B0502020202020204" pitchFamily="34" charset="0"/>
              </a:rPr>
              <a:t>Stir with glass rod and warm for 2 minutes</a:t>
            </a:r>
          </a:p>
        </p:txBody>
      </p:sp>
      <p:cxnSp>
        <p:nvCxnSpPr>
          <p:cNvPr id="110" name="Straight Connector 109">
            <a:extLst>
              <a:ext uri="{FF2B5EF4-FFF2-40B4-BE49-F238E27FC236}">
                <a16:creationId xmlns:a16="http://schemas.microsoft.com/office/drawing/2014/main" xmlns="" id="{0ED20994-11D1-4188-9FAB-2DFBAD4D5C86}"/>
              </a:ext>
            </a:extLst>
          </p:cNvPr>
          <p:cNvCxnSpPr>
            <a:cxnSpLocks/>
          </p:cNvCxnSpPr>
          <p:nvPr/>
        </p:nvCxnSpPr>
        <p:spPr>
          <a:xfrm flipH="1">
            <a:off x="5201285" y="2400402"/>
            <a:ext cx="6419" cy="225273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xmlns="" id="{72396504-2EA4-494E-976D-14F2AC07222E}"/>
              </a:ext>
            </a:extLst>
          </p:cNvPr>
          <p:cNvCxnSpPr/>
          <p:nvPr/>
        </p:nvCxnSpPr>
        <p:spPr>
          <a:xfrm flipH="1">
            <a:off x="5004048" y="2975419"/>
            <a:ext cx="453853"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xmlns="" id="{711DF85F-E96C-4857-A572-A1B6419BC39F}"/>
              </a:ext>
            </a:extLst>
          </p:cNvPr>
          <p:cNvGrpSpPr/>
          <p:nvPr/>
        </p:nvGrpSpPr>
        <p:grpSpPr>
          <a:xfrm>
            <a:off x="1235056" y="3377062"/>
            <a:ext cx="463138" cy="581890"/>
            <a:chOff x="1401288" y="2434442"/>
            <a:chExt cx="463138" cy="581890"/>
          </a:xfrm>
        </p:grpSpPr>
        <p:sp>
          <p:nvSpPr>
            <p:cNvPr id="113" name="Freeform 144">
              <a:extLst>
                <a:ext uri="{FF2B5EF4-FFF2-40B4-BE49-F238E27FC236}">
                  <a16:creationId xmlns:a16="http://schemas.microsoft.com/office/drawing/2014/main" xmlns="" id="{2ECAD3AA-5EEB-4C3F-992B-2FC6C216D9E4}"/>
                </a:ext>
              </a:extLst>
            </p:cNvPr>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Freeform 145">
              <a:extLst>
                <a:ext uri="{FF2B5EF4-FFF2-40B4-BE49-F238E27FC236}">
                  <a16:creationId xmlns:a16="http://schemas.microsoft.com/office/drawing/2014/main" xmlns="" id="{D8B994F1-3E2E-4208-87BB-289FBBF43915}"/>
                </a:ext>
              </a:extLst>
            </p:cNvPr>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5" name="TextBox 114">
            <a:extLst>
              <a:ext uri="{FF2B5EF4-FFF2-40B4-BE49-F238E27FC236}">
                <a16:creationId xmlns:a16="http://schemas.microsoft.com/office/drawing/2014/main" xmlns="" id="{7E6BBDE9-1C96-40CE-879E-21B903092699}"/>
              </a:ext>
            </a:extLst>
          </p:cNvPr>
          <p:cNvSpPr txBox="1"/>
          <p:nvPr/>
        </p:nvSpPr>
        <p:spPr>
          <a:xfrm>
            <a:off x="1000162" y="4026550"/>
            <a:ext cx="936104" cy="215444"/>
          </a:xfrm>
          <a:prstGeom prst="rect">
            <a:avLst/>
          </a:prstGeom>
          <a:noFill/>
        </p:spPr>
        <p:txBody>
          <a:bodyPr wrap="square" rtlCol="0">
            <a:spAutoFit/>
          </a:bodyPr>
          <a:lstStyle/>
          <a:p>
            <a:r>
              <a:rPr lang="en-GB" sz="800" dirty="0">
                <a:latin typeface="Century Gothic" panose="020B0502020202020204" pitchFamily="34" charset="0"/>
              </a:rPr>
              <a:t>Conical flask</a:t>
            </a:r>
          </a:p>
        </p:txBody>
      </p:sp>
      <p:grpSp>
        <p:nvGrpSpPr>
          <p:cNvPr id="116" name="Group 115">
            <a:extLst>
              <a:ext uri="{FF2B5EF4-FFF2-40B4-BE49-F238E27FC236}">
                <a16:creationId xmlns:a16="http://schemas.microsoft.com/office/drawing/2014/main" xmlns="" id="{FA4CA106-F277-48F9-8146-0B2D4AECA2AD}"/>
              </a:ext>
            </a:extLst>
          </p:cNvPr>
          <p:cNvGrpSpPr/>
          <p:nvPr/>
        </p:nvGrpSpPr>
        <p:grpSpPr>
          <a:xfrm>
            <a:off x="1226146" y="3151589"/>
            <a:ext cx="493488" cy="409939"/>
            <a:chOff x="3526155" y="2481580"/>
            <a:chExt cx="2091690" cy="1894840"/>
          </a:xfrm>
        </p:grpSpPr>
        <p:sp>
          <p:nvSpPr>
            <p:cNvPr id="117" name="Freeform 149">
              <a:extLst>
                <a:ext uri="{FF2B5EF4-FFF2-40B4-BE49-F238E27FC236}">
                  <a16:creationId xmlns:a16="http://schemas.microsoft.com/office/drawing/2014/main" xmlns="" id="{78F52846-FEEC-46FC-89BF-D243E9DD3C10}"/>
                </a:ext>
              </a:extLst>
            </p:cNvPr>
            <p:cNvSpPr/>
            <p:nvPr/>
          </p:nvSpPr>
          <p:spPr>
            <a:xfrm>
              <a:off x="3526155" y="2481580"/>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8" name="Freeform 150">
              <a:extLst>
                <a:ext uri="{FF2B5EF4-FFF2-40B4-BE49-F238E27FC236}">
                  <a16:creationId xmlns:a16="http://schemas.microsoft.com/office/drawing/2014/main" xmlns="" id="{390CA89C-0C8E-4C06-9B40-083F7B7C2A3A}"/>
                </a:ext>
              </a:extLst>
            </p:cNvPr>
            <p:cNvSpPr/>
            <p:nvPr/>
          </p:nvSpPr>
          <p:spPr>
            <a:xfrm flipH="1">
              <a:off x="4618990" y="2487295"/>
              <a:ext cx="998855" cy="1889125"/>
            </a:xfrm>
            <a:custGeom>
              <a:avLst/>
              <a:gdLst>
                <a:gd name="connsiteX0" fmla="*/ 0 w 1439186"/>
                <a:gd name="connsiteY0" fmla="*/ 0 h 2679590"/>
                <a:gd name="connsiteX1" fmla="*/ 1272209 w 1439186"/>
                <a:gd name="connsiteY1" fmla="*/ 1582310 h 2679590"/>
                <a:gd name="connsiteX2" fmla="*/ 1439186 w 1439186"/>
                <a:gd name="connsiteY2" fmla="*/ 2679590 h 2679590"/>
              </a:gdLst>
              <a:ahLst/>
              <a:cxnLst>
                <a:cxn ang="0">
                  <a:pos x="connsiteX0" y="connsiteY0"/>
                </a:cxn>
                <a:cxn ang="0">
                  <a:pos x="connsiteX1" y="connsiteY1"/>
                </a:cxn>
                <a:cxn ang="0">
                  <a:pos x="connsiteX2" y="connsiteY2"/>
                </a:cxn>
              </a:cxnLst>
              <a:rect l="l" t="t" r="r" b="b"/>
              <a:pathLst>
                <a:path w="1439186" h="2679590">
                  <a:moveTo>
                    <a:pt x="0" y="0"/>
                  </a:moveTo>
                  <a:lnTo>
                    <a:pt x="1272209" y="1582310"/>
                  </a:lnTo>
                  <a:lnTo>
                    <a:pt x="1439186" y="267959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19" name="TextBox 118">
            <a:extLst>
              <a:ext uri="{FF2B5EF4-FFF2-40B4-BE49-F238E27FC236}">
                <a16:creationId xmlns:a16="http://schemas.microsoft.com/office/drawing/2014/main" xmlns="" id="{0B1A5ED5-B403-4662-8326-1260099C5716}"/>
              </a:ext>
            </a:extLst>
          </p:cNvPr>
          <p:cNvSpPr txBox="1"/>
          <p:nvPr/>
        </p:nvSpPr>
        <p:spPr>
          <a:xfrm>
            <a:off x="1558032" y="3227237"/>
            <a:ext cx="936104" cy="215444"/>
          </a:xfrm>
          <a:prstGeom prst="rect">
            <a:avLst/>
          </a:prstGeom>
          <a:noFill/>
        </p:spPr>
        <p:txBody>
          <a:bodyPr wrap="square" rtlCol="0">
            <a:spAutoFit/>
          </a:bodyPr>
          <a:lstStyle/>
          <a:p>
            <a:r>
              <a:rPr lang="en-GB" sz="800" dirty="0">
                <a:latin typeface="Century Gothic" panose="020B0502020202020204" pitchFamily="34" charset="0"/>
              </a:rPr>
              <a:t>Funnel </a:t>
            </a:r>
          </a:p>
        </p:txBody>
      </p:sp>
      <p:sp>
        <p:nvSpPr>
          <p:cNvPr id="120" name="TextBox 119">
            <a:extLst>
              <a:ext uri="{FF2B5EF4-FFF2-40B4-BE49-F238E27FC236}">
                <a16:creationId xmlns:a16="http://schemas.microsoft.com/office/drawing/2014/main" xmlns="" id="{2620C1EB-7335-4AF7-865F-79F0C2576485}"/>
              </a:ext>
            </a:extLst>
          </p:cNvPr>
          <p:cNvSpPr txBox="1"/>
          <p:nvPr/>
        </p:nvSpPr>
        <p:spPr>
          <a:xfrm>
            <a:off x="1702584" y="2827765"/>
            <a:ext cx="997208" cy="338554"/>
          </a:xfrm>
          <a:prstGeom prst="rect">
            <a:avLst/>
          </a:prstGeom>
          <a:noFill/>
        </p:spPr>
        <p:txBody>
          <a:bodyPr wrap="square" rtlCol="0">
            <a:spAutoFit/>
          </a:bodyPr>
          <a:lstStyle/>
          <a:p>
            <a:r>
              <a:rPr lang="en-GB" sz="800" dirty="0">
                <a:latin typeface="Century Gothic" panose="020B0502020202020204" pitchFamily="34" charset="0"/>
              </a:rPr>
              <a:t>Filter paper</a:t>
            </a:r>
          </a:p>
          <a:p>
            <a:r>
              <a:rPr lang="en-GB" sz="800" dirty="0">
                <a:latin typeface="Century Gothic" panose="020B0502020202020204" pitchFamily="34" charset="0"/>
              </a:rPr>
              <a:t>+ Sand Residue</a:t>
            </a:r>
          </a:p>
        </p:txBody>
      </p:sp>
      <p:sp>
        <p:nvSpPr>
          <p:cNvPr id="121" name="Isosceles Triangle 120">
            <a:extLst>
              <a:ext uri="{FF2B5EF4-FFF2-40B4-BE49-F238E27FC236}">
                <a16:creationId xmlns:a16="http://schemas.microsoft.com/office/drawing/2014/main" xmlns="" id="{99DC20FC-E374-4629-8B97-4876F40D3D0C}"/>
              </a:ext>
            </a:extLst>
          </p:cNvPr>
          <p:cNvSpPr/>
          <p:nvPr/>
        </p:nvSpPr>
        <p:spPr>
          <a:xfrm rot="10800000">
            <a:off x="1244285" y="3109008"/>
            <a:ext cx="452854" cy="281056"/>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2" name="Group 121">
            <a:extLst>
              <a:ext uri="{FF2B5EF4-FFF2-40B4-BE49-F238E27FC236}">
                <a16:creationId xmlns:a16="http://schemas.microsoft.com/office/drawing/2014/main" xmlns="" id="{95C635A6-A2E9-4E1B-BB9A-6C0195000056}"/>
              </a:ext>
            </a:extLst>
          </p:cNvPr>
          <p:cNvGrpSpPr/>
          <p:nvPr/>
        </p:nvGrpSpPr>
        <p:grpSpPr>
          <a:xfrm rot="3090718">
            <a:off x="766700" y="2744073"/>
            <a:ext cx="249619" cy="280934"/>
            <a:chOff x="482803" y="4228186"/>
            <a:chExt cx="577901" cy="709574"/>
          </a:xfrm>
        </p:grpSpPr>
        <p:sp>
          <p:nvSpPr>
            <p:cNvPr id="123" name="Freeform 154">
              <a:extLst>
                <a:ext uri="{FF2B5EF4-FFF2-40B4-BE49-F238E27FC236}">
                  <a16:creationId xmlns:a16="http://schemas.microsoft.com/office/drawing/2014/main" xmlns="" id="{FE4CD410-BCFC-4C23-B8BC-0C039F1DDE0F}"/>
                </a:ext>
              </a:extLst>
            </p:cNvPr>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Freeform 155">
              <a:extLst>
                <a:ext uri="{FF2B5EF4-FFF2-40B4-BE49-F238E27FC236}">
                  <a16:creationId xmlns:a16="http://schemas.microsoft.com/office/drawing/2014/main" xmlns="" id="{C960FB69-E75A-4E6B-8903-9DEC78571A28}"/>
                </a:ext>
              </a:extLst>
            </p:cNvPr>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25" name="Straight Arrow Connector 124">
            <a:extLst>
              <a:ext uri="{FF2B5EF4-FFF2-40B4-BE49-F238E27FC236}">
                <a16:creationId xmlns:a16="http://schemas.microsoft.com/office/drawing/2014/main" xmlns="" id="{0EE21BB7-8FB7-4170-ADE9-D7DA536645C9}"/>
              </a:ext>
            </a:extLst>
          </p:cNvPr>
          <p:cNvCxnSpPr>
            <a:cxnSpLocks/>
          </p:cNvCxnSpPr>
          <p:nvPr/>
        </p:nvCxnSpPr>
        <p:spPr>
          <a:xfrm>
            <a:off x="1160018" y="2820842"/>
            <a:ext cx="222424" cy="29450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xmlns="" id="{B0B41CFD-A317-4117-89A3-FDF76DF3F18D}"/>
              </a:ext>
            </a:extLst>
          </p:cNvPr>
          <p:cNvSpPr txBox="1"/>
          <p:nvPr/>
        </p:nvSpPr>
        <p:spPr>
          <a:xfrm>
            <a:off x="984268" y="2599096"/>
            <a:ext cx="936104" cy="215444"/>
          </a:xfrm>
          <a:prstGeom prst="rect">
            <a:avLst/>
          </a:prstGeom>
          <a:noFill/>
        </p:spPr>
        <p:txBody>
          <a:bodyPr wrap="square" rtlCol="0">
            <a:spAutoFit/>
          </a:bodyPr>
          <a:lstStyle/>
          <a:p>
            <a:r>
              <a:rPr lang="en-GB" sz="800" dirty="0">
                <a:latin typeface="Century Gothic" panose="020B0502020202020204" pitchFamily="34" charset="0"/>
              </a:rPr>
              <a:t>Slowly pour</a:t>
            </a:r>
          </a:p>
        </p:txBody>
      </p:sp>
      <p:cxnSp>
        <p:nvCxnSpPr>
          <p:cNvPr id="1026" name="Straight Connector 1025">
            <a:extLst>
              <a:ext uri="{FF2B5EF4-FFF2-40B4-BE49-F238E27FC236}">
                <a16:creationId xmlns:a16="http://schemas.microsoft.com/office/drawing/2014/main" xmlns="" id="{F15288B4-C56A-42B9-9809-A5B939DE8B55}"/>
              </a:ext>
            </a:extLst>
          </p:cNvPr>
          <p:cNvCxnSpPr/>
          <p:nvPr/>
        </p:nvCxnSpPr>
        <p:spPr>
          <a:xfrm>
            <a:off x="1268894" y="3861048"/>
            <a:ext cx="4053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xmlns="" id="{33515FDD-7E5E-4DB4-8025-00392222B55D}"/>
              </a:ext>
            </a:extLst>
          </p:cNvPr>
          <p:cNvCxnSpPr/>
          <p:nvPr/>
        </p:nvCxnSpPr>
        <p:spPr>
          <a:xfrm flipH="1">
            <a:off x="6868811" y="2975419"/>
            <a:ext cx="453853"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4" name="TextBox 143">
            <a:extLst>
              <a:ext uri="{FF2B5EF4-FFF2-40B4-BE49-F238E27FC236}">
                <a16:creationId xmlns:a16="http://schemas.microsoft.com/office/drawing/2014/main" xmlns="" id="{75425814-4F9D-437F-B790-0B31F527BE76}"/>
              </a:ext>
            </a:extLst>
          </p:cNvPr>
          <p:cNvSpPr txBox="1"/>
          <p:nvPr/>
        </p:nvSpPr>
        <p:spPr>
          <a:xfrm>
            <a:off x="512249" y="3774859"/>
            <a:ext cx="936104" cy="215444"/>
          </a:xfrm>
          <a:prstGeom prst="rect">
            <a:avLst/>
          </a:prstGeom>
          <a:noFill/>
        </p:spPr>
        <p:txBody>
          <a:bodyPr wrap="square" rtlCol="0">
            <a:spAutoFit/>
          </a:bodyPr>
          <a:lstStyle/>
          <a:p>
            <a:r>
              <a:rPr lang="en-GB" sz="800" dirty="0">
                <a:latin typeface="Century Gothic" panose="020B0502020202020204" pitchFamily="34" charset="0"/>
              </a:rPr>
              <a:t>Salt Solution</a:t>
            </a:r>
          </a:p>
        </p:txBody>
      </p:sp>
      <p:sp>
        <p:nvSpPr>
          <p:cNvPr id="1027" name="TextBox 1026">
            <a:extLst>
              <a:ext uri="{FF2B5EF4-FFF2-40B4-BE49-F238E27FC236}">
                <a16:creationId xmlns:a16="http://schemas.microsoft.com/office/drawing/2014/main" xmlns="" id="{3EB01EDC-8AA9-4773-B2C4-948490E8F35D}"/>
              </a:ext>
            </a:extLst>
          </p:cNvPr>
          <p:cNvSpPr txBox="1"/>
          <p:nvPr/>
        </p:nvSpPr>
        <p:spPr>
          <a:xfrm>
            <a:off x="57613" y="2422995"/>
            <a:ext cx="986167" cy="276999"/>
          </a:xfrm>
          <a:prstGeom prst="rect">
            <a:avLst/>
          </a:prstGeom>
          <a:noFill/>
        </p:spPr>
        <p:txBody>
          <a:bodyPr wrap="none" rtlCol="0">
            <a:spAutoFit/>
          </a:bodyPr>
          <a:lstStyle/>
          <a:p>
            <a:r>
              <a:rPr lang="en-GB" sz="1200" dirty="0">
                <a:latin typeface="Century Gothic" panose="020B0502020202020204" pitchFamily="34" charset="0"/>
              </a:rPr>
              <a:t>FILTRATION</a:t>
            </a:r>
          </a:p>
        </p:txBody>
      </p:sp>
      <p:cxnSp>
        <p:nvCxnSpPr>
          <p:cNvPr id="146" name="Straight Connector 145">
            <a:extLst>
              <a:ext uri="{FF2B5EF4-FFF2-40B4-BE49-F238E27FC236}">
                <a16:creationId xmlns:a16="http://schemas.microsoft.com/office/drawing/2014/main" xmlns="" id="{FDC42A03-59EE-42AB-889E-17EDBA8204BE}"/>
              </a:ext>
            </a:extLst>
          </p:cNvPr>
          <p:cNvCxnSpPr/>
          <p:nvPr/>
        </p:nvCxnSpPr>
        <p:spPr>
          <a:xfrm>
            <a:off x="201362" y="4653136"/>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5E59CAC2-D3AB-4938-8DAB-EF58079A297A}"/>
              </a:ext>
            </a:extLst>
          </p:cNvPr>
          <p:cNvCxnSpPr/>
          <p:nvPr/>
        </p:nvCxnSpPr>
        <p:spPr>
          <a:xfrm>
            <a:off x="395536" y="4409026"/>
            <a:ext cx="0" cy="48822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xmlns="" id="{52C5CDC6-53D5-41F9-8DE9-6BAF858DCBEE}"/>
              </a:ext>
            </a:extLst>
          </p:cNvPr>
          <p:cNvCxnSpPr/>
          <p:nvPr/>
        </p:nvCxnSpPr>
        <p:spPr>
          <a:xfrm>
            <a:off x="3050141" y="6139954"/>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xmlns="" id="{BDCEF556-BC00-44A2-BC65-3461756E5744}"/>
              </a:ext>
            </a:extLst>
          </p:cNvPr>
          <p:cNvGrpSpPr/>
          <p:nvPr/>
        </p:nvGrpSpPr>
        <p:grpSpPr>
          <a:xfrm>
            <a:off x="3346446" y="5492410"/>
            <a:ext cx="660298" cy="620752"/>
            <a:chOff x="5186580" y="1697146"/>
            <a:chExt cx="660298" cy="620752"/>
          </a:xfrm>
        </p:grpSpPr>
        <p:grpSp>
          <p:nvGrpSpPr>
            <p:cNvPr id="153" name="Group 152">
              <a:extLst>
                <a:ext uri="{FF2B5EF4-FFF2-40B4-BE49-F238E27FC236}">
                  <a16:creationId xmlns:a16="http://schemas.microsoft.com/office/drawing/2014/main" xmlns="" id="{34354A83-FFCF-4651-BFFE-5608EF4AD2C8}"/>
                </a:ext>
              </a:extLst>
            </p:cNvPr>
            <p:cNvGrpSpPr/>
            <p:nvPr/>
          </p:nvGrpSpPr>
          <p:grpSpPr>
            <a:xfrm>
              <a:off x="5186580" y="1729570"/>
              <a:ext cx="660298" cy="588328"/>
              <a:chOff x="5018567" y="1381316"/>
              <a:chExt cx="992375" cy="936582"/>
            </a:xfrm>
          </p:grpSpPr>
          <p:sp>
            <p:nvSpPr>
              <p:cNvPr id="155" name="Freeform 170">
                <a:extLst>
                  <a:ext uri="{FF2B5EF4-FFF2-40B4-BE49-F238E27FC236}">
                    <a16:creationId xmlns:a16="http://schemas.microsoft.com/office/drawing/2014/main" xmlns="" id="{2B594F90-8114-468C-A219-A1DED58F05B6}"/>
                  </a:ext>
                </a:extLst>
              </p:cNvPr>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56" name="Freeform 171">
                <a:extLst>
                  <a:ext uri="{FF2B5EF4-FFF2-40B4-BE49-F238E27FC236}">
                    <a16:creationId xmlns:a16="http://schemas.microsoft.com/office/drawing/2014/main" xmlns="" id="{08E58258-FDED-4CBE-B9A0-AA6EFAE91D7B}"/>
                  </a:ext>
                </a:extLst>
              </p:cNvPr>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54" name="Straight Connector 153">
              <a:extLst>
                <a:ext uri="{FF2B5EF4-FFF2-40B4-BE49-F238E27FC236}">
                  <a16:creationId xmlns:a16="http://schemas.microsoft.com/office/drawing/2014/main" xmlns="" id="{B9D901C1-93A0-43B0-B79D-31E43CECB9CE}"/>
                </a:ext>
              </a:extLst>
            </p:cNvPr>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57" name="Trapezoid 156">
            <a:extLst>
              <a:ext uri="{FF2B5EF4-FFF2-40B4-BE49-F238E27FC236}">
                <a16:creationId xmlns:a16="http://schemas.microsoft.com/office/drawing/2014/main" xmlns="" id="{03E96041-D49A-4395-85D4-A555E7CD4B82}"/>
              </a:ext>
            </a:extLst>
          </p:cNvPr>
          <p:cNvSpPr/>
          <p:nvPr/>
        </p:nvSpPr>
        <p:spPr>
          <a:xfrm>
            <a:off x="3539145" y="6052548"/>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Rectangle 157">
            <a:extLst>
              <a:ext uri="{FF2B5EF4-FFF2-40B4-BE49-F238E27FC236}">
                <a16:creationId xmlns:a16="http://schemas.microsoft.com/office/drawing/2014/main" xmlns="" id="{4D248A86-05F1-4300-8F82-609FED0D257F}"/>
              </a:ext>
            </a:extLst>
          </p:cNvPr>
          <p:cNvSpPr/>
          <p:nvPr/>
        </p:nvSpPr>
        <p:spPr>
          <a:xfrm>
            <a:off x="3663445" y="5656632"/>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59" name="TextBox 158">
            <a:extLst>
              <a:ext uri="{FF2B5EF4-FFF2-40B4-BE49-F238E27FC236}">
                <a16:creationId xmlns:a16="http://schemas.microsoft.com/office/drawing/2014/main" xmlns="" id="{53F84E30-1842-4CAC-8034-4B19808352F8}"/>
              </a:ext>
            </a:extLst>
          </p:cNvPr>
          <p:cNvSpPr txBox="1"/>
          <p:nvPr/>
        </p:nvSpPr>
        <p:spPr>
          <a:xfrm>
            <a:off x="2917236" y="6171153"/>
            <a:ext cx="1691977" cy="461665"/>
          </a:xfrm>
          <a:prstGeom prst="rect">
            <a:avLst/>
          </a:prstGeom>
          <a:noFill/>
        </p:spPr>
        <p:txBody>
          <a:bodyPr wrap="square" rtlCol="0">
            <a:spAutoFit/>
          </a:bodyPr>
          <a:lstStyle/>
          <a:p>
            <a:pPr algn="ctr"/>
            <a:r>
              <a:rPr lang="en-GB" sz="800" dirty="0">
                <a:latin typeface="Century Gothic" panose="020B0502020202020204" pitchFamily="34" charset="0"/>
              </a:rPr>
              <a:t>Heat with blue flame until you see crystals form around the edge</a:t>
            </a:r>
          </a:p>
        </p:txBody>
      </p:sp>
      <p:cxnSp>
        <p:nvCxnSpPr>
          <p:cNvPr id="160" name="Straight Connector 159">
            <a:extLst>
              <a:ext uri="{FF2B5EF4-FFF2-40B4-BE49-F238E27FC236}">
                <a16:creationId xmlns:a16="http://schemas.microsoft.com/office/drawing/2014/main" xmlns="" id="{5559BA3F-EEF9-400C-8CEC-B700EFEADB2E}"/>
              </a:ext>
            </a:extLst>
          </p:cNvPr>
          <p:cNvCxnSpPr/>
          <p:nvPr/>
        </p:nvCxnSpPr>
        <p:spPr>
          <a:xfrm>
            <a:off x="3419872" y="5412827"/>
            <a:ext cx="428402" cy="0"/>
          </a:xfrm>
          <a:prstGeom prst="line">
            <a:avLst/>
          </a:prstGeom>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xmlns="" id="{D544E247-8B53-4F3A-903F-9CFD12579E8B}"/>
              </a:ext>
            </a:extLst>
          </p:cNvPr>
          <p:cNvSpPr txBox="1"/>
          <p:nvPr/>
        </p:nvSpPr>
        <p:spPr>
          <a:xfrm>
            <a:off x="2627784" y="4651251"/>
            <a:ext cx="1266693" cy="276999"/>
          </a:xfrm>
          <a:prstGeom prst="rect">
            <a:avLst/>
          </a:prstGeom>
          <a:noFill/>
        </p:spPr>
        <p:txBody>
          <a:bodyPr wrap="none" rtlCol="0">
            <a:spAutoFit/>
          </a:bodyPr>
          <a:lstStyle/>
          <a:p>
            <a:r>
              <a:rPr lang="en-GB" sz="1200" dirty="0">
                <a:latin typeface="Century Gothic" panose="020B0502020202020204" pitchFamily="34" charset="0"/>
              </a:rPr>
              <a:t>EVAPORATION</a:t>
            </a:r>
          </a:p>
        </p:txBody>
      </p:sp>
      <p:cxnSp>
        <p:nvCxnSpPr>
          <p:cNvPr id="164" name="Straight Connector 163">
            <a:extLst>
              <a:ext uri="{FF2B5EF4-FFF2-40B4-BE49-F238E27FC236}">
                <a16:creationId xmlns:a16="http://schemas.microsoft.com/office/drawing/2014/main" xmlns="" id="{AFFA2718-8B1F-479E-AFA7-AAAEFA56F3EA}"/>
              </a:ext>
            </a:extLst>
          </p:cNvPr>
          <p:cNvCxnSpPr>
            <a:cxnSpLocks/>
          </p:cNvCxnSpPr>
          <p:nvPr/>
        </p:nvCxnSpPr>
        <p:spPr>
          <a:xfrm>
            <a:off x="4824108" y="4651251"/>
            <a:ext cx="0" cy="2232248"/>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66" name="Arc 165">
            <a:extLst>
              <a:ext uri="{FF2B5EF4-FFF2-40B4-BE49-F238E27FC236}">
                <a16:creationId xmlns:a16="http://schemas.microsoft.com/office/drawing/2014/main" xmlns="" id="{EDAC078E-CADC-4BA4-9A39-0A93EB7F660E}"/>
              </a:ext>
            </a:extLst>
          </p:cNvPr>
          <p:cNvSpPr/>
          <p:nvPr/>
        </p:nvSpPr>
        <p:spPr>
          <a:xfrm rot="8191508">
            <a:off x="5325517" y="5015013"/>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67" name="TextBox 166">
            <a:extLst>
              <a:ext uri="{FF2B5EF4-FFF2-40B4-BE49-F238E27FC236}">
                <a16:creationId xmlns:a16="http://schemas.microsoft.com/office/drawing/2014/main" xmlns="" id="{C7E46965-9811-4D8C-A8BE-C1E8E708E906}"/>
              </a:ext>
            </a:extLst>
          </p:cNvPr>
          <p:cNvSpPr txBox="1"/>
          <p:nvPr/>
        </p:nvSpPr>
        <p:spPr>
          <a:xfrm>
            <a:off x="5198495" y="6053599"/>
            <a:ext cx="1208979" cy="584775"/>
          </a:xfrm>
          <a:prstGeom prst="rect">
            <a:avLst/>
          </a:prstGeom>
          <a:noFill/>
        </p:spPr>
        <p:txBody>
          <a:bodyPr wrap="square" rtlCol="0">
            <a:spAutoFit/>
          </a:bodyPr>
          <a:lstStyle/>
          <a:p>
            <a:pPr algn="ctr"/>
            <a:r>
              <a:rPr lang="en-GB" sz="800" dirty="0">
                <a:latin typeface="Century Gothic" panose="020B0502020202020204" pitchFamily="34" charset="0"/>
              </a:rPr>
              <a:t>Leave on side of room on top of a piece of paper with your name</a:t>
            </a:r>
          </a:p>
        </p:txBody>
      </p:sp>
      <p:cxnSp>
        <p:nvCxnSpPr>
          <p:cNvPr id="168" name="Straight Connector 167">
            <a:extLst>
              <a:ext uri="{FF2B5EF4-FFF2-40B4-BE49-F238E27FC236}">
                <a16:creationId xmlns:a16="http://schemas.microsoft.com/office/drawing/2014/main" xmlns="" id="{B77B94D2-00EB-4B54-9712-8E5BE5AAAA51}"/>
              </a:ext>
            </a:extLst>
          </p:cNvPr>
          <p:cNvCxnSpPr>
            <a:cxnSpLocks/>
          </p:cNvCxnSpPr>
          <p:nvPr/>
        </p:nvCxnSpPr>
        <p:spPr>
          <a:xfrm flipH="1">
            <a:off x="6869837" y="4651251"/>
            <a:ext cx="6419" cy="225273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xmlns="" id="{B7BA077F-FDAE-4FE7-A375-EE43E3FCBC5E}"/>
              </a:ext>
            </a:extLst>
          </p:cNvPr>
          <p:cNvCxnSpPr>
            <a:cxnSpLocks/>
          </p:cNvCxnSpPr>
          <p:nvPr/>
        </p:nvCxnSpPr>
        <p:spPr>
          <a:xfrm>
            <a:off x="2627784" y="4651251"/>
            <a:ext cx="0" cy="2232248"/>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nvGrpSpPr>
          <p:cNvPr id="170" name="Group 169">
            <a:extLst>
              <a:ext uri="{FF2B5EF4-FFF2-40B4-BE49-F238E27FC236}">
                <a16:creationId xmlns:a16="http://schemas.microsoft.com/office/drawing/2014/main" xmlns="" id="{37231568-E31B-47B4-B79A-62A9FAFEF6BA}"/>
              </a:ext>
            </a:extLst>
          </p:cNvPr>
          <p:cNvGrpSpPr/>
          <p:nvPr/>
        </p:nvGrpSpPr>
        <p:grpSpPr>
          <a:xfrm rot="18396402" flipH="1">
            <a:off x="1572106" y="5082792"/>
            <a:ext cx="335338" cy="550557"/>
            <a:chOff x="652478" y="5540984"/>
            <a:chExt cx="463138" cy="581890"/>
          </a:xfrm>
        </p:grpSpPr>
        <p:grpSp>
          <p:nvGrpSpPr>
            <p:cNvPr id="171" name="Group 170">
              <a:extLst>
                <a:ext uri="{FF2B5EF4-FFF2-40B4-BE49-F238E27FC236}">
                  <a16:creationId xmlns:a16="http://schemas.microsoft.com/office/drawing/2014/main" xmlns="" id="{49655D30-D78A-48E9-B739-4FE7BE098691}"/>
                </a:ext>
              </a:extLst>
            </p:cNvPr>
            <p:cNvGrpSpPr/>
            <p:nvPr/>
          </p:nvGrpSpPr>
          <p:grpSpPr>
            <a:xfrm>
              <a:off x="652478" y="5540984"/>
              <a:ext cx="463138" cy="581890"/>
              <a:chOff x="1401288" y="2434442"/>
              <a:chExt cx="463138" cy="581890"/>
            </a:xfrm>
          </p:grpSpPr>
          <p:sp>
            <p:nvSpPr>
              <p:cNvPr id="173" name="Freeform 161">
                <a:extLst>
                  <a:ext uri="{FF2B5EF4-FFF2-40B4-BE49-F238E27FC236}">
                    <a16:creationId xmlns:a16="http://schemas.microsoft.com/office/drawing/2014/main" xmlns="" id="{CFE5F7E4-89E0-45DD-AC64-0A170BABD704}"/>
                  </a:ext>
                </a:extLst>
              </p:cNvPr>
              <p:cNvSpPr/>
              <p:nvPr/>
            </p:nvSpPr>
            <p:spPr>
              <a:xfrm>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Freeform 162">
                <a:extLst>
                  <a:ext uri="{FF2B5EF4-FFF2-40B4-BE49-F238E27FC236}">
                    <a16:creationId xmlns:a16="http://schemas.microsoft.com/office/drawing/2014/main" xmlns="" id="{1FBA6D87-9C7B-4A2A-AC4D-47475BE73AFA}"/>
                  </a:ext>
                </a:extLst>
              </p:cNvPr>
              <p:cNvSpPr/>
              <p:nvPr/>
            </p:nvSpPr>
            <p:spPr>
              <a:xfrm flipH="1">
                <a:off x="1401288" y="2434442"/>
                <a:ext cx="463138" cy="581890"/>
              </a:xfrm>
              <a:custGeom>
                <a:avLst/>
                <a:gdLst>
                  <a:gd name="connsiteX0" fmla="*/ 0 w 463138"/>
                  <a:gd name="connsiteY0" fmla="*/ 581890 h 581890"/>
                  <a:gd name="connsiteX1" fmla="*/ 463138 w 463138"/>
                  <a:gd name="connsiteY1" fmla="*/ 581890 h 581890"/>
                  <a:gd name="connsiteX2" fmla="*/ 332509 w 463138"/>
                  <a:gd name="connsiteY2" fmla="*/ 190005 h 581890"/>
                  <a:gd name="connsiteX3" fmla="*/ 332509 w 463138"/>
                  <a:gd name="connsiteY3" fmla="*/ 0 h 581890"/>
                </a:gdLst>
                <a:ahLst/>
                <a:cxnLst>
                  <a:cxn ang="0">
                    <a:pos x="connsiteX0" y="connsiteY0"/>
                  </a:cxn>
                  <a:cxn ang="0">
                    <a:pos x="connsiteX1" y="connsiteY1"/>
                  </a:cxn>
                  <a:cxn ang="0">
                    <a:pos x="connsiteX2" y="connsiteY2"/>
                  </a:cxn>
                  <a:cxn ang="0">
                    <a:pos x="connsiteX3" y="connsiteY3"/>
                  </a:cxn>
                </a:cxnLst>
                <a:rect l="l" t="t" r="r" b="b"/>
                <a:pathLst>
                  <a:path w="463138" h="581890">
                    <a:moveTo>
                      <a:pt x="0" y="581890"/>
                    </a:moveTo>
                    <a:lnTo>
                      <a:pt x="463138" y="581890"/>
                    </a:lnTo>
                    <a:lnTo>
                      <a:pt x="332509" y="190005"/>
                    </a:lnTo>
                    <a:lnTo>
                      <a:pt x="332509"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72" name="Straight Connector 171">
              <a:extLst>
                <a:ext uri="{FF2B5EF4-FFF2-40B4-BE49-F238E27FC236}">
                  <a16:creationId xmlns:a16="http://schemas.microsoft.com/office/drawing/2014/main" xmlns="" id="{DB923399-A2B0-4766-9DAD-47DD4F1EB6CB}"/>
                </a:ext>
              </a:extLst>
            </p:cNvPr>
            <p:cNvCxnSpPr/>
            <p:nvPr/>
          </p:nvCxnSpPr>
          <p:spPr>
            <a:xfrm>
              <a:off x="732422" y="5876259"/>
              <a:ext cx="3111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5" name="Straight Arrow Connector 174">
            <a:extLst>
              <a:ext uri="{FF2B5EF4-FFF2-40B4-BE49-F238E27FC236}">
                <a16:creationId xmlns:a16="http://schemas.microsoft.com/office/drawing/2014/main" xmlns="" id="{EE4E5FAF-9D9B-499A-BD9F-C095AB89A4C8}"/>
              </a:ext>
            </a:extLst>
          </p:cNvPr>
          <p:cNvCxnSpPr>
            <a:cxnSpLocks/>
          </p:cNvCxnSpPr>
          <p:nvPr/>
        </p:nvCxnSpPr>
        <p:spPr>
          <a:xfrm flipH="1">
            <a:off x="1275069" y="5406406"/>
            <a:ext cx="106169" cy="380803"/>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6" name="TextBox 175">
            <a:extLst>
              <a:ext uri="{FF2B5EF4-FFF2-40B4-BE49-F238E27FC236}">
                <a16:creationId xmlns:a16="http://schemas.microsoft.com/office/drawing/2014/main" xmlns="" id="{44A7EECC-93CD-4709-A3FC-06ED8D6D35C9}"/>
              </a:ext>
            </a:extLst>
          </p:cNvPr>
          <p:cNvSpPr txBox="1"/>
          <p:nvPr/>
        </p:nvSpPr>
        <p:spPr>
          <a:xfrm>
            <a:off x="821152" y="4969104"/>
            <a:ext cx="936104" cy="215444"/>
          </a:xfrm>
          <a:prstGeom prst="rect">
            <a:avLst/>
          </a:prstGeom>
          <a:noFill/>
        </p:spPr>
        <p:txBody>
          <a:bodyPr wrap="square" rtlCol="0">
            <a:spAutoFit/>
          </a:bodyPr>
          <a:lstStyle/>
          <a:p>
            <a:r>
              <a:rPr lang="en-GB" sz="800" dirty="0">
                <a:latin typeface="Century Gothic" panose="020B0502020202020204" pitchFamily="34" charset="0"/>
              </a:rPr>
              <a:t>Slowly pour</a:t>
            </a:r>
          </a:p>
        </p:txBody>
      </p:sp>
      <p:sp>
        <p:nvSpPr>
          <p:cNvPr id="177" name="TextBox 176">
            <a:extLst>
              <a:ext uri="{FF2B5EF4-FFF2-40B4-BE49-F238E27FC236}">
                <a16:creationId xmlns:a16="http://schemas.microsoft.com/office/drawing/2014/main" xmlns="" id="{8CFC9DEF-3D8A-483B-8FA6-A257AEADCAC0}"/>
              </a:ext>
            </a:extLst>
          </p:cNvPr>
          <p:cNvSpPr txBox="1"/>
          <p:nvPr/>
        </p:nvSpPr>
        <p:spPr>
          <a:xfrm>
            <a:off x="874316" y="6075655"/>
            <a:ext cx="936104" cy="338554"/>
          </a:xfrm>
          <a:prstGeom prst="rect">
            <a:avLst/>
          </a:prstGeom>
          <a:noFill/>
        </p:spPr>
        <p:txBody>
          <a:bodyPr wrap="square" rtlCol="0">
            <a:spAutoFit/>
          </a:bodyPr>
          <a:lstStyle/>
          <a:p>
            <a:pPr algn="ctr"/>
            <a:r>
              <a:rPr lang="en-GB" sz="800" dirty="0">
                <a:latin typeface="Century Gothic" panose="020B0502020202020204" pitchFamily="34" charset="0"/>
              </a:rPr>
              <a:t>Evaporating dish</a:t>
            </a:r>
          </a:p>
        </p:txBody>
      </p:sp>
      <p:sp>
        <p:nvSpPr>
          <p:cNvPr id="178" name="Arc 177">
            <a:extLst>
              <a:ext uri="{FF2B5EF4-FFF2-40B4-BE49-F238E27FC236}">
                <a16:creationId xmlns:a16="http://schemas.microsoft.com/office/drawing/2014/main" xmlns="" id="{121D309F-C1D8-4C86-9505-CCE9560CFF19}"/>
              </a:ext>
            </a:extLst>
          </p:cNvPr>
          <p:cNvSpPr/>
          <p:nvPr/>
        </p:nvSpPr>
        <p:spPr>
          <a:xfrm rot="8191508">
            <a:off x="824586" y="5129440"/>
            <a:ext cx="914400" cy="914400"/>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79" name="Straight Connector 178">
            <a:extLst>
              <a:ext uri="{FF2B5EF4-FFF2-40B4-BE49-F238E27FC236}">
                <a16:creationId xmlns:a16="http://schemas.microsoft.com/office/drawing/2014/main" xmlns="" id="{67DEB6C4-7BF7-4198-9B53-BDE3B9144E19}"/>
              </a:ext>
            </a:extLst>
          </p:cNvPr>
          <p:cNvCxnSpPr>
            <a:cxnSpLocks/>
          </p:cNvCxnSpPr>
          <p:nvPr/>
        </p:nvCxnSpPr>
        <p:spPr>
          <a:xfrm flipH="1">
            <a:off x="2831612" y="2408553"/>
            <a:ext cx="6419" cy="2252734"/>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xmlns="" id="{456D2FD4-7077-4A77-9DD0-64F18D18B7FB}"/>
              </a:ext>
            </a:extLst>
          </p:cNvPr>
          <p:cNvCxnSpPr/>
          <p:nvPr/>
        </p:nvCxnSpPr>
        <p:spPr>
          <a:xfrm flipH="1">
            <a:off x="2634375" y="2983570"/>
            <a:ext cx="453853"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xmlns="" id="{79D7FFFF-1BB3-4DBB-9BCF-4FDE8790B0C1}"/>
              </a:ext>
            </a:extLst>
          </p:cNvPr>
          <p:cNvCxnSpPr>
            <a:cxnSpLocks/>
          </p:cNvCxnSpPr>
          <p:nvPr/>
        </p:nvCxnSpPr>
        <p:spPr>
          <a:xfrm>
            <a:off x="3024039" y="3980465"/>
            <a:ext cx="1800069"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xmlns="" id="{D589332B-5165-43E2-A736-798347B9E757}"/>
              </a:ext>
            </a:extLst>
          </p:cNvPr>
          <p:cNvGrpSpPr/>
          <p:nvPr/>
        </p:nvGrpSpPr>
        <p:grpSpPr>
          <a:xfrm>
            <a:off x="3320344" y="3332921"/>
            <a:ext cx="660298" cy="620752"/>
            <a:chOff x="5186580" y="1697146"/>
            <a:chExt cx="660298" cy="620752"/>
          </a:xfrm>
        </p:grpSpPr>
        <p:grpSp>
          <p:nvGrpSpPr>
            <p:cNvPr id="183" name="Group 182">
              <a:extLst>
                <a:ext uri="{FF2B5EF4-FFF2-40B4-BE49-F238E27FC236}">
                  <a16:creationId xmlns:a16="http://schemas.microsoft.com/office/drawing/2014/main" xmlns="" id="{250893D4-FC80-4687-A32E-3E8B1ECD7BD5}"/>
                </a:ext>
              </a:extLst>
            </p:cNvPr>
            <p:cNvGrpSpPr/>
            <p:nvPr/>
          </p:nvGrpSpPr>
          <p:grpSpPr>
            <a:xfrm>
              <a:off x="5186580" y="1729570"/>
              <a:ext cx="660298" cy="588328"/>
              <a:chOff x="5018567" y="1381316"/>
              <a:chExt cx="992375" cy="936582"/>
            </a:xfrm>
          </p:grpSpPr>
          <p:sp>
            <p:nvSpPr>
              <p:cNvPr id="185" name="Freeform 104">
                <a:extLst>
                  <a:ext uri="{FF2B5EF4-FFF2-40B4-BE49-F238E27FC236}">
                    <a16:creationId xmlns:a16="http://schemas.microsoft.com/office/drawing/2014/main" xmlns="" id="{21D0E3BD-6BF7-4C6A-AE27-DB5EE9E2D82E}"/>
                  </a:ext>
                </a:extLst>
              </p:cNvPr>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86" name="Freeform 105">
                <a:extLst>
                  <a:ext uri="{FF2B5EF4-FFF2-40B4-BE49-F238E27FC236}">
                    <a16:creationId xmlns:a16="http://schemas.microsoft.com/office/drawing/2014/main" xmlns="" id="{C270948E-3151-42CD-BC5F-5442EECCCD30}"/>
                  </a:ext>
                </a:extLst>
              </p:cNvPr>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84" name="Straight Connector 183">
              <a:extLst>
                <a:ext uri="{FF2B5EF4-FFF2-40B4-BE49-F238E27FC236}">
                  <a16:creationId xmlns:a16="http://schemas.microsoft.com/office/drawing/2014/main" xmlns="" id="{FE83A6F2-937A-439A-9CD2-519478B7C3D7}"/>
                </a:ext>
              </a:extLst>
            </p:cNvPr>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87" name="Trapezoid 186">
            <a:extLst>
              <a:ext uri="{FF2B5EF4-FFF2-40B4-BE49-F238E27FC236}">
                <a16:creationId xmlns:a16="http://schemas.microsoft.com/office/drawing/2014/main" xmlns="" id="{69224A4B-83CA-499D-B50F-3EC8A6FEC076}"/>
              </a:ext>
            </a:extLst>
          </p:cNvPr>
          <p:cNvSpPr/>
          <p:nvPr/>
        </p:nvSpPr>
        <p:spPr>
          <a:xfrm>
            <a:off x="4272414" y="3893059"/>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a:extLst>
              <a:ext uri="{FF2B5EF4-FFF2-40B4-BE49-F238E27FC236}">
                <a16:creationId xmlns:a16="http://schemas.microsoft.com/office/drawing/2014/main" xmlns="" id="{DBE915BC-FBEF-47E1-9563-774B23BFE1D4}"/>
              </a:ext>
            </a:extLst>
          </p:cNvPr>
          <p:cNvSpPr/>
          <p:nvPr/>
        </p:nvSpPr>
        <p:spPr>
          <a:xfrm>
            <a:off x="4382265" y="3497143"/>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89" name="TextBox 188">
            <a:extLst>
              <a:ext uri="{FF2B5EF4-FFF2-40B4-BE49-F238E27FC236}">
                <a16:creationId xmlns:a16="http://schemas.microsoft.com/office/drawing/2014/main" xmlns="" id="{C2B75D86-94B1-4561-AB84-01FE1782B6AC}"/>
              </a:ext>
            </a:extLst>
          </p:cNvPr>
          <p:cNvSpPr txBox="1"/>
          <p:nvPr/>
        </p:nvSpPr>
        <p:spPr>
          <a:xfrm>
            <a:off x="2880023" y="4044192"/>
            <a:ext cx="1691977" cy="461665"/>
          </a:xfrm>
          <a:prstGeom prst="rect">
            <a:avLst/>
          </a:prstGeom>
          <a:noFill/>
        </p:spPr>
        <p:txBody>
          <a:bodyPr wrap="square" rtlCol="0">
            <a:spAutoFit/>
          </a:bodyPr>
          <a:lstStyle/>
          <a:p>
            <a:pPr algn="ctr"/>
            <a:r>
              <a:rPr lang="en-GB" sz="800" dirty="0">
                <a:latin typeface="Century Gothic" panose="020B0502020202020204" pitchFamily="34" charset="0"/>
              </a:rPr>
              <a:t>Remove Bunsen from under gauze when not in use and switch to yellow flame</a:t>
            </a:r>
          </a:p>
        </p:txBody>
      </p:sp>
      <p:grpSp>
        <p:nvGrpSpPr>
          <p:cNvPr id="191" name="Group 190">
            <a:extLst>
              <a:ext uri="{FF2B5EF4-FFF2-40B4-BE49-F238E27FC236}">
                <a16:creationId xmlns:a16="http://schemas.microsoft.com/office/drawing/2014/main" xmlns="" id="{A4D3013D-4846-425A-AB0C-B45B2FBDBA80}"/>
              </a:ext>
            </a:extLst>
          </p:cNvPr>
          <p:cNvGrpSpPr/>
          <p:nvPr/>
        </p:nvGrpSpPr>
        <p:grpSpPr>
          <a:xfrm>
            <a:off x="3513213" y="3017473"/>
            <a:ext cx="249619" cy="280934"/>
            <a:chOff x="482803" y="4228186"/>
            <a:chExt cx="577901" cy="709574"/>
          </a:xfrm>
        </p:grpSpPr>
        <p:sp>
          <p:nvSpPr>
            <p:cNvPr id="192" name="Freeform 109">
              <a:extLst>
                <a:ext uri="{FF2B5EF4-FFF2-40B4-BE49-F238E27FC236}">
                  <a16:creationId xmlns:a16="http://schemas.microsoft.com/office/drawing/2014/main" xmlns="" id="{DD4D543F-D68F-4DCF-8CBE-EE1D5E24BBBF}"/>
                </a:ext>
              </a:extLst>
            </p:cNvPr>
            <p:cNvSpPr/>
            <p:nvPr/>
          </p:nvSpPr>
          <p:spPr>
            <a:xfrm>
              <a:off x="482803" y="4228186"/>
              <a:ext cx="577901" cy="70957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Freeform 110">
              <a:extLst>
                <a:ext uri="{FF2B5EF4-FFF2-40B4-BE49-F238E27FC236}">
                  <a16:creationId xmlns:a16="http://schemas.microsoft.com/office/drawing/2014/main" xmlns="" id="{C99A68B4-AA7F-45F1-B278-0E507573B987}"/>
                </a:ext>
              </a:extLst>
            </p:cNvPr>
            <p:cNvSpPr/>
            <p:nvPr/>
          </p:nvSpPr>
          <p:spPr>
            <a:xfrm>
              <a:off x="512944" y="4475514"/>
              <a:ext cx="515737" cy="410187"/>
            </a:xfrm>
            <a:custGeom>
              <a:avLst/>
              <a:gdLst>
                <a:gd name="connsiteX0" fmla="*/ 0 w 577901"/>
                <a:gd name="connsiteY0" fmla="*/ 410186 h 410186"/>
                <a:gd name="connsiteX1" fmla="*/ 577901 w 577901"/>
                <a:gd name="connsiteY1" fmla="*/ 410186 h 410186"/>
                <a:gd name="connsiteX2" fmla="*/ 577901 w 577901"/>
                <a:gd name="connsiteY2" fmla="*/ 37111 h 410186"/>
                <a:gd name="connsiteX3" fmla="*/ 577901 w 577901"/>
                <a:gd name="connsiteY3" fmla="*/ 37111 h 410186"/>
                <a:gd name="connsiteX4" fmla="*/ 526695 w 577901"/>
                <a:gd name="connsiteY4" fmla="*/ 535 h 410186"/>
                <a:gd name="connsiteX5" fmla="*/ 482803 w 577901"/>
                <a:gd name="connsiteY5" fmla="*/ 15165 h 410186"/>
                <a:gd name="connsiteX6" fmla="*/ 453543 w 577901"/>
                <a:gd name="connsiteY6" fmla="*/ 22480 h 410186"/>
                <a:gd name="connsiteX7" fmla="*/ 438912 w 577901"/>
                <a:gd name="connsiteY7" fmla="*/ 44426 h 410186"/>
                <a:gd name="connsiteX8" fmla="*/ 387706 w 577901"/>
                <a:gd name="connsiteY8" fmla="*/ 44426 h 410186"/>
                <a:gd name="connsiteX9" fmla="*/ 343815 w 577901"/>
                <a:gd name="connsiteY9" fmla="*/ 51741 h 410186"/>
                <a:gd name="connsiteX10" fmla="*/ 321869 w 577901"/>
                <a:gd name="connsiteY10" fmla="*/ 66371 h 410186"/>
                <a:gd name="connsiteX11" fmla="*/ 292608 w 577901"/>
                <a:gd name="connsiteY11" fmla="*/ 73687 h 410186"/>
                <a:gd name="connsiteX12" fmla="*/ 241402 w 577901"/>
                <a:gd name="connsiteY12" fmla="*/ 59056 h 410186"/>
                <a:gd name="connsiteX13" fmla="*/ 234087 w 577901"/>
                <a:gd name="connsiteY13" fmla="*/ 37111 h 410186"/>
                <a:gd name="connsiteX14" fmla="*/ 219456 w 577901"/>
                <a:gd name="connsiteY14" fmla="*/ 22480 h 410186"/>
                <a:gd name="connsiteX15" fmla="*/ 197511 w 577901"/>
                <a:gd name="connsiteY15" fmla="*/ 29795 h 410186"/>
                <a:gd name="connsiteX16" fmla="*/ 138989 w 577901"/>
                <a:gd name="connsiteY16" fmla="*/ 44426 h 410186"/>
                <a:gd name="connsiteX17" fmla="*/ 117043 w 577901"/>
                <a:gd name="connsiteY17" fmla="*/ 51741 h 410186"/>
                <a:gd name="connsiteX18" fmla="*/ 0 w 577901"/>
                <a:gd name="connsiteY18" fmla="*/ 51741 h 410186"/>
                <a:gd name="connsiteX19" fmla="*/ 0 w 577901"/>
                <a:gd name="connsiteY19" fmla="*/ 410186 h 41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7901" h="410186">
                  <a:moveTo>
                    <a:pt x="0" y="410186"/>
                  </a:moveTo>
                  <a:lnTo>
                    <a:pt x="577901" y="410186"/>
                  </a:lnTo>
                  <a:lnTo>
                    <a:pt x="577901" y="37111"/>
                  </a:lnTo>
                  <a:lnTo>
                    <a:pt x="577901" y="37111"/>
                  </a:lnTo>
                  <a:cubicBezTo>
                    <a:pt x="560832" y="24919"/>
                    <a:pt x="547134" y="5252"/>
                    <a:pt x="526695" y="535"/>
                  </a:cubicBezTo>
                  <a:cubicBezTo>
                    <a:pt x="511668" y="-2933"/>
                    <a:pt x="497765" y="11425"/>
                    <a:pt x="482803" y="15165"/>
                  </a:cubicBezTo>
                  <a:lnTo>
                    <a:pt x="453543" y="22480"/>
                  </a:lnTo>
                  <a:cubicBezTo>
                    <a:pt x="448666" y="29795"/>
                    <a:pt x="445777" y="38934"/>
                    <a:pt x="438912" y="44426"/>
                  </a:cubicBezTo>
                  <a:cubicBezTo>
                    <a:pt x="421422" y="58418"/>
                    <a:pt x="406203" y="49050"/>
                    <a:pt x="387706" y="44426"/>
                  </a:cubicBezTo>
                  <a:cubicBezTo>
                    <a:pt x="373076" y="46864"/>
                    <a:pt x="357886" y="47051"/>
                    <a:pt x="343815" y="51741"/>
                  </a:cubicBezTo>
                  <a:cubicBezTo>
                    <a:pt x="335474" y="54521"/>
                    <a:pt x="329950" y="62908"/>
                    <a:pt x="321869" y="66371"/>
                  </a:cubicBezTo>
                  <a:cubicBezTo>
                    <a:pt x="312628" y="70331"/>
                    <a:pt x="302362" y="71248"/>
                    <a:pt x="292608" y="73687"/>
                  </a:cubicBezTo>
                  <a:cubicBezTo>
                    <a:pt x="292357" y="73624"/>
                    <a:pt x="244899" y="62553"/>
                    <a:pt x="241402" y="59056"/>
                  </a:cubicBezTo>
                  <a:cubicBezTo>
                    <a:pt x="235950" y="53604"/>
                    <a:pt x="238054" y="43723"/>
                    <a:pt x="234087" y="37111"/>
                  </a:cubicBezTo>
                  <a:cubicBezTo>
                    <a:pt x="230538" y="31197"/>
                    <a:pt x="224333" y="27357"/>
                    <a:pt x="219456" y="22480"/>
                  </a:cubicBezTo>
                  <a:cubicBezTo>
                    <a:pt x="212141" y="24918"/>
                    <a:pt x="204950" y="27766"/>
                    <a:pt x="197511" y="29795"/>
                  </a:cubicBezTo>
                  <a:cubicBezTo>
                    <a:pt x="178112" y="35086"/>
                    <a:pt x="158065" y="38068"/>
                    <a:pt x="138989" y="44426"/>
                  </a:cubicBezTo>
                  <a:cubicBezTo>
                    <a:pt x="131674" y="46864"/>
                    <a:pt x="124743" y="51336"/>
                    <a:pt x="117043" y="51741"/>
                  </a:cubicBezTo>
                  <a:cubicBezTo>
                    <a:pt x="78083" y="53791"/>
                    <a:pt x="39014" y="51741"/>
                    <a:pt x="0" y="51741"/>
                  </a:cubicBezTo>
                  <a:lnTo>
                    <a:pt x="0" y="410186"/>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94" name="Straight Connector 193">
            <a:extLst>
              <a:ext uri="{FF2B5EF4-FFF2-40B4-BE49-F238E27FC236}">
                <a16:creationId xmlns:a16="http://schemas.microsoft.com/office/drawing/2014/main" xmlns="" id="{0EFF739F-851C-40BF-8A7F-3FA1CA09B93F}"/>
              </a:ext>
            </a:extLst>
          </p:cNvPr>
          <p:cNvCxnSpPr/>
          <p:nvPr/>
        </p:nvCxnSpPr>
        <p:spPr>
          <a:xfrm flipV="1">
            <a:off x="3639026" y="2959506"/>
            <a:ext cx="1631" cy="250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xmlns="" id="{B72A7116-F887-487B-81F6-710CD206B62B}"/>
              </a:ext>
            </a:extLst>
          </p:cNvPr>
          <p:cNvCxnSpPr/>
          <p:nvPr/>
        </p:nvCxnSpPr>
        <p:spPr>
          <a:xfrm>
            <a:off x="2457827" y="5059320"/>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xmlns="" id="{330DCDF4-1392-47C0-9243-C86E7CA0CA42}"/>
              </a:ext>
            </a:extLst>
          </p:cNvPr>
          <p:cNvCxnSpPr/>
          <p:nvPr/>
        </p:nvCxnSpPr>
        <p:spPr>
          <a:xfrm>
            <a:off x="4686477" y="5066651"/>
            <a:ext cx="339914" cy="0"/>
          </a:xfrm>
          <a:prstGeom prst="straightConnector1">
            <a:avLst/>
          </a:prstGeom>
          <a:ln>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xmlns="" id="{1FD3D301-1A92-4BC5-B6CD-8E4FB32579D6}"/>
              </a:ext>
            </a:extLst>
          </p:cNvPr>
          <p:cNvSpPr txBox="1"/>
          <p:nvPr/>
        </p:nvSpPr>
        <p:spPr>
          <a:xfrm>
            <a:off x="1754867" y="51191"/>
            <a:ext cx="5697453" cy="369332"/>
          </a:xfrm>
          <a:prstGeom prst="rect">
            <a:avLst/>
          </a:prstGeom>
          <a:noFill/>
        </p:spPr>
        <p:txBody>
          <a:bodyPr wrap="square" rtlCol="0">
            <a:spAutoFit/>
          </a:bodyPr>
          <a:lstStyle/>
          <a:p>
            <a:r>
              <a:rPr lang="en-GB" b="1" dirty="0">
                <a:latin typeface="Century Gothic" panose="020B0502020202020204" pitchFamily="34" charset="0"/>
              </a:rPr>
              <a:t>Separating Substances – </a:t>
            </a:r>
            <a:r>
              <a:rPr lang="en-GB" b="1" dirty="0" smtClean="0">
                <a:latin typeface="Century Gothic" panose="020B0502020202020204" pitchFamily="34" charset="0"/>
              </a:rPr>
              <a:t>Filtration </a:t>
            </a:r>
            <a:r>
              <a:rPr lang="en-GB" b="1" dirty="0">
                <a:latin typeface="Century Gothic" panose="020B0502020202020204" pitchFamily="34" charset="0"/>
              </a:rPr>
              <a:t>&amp; Evaporation</a:t>
            </a:r>
          </a:p>
        </p:txBody>
      </p:sp>
    </p:spTree>
    <p:extLst>
      <p:ext uri="{BB962C8B-B14F-4D97-AF65-F5344CB8AC3E}">
        <p14:creationId xmlns:p14="http://schemas.microsoft.com/office/powerpoint/2010/main" val="78623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34808" y="2126543"/>
            <a:ext cx="299586" cy="771398"/>
            <a:chOff x="390895" y="1073426"/>
            <a:chExt cx="299586" cy="771398"/>
          </a:xfrm>
          <a:noFill/>
        </p:grpSpPr>
        <p:sp>
          <p:nvSpPr>
            <p:cNvPr id="6" name="Freeform 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rapezoid 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p:cNvCxnSpPr/>
          <p:nvPr/>
        </p:nvCxnSpPr>
        <p:spPr>
          <a:xfrm flipH="1">
            <a:off x="1384601" y="1793721"/>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609620" y="1351368"/>
            <a:ext cx="936104" cy="400110"/>
          </a:xfrm>
          <a:prstGeom prst="rect">
            <a:avLst/>
          </a:prstGeom>
          <a:noFill/>
        </p:spPr>
        <p:txBody>
          <a:bodyPr wrap="square" rtlCol="0">
            <a:spAutoFit/>
          </a:bodyPr>
          <a:lstStyle/>
          <a:p>
            <a:r>
              <a:rPr lang="en-GB" sz="1000" dirty="0" smtClean="0">
                <a:latin typeface="Century Gothic" panose="020B0502020202020204" pitchFamily="34" charset="0"/>
              </a:rPr>
              <a:t>Water from tap</a:t>
            </a:r>
            <a:endParaRPr lang="en-GB" sz="1000" dirty="0">
              <a:latin typeface="Century Gothic" panose="020B0502020202020204" pitchFamily="34" charset="0"/>
            </a:endParaRPr>
          </a:p>
        </p:txBody>
      </p:sp>
      <p:sp>
        <p:nvSpPr>
          <p:cNvPr id="18" name="TextBox 17"/>
          <p:cNvSpPr txBox="1"/>
          <p:nvPr/>
        </p:nvSpPr>
        <p:spPr>
          <a:xfrm>
            <a:off x="1132005" y="1698044"/>
            <a:ext cx="936104" cy="246221"/>
          </a:xfrm>
          <a:prstGeom prst="rect">
            <a:avLst/>
          </a:prstGeom>
          <a:noFill/>
        </p:spPr>
        <p:txBody>
          <a:bodyPr wrap="square" rtlCol="0">
            <a:spAutoFit/>
          </a:bodyPr>
          <a:lstStyle/>
          <a:p>
            <a:r>
              <a:rPr lang="en-GB" sz="1000" dirty="0" smtClean="0">
                <a:latin typeface="Century Gothic" panose="020B0502020202020204" pitchFamily="34" charset="0"/>
              </a:rPr>
              <a:t>30cm</a:t>
            </a:r>
            <a:r>
              <a:rPr lang="en-GB" sz="1000" baseline="30000" dirty="0" smtClean="0">
                <a:latin typeface="Century Gothic" panose="020B0502020202020204" pitchFamily="34" charset="0"/>
              </a:rPr>
              <a:t>3</a:t>
            </a:r>
            <a:endParaRPr lang="en-GB" sz="1000" dirty="0">
              <a:latin typeface="Century Gothic" panose="020B0502020202020204" pitchFamily="34" charset="0"/>
            </a:endParaRPr>
          </a:p>
        </p:txBody>
      </p:sp>
      <p:sp>
        <p:nvSpPr>
          <p:cNvPr id="24" name="TextBox 23"/>
          <p:cNvSpPr txBox="1"/>
          <p:nvPr/>
        </p:nvSpPr>
        <p:spPr>
          <a:xfrm>
            <a:off x="1088359" y="2897941"/>
            <a:ext cx="936104" cy="400110"/>
          </a:xfrm>
          <a:prstGeom prst="rect">
            <a:avLst/>
          </a:prstGeom>
          <a:noFill/>
        </p:spPr>
        <p:txBody>
          <a:bodyPr wrap="square" rtlCol="0">
            <a:spAutoFit/>
          </a:bodyPr>
          <a:lstStyle/>
          <a:p>
            <a:r>
              <a:rPr lang="en-GB" sz="1000" dirty="0" smtClean="0">
                <a:latin typeface="Century Gothic" panose="020B0502020202020204" pitchFamily="34" charset="0"/>
              </a:rPr>
              <a:t>Measuring cylinder</a:t>
            </a:r>
            <a:endParaRPr lang="en-GB" sz="1000" dirty="0">
              <a:latin typeface="Century Gothic" panose="020B0502020202020204" pitchFamily="34" charset="0"/>
            </a:endParaRPr>
          </a:p>
        </p:txBody>
      </p:sp>
      <p:grpSp>
        <p:nvGrpSpPr>
          <p:cNvPr id="25" name="Group 24"/>
          <p:cNvGrpSpPr/>
          <p:nvPr/>
        </p:nvGrpSpPr>
        <p:grpSpPr>
          <a:xfrm rot="2565571">
            <a:off x="3081560" y="1839513"/>
            <a:ext cx="299586" cy="771398"/>
            <a:chOff x="390895" y="1073426"/>
            <a:chExt cx="299586" cy="771398"/>
          </a:xfrm>
          <a:noFill/>
        </p:grpSpPr>
        <p:sp>
          <p:nvSpPr>
            <p:cNvPr id="26" name="Freeform 2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rapezoid 2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p:cNvCxnSpPr/>
          <p:nvPr/>
        </p:nvCxnSpPr>
        <p:spPr>
          <a:xfrm>
            <a:off x="3642718" y="2032575"/>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51920" y="1997717"/>
            <a:ext cx="936104" cy="246221"/>
          </a:xfrm>
          <a:prstGeom prst="rect">
            <a:avLst/>
          </a:prstGeom>
          <a:noFill/>
        </p:spPr>
        <p:txBody>
          <a:bodyPr wrap="square" rtlCol="0">
            <a:spAutoFit/>
          </a:bodyPr>
          <a:lstStyle/>
          <a:p>
            <a:r>
              <a:rPr lang="en-GB" sz="1000" dirty="0" smtClean="0">
                <a:latin typeface="Century Gothic" panose="020B0502020202020204" pitchFamily="34" charset="0"/>
              </a:rPr>
              <a:t>Pour</a:t>
            </a:r>
            <a:endParaRPr lang="en-GB" sz="1000" dirty="0">
              <a:latin typeface="Century Gothic" panose="020B0502020202020204" pitchFamily="34" charset="0"/>
            </a:endParaRPr>
          </a:p>
        </p:txBody>
      </p:sp>
      <p:sp>
        <p:nvSpPr>
          <p:cNvPr id="38" name="Freeform 37"/>
          <p:cNvSpPr/>
          <p:nvPr/>
        </p:nvSpPr>
        <p:spPr>
          <a:xfrm>
            <a:off x="3893659" y="2481961"/>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3711230" y="2796935"/>
            <a:ext cx="936104" cy="246221"/>
          </a:xfrm>
          <a:prstGeom prst="rect">
            <a:avLst/>
          </a:prstGeom>
          <a:noFill/>
        </p:spPr>
        <p:txBody>
          <a:bodyPr wrap="square" rtlCol="0">
            <a:spAutoFit/>
          </a:bodyPr>
          <a:lstStyle/>
          <a:p>
            <a:r>
              <a:rPr lang="en-GB" sz="1000" dirty="0" smtClean="0">
                <a:latin typeface="Century Gothic" panose="020B0502020202020204" pitchFamily="34" charset="0"/>
              </a:rPr>
              <a:t>Container</a:t>
            </a:r>
            <a:endParaRPr lang="en-GB" sz="1000" dirty="0">
              <a:latin typeface="Century Gothic" panose="020B0502020202020204" pitchFamily="34" charset="0"/>
            </a:endParaRPr>
          </a:p>
        </p:txBody>
      </p:sp>
      <p:cxnSp>
        <p:nvCxnSpPr>
          <p:cNvPr id="40" name="Straight Connector 39"/>
          <p:cNvCxnSpPr/>
          <p:nvPr/>
        </p:nvCxnSpPr>
        <p:spPr>
          <a:xfrm>
            <a:off x="5236068" y="2876455"/>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5532373" y="2228911"/>
            <a:ext cx="660298" cy="620752"/>
            <a:chOff x="5186580" y="1697146"/>
            <a:chExt cx="660298" cy="620752"/>
          </a:xfrm>
        </p:grpSpPr>
        <p:grpSp>
          <p:nvGrpSpPr>
            <p:cNvPr id="42" name="Group 41"/>
            <p:cNvGrpSpPr/>
            <p:nvPr/>
          </p:nvGrpSpPr>
          <p:grpSpPr>
            <a:xfrm>
              <a:off x="5186580" y="1729570"/>
              <a:ext cx="660298" cy="588328"/>
              <a:chOff x="5018567" y="1381316"/>
              <a:chExt cx="992375" cy="936582"/>
            </a:xfrm>
          </p:grpSpPr>
          <p:sp>
            <p:nvSpPr>
              <p:cNvPr id="44" name="Freeform 43"/>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5" name="Freeform 44"/>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3" name="Straight Connector 42"/>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Trapezoid 45"/>
          <p:cNvSpPr/>
          <p:nvPr/>
        </p:nvSpPr>
        <p:spPr>
          <a:xfrm>
            <a:off x="5725072" y="2789049"/>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49372" y="2393133"/>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8" name="TextBox 47"/>
          <p:cNvSpPr txBox="1"/>
          <p:nvPr/>
        </p:nvSpPr>
        <p:spPr>
          <a:xfrm>
            <a:off x="2911334" y="5041286"/>
            <a:ext cx="1691977" cy="400110"/>
          </a:xfrm>
          <a:prstGeom prst="rect">
            <a:avLst/>
          </a:prstGeom>
          <a:noFill/>
        </p:spPr>
        <p:txBody>
          <a:bodyPr wrap="square" rtlCol="0">
            <a:spAutoFit/>
          </a:bodyPr>
          <a:lstStyle/>
          <a:p>
            <a:pPr algn="ctr"/>
            <a:r>
              <a:rPr lang="en-GB" sz="1000" dirty="0" smtClean="0">
                <a:latin typeface="Century Gothic" panose="020B0502020202020204" pitchFamily="34" charset="0"/>
              </a:rPr>
              <a:t>Ask teacher to light – set to invisible flame once lit</a:t>
            </a:r>
            <a:endParaRPr lang="en-GB" sz="1000" dirty="0">
              <a:latin typeface="Century Gothic" panose="020B0502020202020204" pitchFamily="34" charset="0"/>
            </a:endParaRPr>
          </a:p>
        </p:txBody>
      </p:sp>
      <p:sp>
        <p:nvSpPr>
          <p:cNvPr id="49" name="TextBox 48"/>
          <p:cNvSpPr txBox="1"/>
          <p:nvPr/>
        </p:nvSpPr>
        <p:spPr>
          <a:xfrm>
            <a:off x="683568" y="3518447"/>
            <a:ext cx="1872208" cy="1938992"/>
          </a:xfrm>
          <a:prstGeom prst="rect">
            <a:avLst/>
          </a:prstGeom>
          <a:noFill/>
          <a:ln w="28575">
            <a:solidFill>
              <a:schemeClr val="tx1"/>
            </a:solidFill>
            <a:prstDash val="solid"/>
          </a:ln>
        </p:spPr>
        <p:txBody>
          <a:bodyPr wrap="square" rtlCol="0">
            <a:spAutoFit/>
          </a:bodyPr>
          <a:lstStyle/>
          <a:p>
            <a:r>
              <a:rPr lang="en-GB" sz="1000" dirty="0" smtClean="0">
                <a:latin typeface="Century Gothic" panose="020B0502020202020204" pitchFamily="34" charset="0"/>
              </a:rPr>
              <a:t>Bunsen checklist:</a:t>
            </a:r>
          </a:p>
          <a:p>
            <a:pPr marL="285750" indent="-285750">
              <a:buFont typeface="Wingdings" panose="05000000000000000000" pitchFamily="2" charset="2"/>
              <a:buChar char="q"/>
            </a:pPr>
            <a:r>
              <a:rPr lang="en-GB" sz="10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10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10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1000" dirty="0" smtClean="0">
                <a:latin typeface="Century Gothic" panose="020B0502020202020204" pitchFamily="34" charset="0"/>
              </a:rPr>
              <a:t>Goggles over eyes</a:t>
            </a:r>
          </a:p>
          <a:p>
            <a:pPr marL="285750" indent="-285750">
              <a:buFont typeface="Wingdings" panose="05000000000000000000" pitchFamily="2" charset="2"/>
              <a:buChar char="q"/>
            </a:pPr>
            <a:r>
              <a:rPr lang="en-GB" sz="1000" dirty="0" smtClean="0">
                <a:latin typeface="Century Gothic" panose="020B0502020202020204" pitchFamily="34" charset="0"/>
              </a:rPr>
              <a:t>Hair tied back</a:t>
            </a:r>
          </a:p>
          <a:p>
            <a:pPr marL="285750" indent="-285750">
              <a:buFont typeface="Wingdings" panose="05000000000000000000" pitchFamily="2" charset="2"/>
              <a:buChar char="q"/>
            </a:pPr>
            <a:r>
              <a:rPr lang="en-GB" sz="1000" dirty="0" smtClean="0">
                <a:latin typeface="Century Gothic" panose="020B0502020202020204" pitchFamily="34" charset="0"/>
              </a:rPr>
              <a:t>Set </a:t>
            </a:r>
            <a:r>
              <a:rPr lang="en-GB" sz="10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sp>
        <p:nvSpPr>
          <p:cNvPr id="51" name="Freeform 50"/>
          <p:cNvSpPr/>
          <p:nvPr/>
        </p:nvSpPr>
        <p:spPr>
          <a:xfrm>
            <a:off x="5747421" y="1906434"/>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405248"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54" name="Oval 53"/>
          <p:cNvSpPr/>
          <p:nvPr/>
        </p:nvSpPr>
        <p:spPr>
          <a:xfrm>
            <a:off x="2903934"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55" name="Oval 54"/>
          <p:cNvSpPr/>
          <p:nvPr/>
        </p:nvSpPr>
        <p:spPr>
          <a:xfrm>
            <a:off x="4907360"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cxnSp>
        <p:nvCxnSpPr>
          <p:cNvPr id="60" name="Straight Connector 59"/>
          <p:cNvCxnSpPr/>
          <p:nvPr/>
        </p:nvCxnSpPr>
        <p:spPr>
          <a:xfrm>
            <a:off x="5744666" y="2046901"/>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876720" y="1542085"/>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6024657" y="1487861"/>
            <a:ext cx="1074033" cy="553998"/>
          </a:xfrm>
          <a:prstGeom prst="rect">
            <a:avLst/>
          </a:prstGeom>
          <a:noFill/>
        </p:spPr>
        <p:txBody>
          <a:bodyPr wrap="square" rtlCol="0">
            <a:spAutoFit/>
          </a:bodyPr>
          <a:lstStyle/>
          <a:p>
            <a:r>
              <a:rPr lang="en-GB" sz="1000" dirty="0" smtClean="0">
                <a:latin typeface="Century Gothic" panose="020B0502020202020204" pitchFamily="34" charset="0"/>
              </a:rPr>
              <a:t>Thermometer, leave for one minute</a:t>
            </a:r>
            <a:endParaRPr lang="en-GB" sz="1000" dirty="0">
              <a:latin typeface="Century Gothic" panose="020B0502020202020204" pitchFamily="34" charset="0"/>
            </a:endParaRPr>
          </a:p>
        </p:txBody>
      </p:sp>
      <p:sp>
        <p:nvSpPr>
          <p:cNvPr id="64" name="TextBox 63"/>
          <p:cNvSpPr txBox="1"/>
          <p:nvPr/>
        </p:nvSpPr>
        <p:spPr>
          <a:xfrm>
            <a:off x="7452320" y="1949526"/>
            <a:ext cx="1224136" cy="646331"/>
          </a:xfrm>
          <a:prstGeom prst="rect">
            <a:avLst/>
          </a:prstGeom>
          <a:noFill/>
        </p:spPr>
        <p:txBody>
          <a:bodyPr wrap="square" rtlCol="0">
            <a:spAutoFit/>
          </a:bodyPr>
          <a:lstStyle/>
          <a:p>
            <a:r>
              <a:rPr lang="en-GB" sz="1200" dirty="0" smtClean="0">
                <a:latin typeface="Century Gothic" panose="020B0502020202020204" pitchFamily="34" charset="0"/>
              </a:rPr>
              <a:t>Temperature at start: _______</a:t>
            </a:r>
            <a:endParaRPr lang="en-GB" sz="1200" dirty="0">
              <a:latin typeface="Century Gothic" panose="020B0502020202020204" pitchFamily="34" charset="0"/>
            </a:endParaRPr>
          </a:p>
        </p:txBody>
      </p:sp>
      <p:cxnSp>
        <p:nvCxnSpPr>
          <p:cNvPr id="65" name="Straight Connector 64"/>
          <p:cNvCxnSpPr/>
          <p:nvPr/>
        </p:nvCxnSpPr>
        <p:spPr>
          <a:xfrm>
            <a:off x="3144019" y="502469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3440324" y="4377153"/>
            <a:ext cx="660298" cy="620752"/>
            <a:chOff x="5186580" y="1697146"/>
            <a:chExt cx="660298" cy="620752"/>
          </a:xfrm>
        </p:grpSpPr>
        <p:grpSp>
          <p:nvGrpSpPr>
            <p:cNvPr id="67" name="Group 66"/>
            <p:cNvGrpSpPr/>
            <p:nvPr/>
          </p:nvGrpSpPr>
          <p:grpSpPr>
            <a:xfrm>
              <a:off x="5186580" y="1729570"/>
              <a:ext cx="660298" cy="588328"/>
              <a:chOff x="5018567" y="1381316"/>
              <a:chExt cx="992375" cy="936582"/>
            </a:xfrm>
          </p:grpSpPr>
          <p:sp>
            <p:nvSpPr>
              <p:cNvPr id="69" name="Freeform 68"/>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0" name="Freeform 69"/>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8" name="Straight Connector 67"/>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71" name="Trapezoid 70"/>
          <p:cNvSpPr/>
          <p:nvPr/>
        </p:nvSpPr>
        <p:spPr>
          <a:xfrm>
            <a:off x="3633023" y="493729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3757323" y="454137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3" name="Freeform 72"/>
          <p:cNvSpPr/>
          <p:nvPr/>
        </p:nvSpPr>
        <p:spPr>
          <a:xfrm>
            <a:off x="3655372" y="405467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2951225"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6</a:t>
            </a:r>
            <a:endParaRPr lang="en-GB" sz="2800" b="1" dirty="0">
              <a:latin typeface="Stencil" panose="040409050D0802020404" pitchFamily="82" charset="0"/>
            </a:endParaRPr>
          </a:p>
        </p:txBody>
      </p:sp>
      <p:cxnSp>
        <p:nvCxnSpPr>
          <p:cNvPr id="75" name="Straight Connector 74"/>
          <p:cNvCxnSpPr/>
          <p:nvPr/>
        </p:nvCxnSpPr>
        <p:spPr>
          <a:xfrm>
            <a:off x="3652617" y="4195143"/>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84671" y="3690327"/>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282838" y="3983955"/>
            <a:ext cx="653990" cy="645003"/>
            <a:chOff x="2907992" y="4714449"/>
            <a:chExt cx="921620" cy="1033675"/>
          </a:xfrm>
        </p:grpSpPr>
        <p:sp>
          <p:nvSpPr>
            <p:cNvPr id="79" name="Snip Same Side Corner Rectangle 78"/>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ounded Rectangle 79"/>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ounded Rectangle 80"/>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ounded Rectangle 81"/>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83" name="TextBox 82"/>
          <p:cNvSpPr txBox="1"/>
          <p:nvPr/>
        </p:nvSpPr>
        <p:spPr>
          <a:xfrm>
            <a:off x="4748907" y="4683905"/>
            <a:ext cx="1691977" cy="246221"/>
          </a:xfrm>
          <a:prstGeom prst="rect">
            <a:avLst/>
          </a:prstGeom>
          <a:noFill/>
        </p:spPr>
        <p:txBody>
          <a:bodyPr wrap="square" rtlCol="0">
            <a:spAutoFit/>
          </a:bodyPr>
          <a:lstStyle/>
          <a:p>
            <a:pPr algn="ctr"/>
            <a:r>
              <a:rPr lang="en-GB" sz="1000" dirty="0" smtClean="0">
                <a:latin typeface="Century Gothic" panose="020B0502020202020204" pitchFamily="34" charset="0"/>
              </a:rPr>
              <a:t>Start stopwatch</a:t>
            </a:r>
            <a:endParaRPr lang="en-GB" sz="1000" dirty="0">
              <a:latin typeface="Century Gothic" panose="020B0502020202020204" pitchFamily="34" charset="0"/>
            </a:endParaRPr>
          </a:p>
        </p:txBody>
      </p:sp>
      <p:sp>
        <p:nvSpPr>
          <p:cNvPr id="84" name="TextBox 83"/>
          <p:cNvSpPr txBox="1"/>
          <p:nvPr/>
        </p:nvSpPr>
        <p:spPr>
          <a:xfrm>
            <a:off x="7380312" y="3920111"/>
            <a:ext cx="1224136" cy="830997"/>
          </a:xfrm>
          <a:prstGeom prst="rect">
            <a:avLst/>
          </a:prstGeom>
          <a:noFill/>
        </p:spPr>
        <p:txBody>
          <a:bodyPr wrap="square" rtlCol="0">
            <a:spAutoFit/>
          </a:bodyPr>
          <a:lstStyle/>
          <a:p>
            <a:r>
              <a:rPr lang="en-GB" sz="1200" dirty="0" smtClean="0">
                <a:latin typeface="Century Gothic" panose="020B0502020202020204" pitchFamily="34" charset="0"/>
              </a:rPr>
              <a:t>Temperature after three minutes: _______</a:t>
            </a:r>
            <a:endParaRPr lang="en-GB" sz="1200" dirty="0">
              <a:latin typeface="Century Gothic" panose="020B0502020202020204" pitchFamily="34" charset="0"/>
            </a:endParaRPr>
          </a:p>
        </p:txBody>
      </p:sp>
      <p:sp>
        <p:nvSpPr>
          <p:cNvPr id="85" name="Oval 84"/>
          <p:cNvSpPr/>
          <p:nvPr/>
        </p:nvSpPr>
        <p:spPr>
          <a:xfrm>
            <a:off x="7118464"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86" name="Oval 85"/>
          <p:cNvSpPr/>
          <p:nvPr/>
        </p:nvSpPr>
        <p:spPr>
          <a:xfrm>
            <a:off x="405249"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5</a:t>
            </a:r>
            <a:endParaRPr lang="en-GB" sz="2800" b="1" dirty="0">
              <a:latin typeface="Stencil" panose="040409050D0802020404" pitchFamily="82" charset="0"/>
            </a:endParaRPr>
          </a:p>
        </p:txBody>
      </p:sp>
      <p:sp>
        <p:nvSpPr>
          <p:cNvPr id="87" name="Oval 86"/>
          <p:cNvSpPr/>
          <p:nvPr/>
        </p:nvSpPr>
        <p:spPr>
          <a:xfrm>
            <a:off x="4907361" y="3236495"/>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7</a:t>
            </a:r>
            <a:endParaRPr lang="en-GB" sz="2800" b="1" dirty="0">
              <a:latin typeface="Stencil" panose="040409050D0802020404" pitchFamily="82" charset="0"/>
            </a:endParaRPr>
          </a:p>
        </p:txBody>
      </p:sp>
      <p:sp>
        <p:nvSpPr>
          <p:cNvPr id="88" name="Oval 87"/>
          <p:cNvSpPr/>
          <p:nvPr/>
        </p:nvSpPr>
        <p:spPr>
          <a:xfrm>
            <a:off x="7098691"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8</a:t>
            </a:r>
            <a:endParaRPr lang="en-GB" sz="2800" b="1" dirty="0">
              <a:latin typeface="Stencil" panose="040409050D0802020404" pitchFamily="82" charset="0"/>
            </a:endParaRPr>
          </a:p>
        </p:txBody>
      </p:sp>
    </p:spTree>
    <p:extLst>
      <p:ext uri="{BB962C8B-B14F-4D97-AF65-F5344CB8AC3E}">
        <p14:creationId xmlns:p14="http://schemas.microsoft.com/office/powerpoint/2010/main" val="254468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34808" y="2126543"/>
            <a:ext cx="299586" cy="771398"/>
            <a:chOff x="390895" y="1073426"/>
            <a:chExt cx="299586" cy="771398"/>
          </a:xfrm>
          <a:noFill/>
        </p:grpSpPr>
        <p:sp>
          <p:nvSpPr>
            <p:cNvPr id="6" name="Freeform 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rapezoid 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p:cNvCxnSpPr/>
          <p:nvPr/>
        </p:nvCxnSpPr>
        <p:spPr>
          <a:xfrm flipH="1">
            <a:off x="1384601" y="1793721"/>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609620" y="1351368"/>
            <a:ext cx="936104" cy="400110"/>
          </a:xfrm>
          <a:prstGeom prst="rect">
            <a:avLst/>
          </a:prstGeom>
          <a:noFill/>
        </p:spPr>
        <p:txBody>
          <a:bodyPr wrap="square" rtlCol="0">
            <a:spAutoFit/>
          </a:bodyPr>
          <a:lstStyle/>
          <a:p>
            <a:r>
              <a:rPr lang="en-GB" sz="1000" dirty="0" smtClean="0">
                <a:latin typeface="Century Gothic" panose="020B0502020202020204" pitchFamily="34" charset="0"/>
              </a:rPr>
              <a:t>Water from tap</a:t>
            </a:r>
            <a:endParaRPr lang="en-GB" sz="1000" dirty="0">
              <a:latin typeface="Century Gothic" panose="020B0502020202020204" pitchFamily="34" charset="0"/>
            </a:endParaRPr>
          </a:p>
        </p:txBody>
      </p:sp>
      <p:sp>
        <p:nvSpPr>
          <p:cNvPr id="24" name="TextBox 23"/>
          <p:cNvSpPr txBox="1"/>
          <p:nvPr/>
        </p:nvSpPr>
        <p:spPr>
          <a:xfrm>
            <a:off x="1088359" y="2897941"/>
            <a:ext cx="936104" cy="400110"/>
          </a:xfrm>
          <a:prstGeom prst="rect">
            <a:avLst/>
          </a:prstGeom>
          <a:noFill/>
        </p:spPr>
        <p:txBody>
          <a:bodyPr wrap="square" rtlCol="0">
            <a:spAutoFit/>
          </a:bodyPr>
          <a:lstStyle/>
          <a:p>
            <a:r>
              <a:rPr lang="en-GB" sz="1000" dirty="0" smtClean="0">
                <a:latin typeface="Century Gothic" panose="020B0502020202020204" pitchFamily="34" charset="0"/>
              </a:rPr>
              <a:t>Measuring cylinder</a:t>
            </a:r>
            <a:endParaRPr lang="en-GB" sz="1000" dirty="0">
              <a:latin typeface="Century Gothic" panose="020B0502020202020204" pitchFamily="34" charset="0"/>
            </a:endParaRPr>
          </a:p>
        </p:txBody>
      </p:sp>
      <p:grpSp>
        <p:nvGrpSpPr>
          <p:cNvPr id="25" name="Group 24"/>
          <p:cNvGrpSpPr/>
          <p:nvPr/>
        </p:nvGrpSpPr>
        <p:grpSpPr>
          <a:xfrm rot="2565571">
            <a:off x="3081560" y="1839513"/>
            <a:ext cx="299586" cy="771398"/>
            <a:chOff x="390895" y="1073426"/>
            <a:chExt cx="299586" cy="771398"/>
          </a:xfrm>
          <a:noFill/>
        </p:grpSpPr>
        <p:sp>
          <p:nvSpPr>
            <p:cNvPr id="26" name="Freeform 2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rapezoid 2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p:cNvCxnSpPr/>
          <p:nvPr/>
        </p:nvCxnSpPr>
        <p:spPr>
          <a:xfrm>
            <a:off x="3642718" y="2032575"/>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51920" y="1997717"/>
            <a:ext cx="936104" cy="246221"/>
          </a:xfrm>
          <a:prstGeom prst="rect">
            <a:avLst/>
          </a:prstGeom>
          <a:noFill/>
        </p:spPr>
        <p:txBody>
          <a:bodyPr wrap="square" rtlCol="0">
            <a:spAutoFit/>
          </a:bodyPr>
          <a:lstStyle/>
          <a:p>
            <a:r>
              <a:rPr lang="en-GB" sz="1000" dirty="0" smtClean="0">
                <a:latin typeface="Century Gothic" panose="020B0502020202020204" pitchFamily="34" charset="0"/>
              </a:rPr>
              <a:t>Pour</a:t>
            </a:r>
            <a:endParaRPr lang="en-GB" sz="1000" dirty="0">
              <a:latin typeface="Century Gothic" panose="020B0502020202020204" pitchFamily="34" charset="0"/>
            </a:endParaRPr>
          </a:p>
        </p:txBody>
      </p:sp>
      <p:sp>
        <p:nvSpPr>
          <p:cNvPr id="38" name="Freeform 37"/>
          <p:cNvSpPr/>
          <p:nvPr/>
        </p:nvSpPr>
        <p:spPr>
          <a:xfrm>
            <a:off x="3893659" y="2481961"/>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3577101" y="2796935"/>
            <a:ext cx="1070233" cy="246221"/>
          </a:xfrm>
          <a:prstGeom prst="rect">
            <a:avLst/>
          </a:prstGeom>
          <a:noFill/>
        </p:spPr>
        <p:txBody>
          <a:bodyPr wrap="square" rtlCol="0">
            <a:spAutoFit/>
          </a:bodyPr>
          <a:lstStyle/>
          <a:p>
            <a:r>
              <a:rPr lang="en-GB" sz="1000" dirty="0" smtClean="0">
                <a:latin typeface="Century Gothic" panose="020B0502020202020204" pitchFamily="34" charset="0"/>
              </a:rPr>
              <a:t>100ml beaker</a:t>
            </a:r>
            <a:endParaRPr lang="en-GB" sz="1000" dirty="0">
              <a:latin typeface="Century Gothic" panose="020B0502020202020204" pitchFamily="34" charset="0"/>
            </a:endParaRPr>
          </a:p>
        </p:txBody>
      </p:sp>
      <p:cxnSp>
        <p:nvCxnSpPr>
          <p:cNvPr id="40" name="Straight Connector 39"/>
          <p:cNvCxnSpPr/>
          <p:nvPr/>
        </p:nvCxnSpPr>
        <p:spPr>
          <a:xfrm>
            <a:off x="5236068" y="2876455"/>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5532373" y="2228911"/>
            <a:ext cx="660298" cy="620752"/>
            <a:chOff x="5186580" y="1697146"/>
            <a:chExt cx="660298" cy="620752"/>
          </a:xfrm>
        </p:grpSpPr>
        <p:grpSp>
          <p:nvGrpSpPr>
            <p:cNvPr id="42" name="Group 41"/>
            <p:cNvGrpSpPr/>
            <p:nvPr/>
          </p:nvGrpSpPr>
          <p:grpSpPr>
            <a:xfrm>
              <a:off x="5186580" y="1729570"/>
              <a:ext cx="660298" cy="588328"/>
              <a:chOff x="5018567" y="1381316"/>
              <a:chExt cx="992375" cy="936582"/>
            </a:xfrm>
          </p:grpSpPr>
          <p:sp>
            <p:nvSpPr>
              <p:cNvPr id="44" name="Freeform 43"/>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5" name="Freeform 44"/>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3" name="Straight Connector 42"/>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Trapezoid 45"/>
          <p:cNvSpPr/>
          <p:nvPr/>
        </p:nvSpPr>
        <p:spPr>
          <a:xfrm>
            <a:off x="5725072" y="2789049"/>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49372" y="2393133"/>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8" name="TextBox 47"/>
          <p:cNvSpPr txBox="1"/>
          <p:nvPr/>
        </p:nvSpPr>
        <p:spPr>
          <a:xfrm>
            <a:off x="2911334" y="5041286"/>
            <a:ext cx="1691977" cy="400110"/>
          </a:xfrm>
          <a:prstGeom prst="rect">
            <a:avLst/>
          </a:prstGeom>
          <a:noFill/>
        </p:spPr>
        <p:txBody>
          <a:bodyPr wrap="square" rtlCol="0">
            <a:spAutoFit/>
          </a:bodyPr>
          <a:lstStyle/>
          <a:p>
            <a:pPr algn="ctr"/>
            <a:r>
              <a:rPr lang="en-GB" sz="1000" dirty="0" smtClean="0">
                <a:latin typeface="Century Gothic" panose="020B0502020202020204" pitchFamily="34" charset="0"/>
              </a:rPr>
              <a:t>Ask teacher to light – set to invisible flame once lit</a:t>
            </a:r>
            <a:endParaRPr lang="en-GB" sz="1000" dirty="0">
              <a:latin typeface="Century Gothic" panose="020B0502020202020204" pitchFamily="34" charset="0"/>
            </a:endParaRPr>
          </a:p>
        </p:txBody>
      </p:sp>
      <p:sp>
        <p:nvSpPr>
          <p:cNvPr id="49" name="TextBox 48"/>
          <p:cNvSpPr txBox="1"/>
          <p:nvPr/>
        </p:nvSpPr>
        <p:spPr>
          <a:xfrm>
            <a:off x="683568" y="3518447"/>
            <a:ext cx="1872208" cy="1938992"/>
          </a:xfrm>
          <a:prstGeom prst="rect">
            <a:avLst/>
          </a:prstGeom>
          <a:noFill/>
          <a:ln w="28575">
            <a:solidFill>
              <a:schemeClr val="tx1"/>
            </a:solidFill>
            <a:prstDash val="solid"/>
          </a:ln>
        </p:spPr>
        <p:txBody>
          <a:bodyPr wrap="square" rtlCol="0">
            <a:spAutoFit/>
          </a:bodyPr>
          <a:lstStyle/>
          <a:p>
            <a:r>
              <a:rPr lang="en-GB" sz="1000" dirty="0" smtClean="0">
                <a:latin typeface="Century Gothic" panose="020B0502020202020204" pitchFamily="34" charset="0"/>
              </a:rPr>
              <a:t>Bunsen checklist:</a:t>
            </a:r>
          </a:p>
          <a:p>
            <a:pPr marL="285750" indent="-285750">
              <a:buFont typeface="Wingdings" panose="05000000000000000000" pitchFamily="2" charset="2"/>
              <a:buChar char="q"/>
            </a:pPr>
            <a:r>
              <a:rPr lang="en-GB" sz="10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10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10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1000" dirty="0" smtClean="0">
                <a:latin typeface="Century Gothic" panose="020B0502020202020204" pitchFamily="34" charset="0"/>
              </a:rPr>
              <a:t>Goggles over eyes</a:t>
            </a:r>
          </a:p>
          <a:p>
            <a:pPr marL="285750" indent="-285750">
              <a:buFont typeface="Wingdings" panose="05000000000000000000" pitchFamily="2" charset="2"/>
              <a:buChar char="q"/>
            </a:pPr>
            <a:r>
              <a:rPr lang="en-GB" sz="1000" dirty="0" smtClean="0">
                <a:latin typeface="Century Gothic" panose="020B0502020202020204" pitchFamily="34" charset="0"/>
              </a:rPr>
              <a:t>Hair tied back</a:t>
            </a:r>
          </a:p>
          <a:p>
            <a:pPr marL="285750" indent="-285750">
              <a:buFont typeface="Wingdings" panose="05000000000000000000" pitchFamily="2" charset="2"/>
              <a:buChar char="q"/>
            </a:pPr>
            <a:r>
              <a:rPr lang="en-GB" sz="1000" dirty="0" smtClean="0">
                <a:latin typeface="Century Gothic" panose="020B0502020202020204" pitchFamily="34" charset="0"/>
              </a:rPr>
              <a:t>Set </a:t>
            </a:r>
            <a:r>
              <a:rPr lang="en-GB" sz="10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sp>
        <p:nvSpPr>
          <p:cNvPr id="51" name="Freeform 50"/>
          <p:cNvSpPr/>
          <p:nvPr/>
        </p:nvSpPr>
        <p:spPr>
          <a:xfrm>
            <a:off x="5747421" y="1906434"/>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405248"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54" name="Oval 53"/>
          <p:cNvSpPr/>
          <p:nvPr/>
        </p:nvSpPr>
        <p:spPr>
          <a:xfrm>
            <a:off x="2903934"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55" name="Oval 54"/>
          <p:cNvSpPr/>
          <p:nvPr/>
        </p:nvSpPr>
        <p:spPr>
          <a:xfrm>
            <a:off x="4907360"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cxnSp>
        <p:nvCxnSpPr>
          <p:cNvPr id="60" name="Straight Connector 59"/>
          <p:cNvCxnSpPr/>
          <p:nvPr/>
        </p:nvCxnSpPr>
        <p:spPr>
          <a:xfrm>
            <a:off x="5744666" y="2046901"/>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876720" y="1542085"/>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6024657" y="1487861"/>
            <a:ext cx="1074033" cy="553998"/>
          </a:xfrm>
          <a:prstGeom prst="rect">
            <a:avLst/>
          </a:prstGeom>
          <a:noFill/>
        </p:spPr>
        <p:txBody>
          <a:bodyPr wrap="square" rtlCol="0">
            <a:spAutoFit/>
          </a:bodyPr>
          <a:lstStyle/>
          <a:p>
            <a:r>
              <a:rPr lang="en-GB" sz="1000" dirty="0" smtClean="0">
                <a:latin typeface="Century Gothic" panose="020B0502020202020204" pitchFamily="34" charset="0"/>
              </a:rPr>
              <a:t>Thermometer, leave for one minute</a:t>
            </a:r>
            <a:endParaRPr lang="en-GB" sz="1000" dirty="0">
              <a:latin typeface="Century Gothic" panose="020B0502020202020204" pitchFamily="34" charset="0"/>
            </a:endParaRPr>
          </a:p>
        </p:txBody>
      </p:sp>
      <p:sp>
        <p:nvSpPr>
          <p:cNvPr id="64" name="TextBox 63"/>
          <p:cNvSpPr txBox="1"/>
          <p:nvPr/>
        </p:nvSpPr>
        <p:spPr>
          <a:xfrm>
            <a:off x="7452320" y="1949526"/>
            <a:ext cx="1224136" cy="646331"/>
          </a:xfrm>
          <a:prstGeom prst="rect">
            <a:avLst/>
          </a:prstGeom>
          <a:noFill/>
        </p:spPr>
        <p:txBody>
          <a:bodyPr wrap="square" rtlCol="0">
            <a:spAutoFit/>
          </a:bodyPr>
          <a:lstStyle/>
          <a:p>
            <a:r>
              <a:rPr lang="en-GB" sz="1200" dirty="0" smtClean="0">
                <a:latin typeface="Century Gothic" panose="020B0502020202020204" pitchFamily="34" charset="0"/>
              </a:rPr>
              <a:t>Temperature at start: _______</a:t>
            </a:r>
            <a:endParaRPr lang="en-GB" sz="1200" dirty="0">
              <a:latin typeface="Century Gothic" panose="020B0502020202020204" pitchFamily="34" charset="0"/>
            </a:endParaRPr>
          </a:p>
        </p:txBody>
      </p:sp>
      <p:cxnSp>
        <p:nvCxnSpPr>
          <p:cNvPr id="65" name="Straight Connector 64"/>
          <p:cNvCxnSpPr/>
          <p:nvPr/>
        </p:nvCxnSpPr>
        <p:spPr>
          <a:xfrm>
            <a:off x="3144019" y="502469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3440324" y="4377153"/>
            <a:ext cx="660298" cy="620752"/>
            <a:chOff x="5186580" y="1697146"/>
            <a:chExt cx="660298" cy="620752"/>
          </a:xfrm>
        </p:grpSpPr>
        <p:grpSp>
          <p:nvGrpSpPr>
            <p:cNvPr id="67" name="Group 66"/>
            <p:cNvGrpSpPr/>
            <p:nvPr/>
          </p:nvGrpSpPr>
          <p:grpSpPr>
            <a:xfrm>
              <a:off x="5186580" y="1729570"/>
              <a:ext cx="660298" cy="588328"/>
              <a:chOff x="5018567" y="1381316"/>
              <a:chExt cx="992375" cy="936582"/>
            </a:xfrm>
          </p:grpSpPr>
          <p:sp>
            <p:nvSpPr>
              <p:cNvPr id="69" name="Freeform 68"/>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0" name="Freeform 69"/>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8" name="Straight Connector 67"/>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71" name="Trapezoid 70"/>
          <p:cNvSpPr/>
          <p:nvPr/>
        </p:nvSpPr>
        <p:spPr>
          <a:xfrm>
            <a:off x="3633023" y="493729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3757323" y="454137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3" name="Freeform 72"/>
          <p:cNvSpPr/>
          <p:nvPr/>
        </p:nvSpPr>
        <p:spPr>
          <a:xfrm>
            <a:off x="3655372" y="405467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2951225"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6</a:t>
            </a:r>
            <a:endParaRPr lang="en-GB" sz="2800" b="1" dirty="0">
              <a:latin typeface="Stencil" panose="040409050D0802020404" pitchFamily="82" charset="0"/>
            </a:endParaRPr>
          </a:p>
        </p:txBody>
      </p:sp>
      <p:cxnSp>
        <p:nvCxnSpPr>
          <p:cNvPr id="75" name="Straight Connector 74"/>
          <p:cNvCxnSpPr/>
          <p:nvPr/>
        </p:nvCxnSpPr>
        <p:spPr>
          <a:xfrm>
            <a:off x="3652617" y="4195143"/>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84671" y="3690327"/>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282838" y="3983955"/>
            <a:ext cx="653990" cy="645003"/>
            <a:chOff x="2907992" y="4714449"/>
            <a:chExt cx="921620" cy="1033675"/>
          </a:xfrm>
        </p:grpSpPr>
        <p:sp>
          <p:nvSpPr>
            <p:cNvPr id="79" name="Snip Same Side Corner Rectangle 78"/>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ounded Rectangle 79"/>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ounded Rectangle 80"/>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ounded Rectangle 81"/>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83" name="TextBox 82"/>
          <p:cNvSpPr txBox="1"/>
          <p:nvPr/>
        </p:nvSpPr>
        <p:spPr>
          <a:xfrm>
            <a:off x="4748907" y="4683905"/>
            <a:ext cx="1691977" cy="246221"/>
          </a:xfrm>
          <a:prstGeom prst="rect">
            <a:avLst/>
          </a:prstGeom>
          <a:noFill/>
        </p:spPr>
        <p:txBody>
          <a:bodyPr wrap="square" rtlCol="0">
            <a:spAutoFit/>
          </a:bodyPr>
          <a:lstStyle/>
          <a:p>
            <a:pPr algn="ctr"/>
            <a:r>
              <a:rPr lang="en-GB" sz="1000" dirty="0" smtClean="0">
                <a:latin typeface="Century Gothic" panose="020B0502020202020204" pitchFamily="34" charset="0"/>
              </a:rPr>
              <a:t>Start stopwatch</a:t>
            </a:r>
            <a:endParaRPr lang="en-GB" sz="1000" dirty="0">
              <a:latin typeface="Century Gothic" panose="020B0502020202020204" pitchFamily="34" charset="0"/>
            </a:endParaRPr>
          </a:p>
        </p:txBody>
      </p:sp>
      <p:sp>
        <p:nvSpPr>
          <p:cNvPr id="84" name="TextBox 83"/>
          <p:cNvSpPr txBox="1"/>
          <p:nvPr/>
        </p:nvSpPr>
        <p:spPr>
          <a:xfrm>
            <a:off x="7380312" y="3920111"/>
            <a:ext cx="1224136" cy="830997"/>
          </a:xfrm>
          <a:prstGeom prst="rect">
            <a:avLst/>
          </a:prstGeom>
          <a:noFill/>
        </p:spPr>
        <p:txBody>
          <a:bodyPr wrap="square" rtlCol="0">
            <a:spAutoFit/>
          </a:bodyPr>
          <a:lstStyle/>
          <a:p>
            <a:r>
              <a:rPr lang="en-GB" sz="1200" dirty="0" smtClean="0">
                <a:latin typeface="Century Gothic" panose="020B0502020202020204" pitchFamily="34" charset="0"/>
              </a:rPr>
              <a:t>Temperature after three minutes: _______</a:t>
            </a:r>
            <a:endParaRPr lang="en-GB" sz="1200" dirty="0">
              <a:latin typeface="Century Gothic" panose="020B0502020202020204" pitchFamily="34" charset="0"/>
            </a:endParaRPr>
          </a:p>
        </p:txBody>
      </p:sp>
      <p:sp>
        <p:nvSpPr>
          <p:cNvPr id="85" name="Oval 84"/>
          <p:cNvSpPr/>
          <p:nvPr/>
        </p:nvSpPr>
        <p:spPr>
          <a:xfrm>
            <a:off x="7118464"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86" name="Oval 85"/>
          <p:cNvSpPr/>
          <p:nvPr/>
        </p:nvSpPr>
        <p:spPr>
          <a:xfrm>
            <a:off x="405249"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5</a:t>
            </a:r>
            <a:endParaRPr lang="en-GB" sz="2800" b="1" dirty="0">
              <a:latin typeface="Stencil" panose="040409050D0802020404" pitchFamily="82" charset="0"/>
            </a:endParaRPr>
          </a:p>
        </p:txBody>
      </p:sp>
      <p:sp>
        <p:nvSpPr>
          <p:cNvPr id="87" name="Oval 86"/>
          <p:cNvSpPr/>
          <p:nvPr/>
        </p:nvSpPr>
        <p:spPr>
          <a:xfrm>
            <a:off x="4907361" y="3236495"/>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7</a:t>
            </a:r>
            <a:endParaRPr lang="en-GB" sz="2800" b="1" dirty="0">
              <a:latin typeface="Stencil" panose="040409050D0802020404" pitchFamily="82" charset="0"/>
            </a:endParaRPr>
          </a:p>
        </p:txBody>
      </p:sp>
      <p:sp>
        <p:nvSpPr>
          <p:cNvPr id="88" name="Oval 87"/>
          <p:cNvSpPr/>
          <p:nvPr/>
        </p:nvSpPr>
        <p:spPr>
          <a:xfrm>
            <a:off x="7098691"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8</a:t>
            </a:r>
            <a:endParaRPr lang="en-GB" sz="2800" b="1" dirty="0">
              <a:latin typeface="Stencil" panose="040409050D0802020404" pitchFamily="82" charset="0"/>
            </a:endParaRPr>
          </a:p>
        </p:txBody>
      </p:sp>
    </p:spTree>
    <p:extLst>
      <p:ext uri="{BB962C8B-B14F-4D97-AF65-F5344CB8AC3E}">
        <p14:creationId xmlns:p14="http://schemas.microsoft.com/office/powerpoint/2010/main" val="712033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34808" y="2126543"/>
            <a:ext cx="299586" cy="771398"/>
            <a:chOff x="390895" y="1073426"/>
            <a:chExt cx="299586" cy="771398"/>
          </a:xfrm>
          <a:noFill/>
        </p:grpSpPr>
        <p:sp>
          <p:nvSpPr>
            <p:cNvPr id="6" name="Freeform 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rapezoid 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p:cNvCxnSpPr/>
          <p:nvPr/>
        </p:nvCxnSpPr>
        <p:spPr>
          <a:xfrm flipH="1">
            <a:off x="1384601" y="1793721"/>
            <a:ext cx="430912" cy="24012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609620" y="1351368"/>
            <a:ext cx="936104" cy="400110"/>
          </a:xfrm>
          <a:prstGeom prst="rect">
            <a:avLst/>
          </a:prstGeom>
          <a:noFill/>
        </p:spPr>
        <p:txBody>
          <a:bodyPr wrap="square" rtlCol="0">
            <a:spAutoFit/>
          </a:bodyPr>
          <a:lstStyle/>
          <a:p>
            <a:r>
              <a:rPr lang="en-GB" sz="1000" dirty="0" smtClean="0">
                <a:latin typeface="Century Gothic" panose="020B0502020202020204" pitchFamily="34" charset="0"/>
              </a:rPr>
              <a:t>Water from tap</a:t>
            </a:r>
            <a:endParaRPr lang="en-GB" sz="1000" dirty="0">
              <a:latin typeface="Century Gothic" panose="020B0502020202020204" pitchFamily="34" charset="0"/>
            </a:endParaRPr>
          </a:p>
        </p:txBody>
      </p:sp>
      <p:sp>
        <p:nvSpPr>
          <p:cNvPr id="24" name="TextBox 23"/>
          <p:cNvSpPr txBox="1"/>
          <p:nvPr/>
        </p:nvSpPr>
        <p:spPr>
          <a:xfrm>
            <a:off x="1088359" y="2897941"/>
            <a:ext cx="936104" cy="400110"/>
          </a:xfrm>
          <a:prstGeom prst="rect">
            <a:avLst/>
          </a:prstGeom>
          <a:noFill/>
        </p:spPr>
        <p:txBody>
          <a:bodyPr wrap="square" rtlCol="0">
            <a:spAutoFit/>
          </a:bodyPr>
          <a:lstStyle/>
          <a:p>
            <a:r>
              <a:rPr lang="en-GB" sz="1000" dirty="0" smtClean="0">
                <a:latin typeface="Century Gothic" panose="020B0502020202020204" pitchFamily="34" charset="0"/>
              </a:rPr>
              <a:t>Measuring cylinder</a:t>
            </a:r>
            <a:endParaRPr lang="en-GB" sz="1000" dirty="0">
              <a:latin typeface="Century Gothic" panose="020B0502020202020204" pitchFamily="34" charset="0"/>
            </a:endParaRPr>
          </a:p>
        </p:txBody>
      </p:sp>
      <p:grpSp>
        <p:nvGrpSpPr>
          <p:cNvPr id="25" name="Group 24"/>
          <p:cNvGrpSpPr/>
          <p:nvPr/>
        </p:nvGrpSpPr>
        <p:grpSpPr>
          <a:xfrm rot="2565571">
            <a:off x="3081560" y="1839513"/>
            <a:ext cx="299586" cy="771398"/>
            <a:chOff x="390895" y="1073426"/>
            <a:chExt cx="299586" cy="771398"/>
          </a:xfrm>
          <a:noFill/>
        </p:grpSpPr>
        <p:sp>
          <p:nvSpPr>
            <p:cNvPr id="26" name="Freeform 25"/>
            <p:cNvSpPr/>
            <p:nvPr/>
          </p:nvSpPr>
          <p:spPr>
            <a:xfrm>
              <a:off x="469127" y="1073426"/>
              <a:ext cx="143123" cy="707666"/>
            </a:xfrm>
            <a:custGeom>
              <a:avLst/>
              <a:gdLst>
                <a:gd name="connsiteX0" fmla="*/ 0 w 143123"/>
                <a:gd name="connsiteY0" fmla="*/ 0 h 707666"/>
                <a:gd name="connsiteX1" fmla="*/ 0 w 143123"/>
                <a:gd name="connsiteY1" fmla="*/ 707666 h 707666"/>
                <a:gd name="connsiteX2" fmla="*/ 143123 w 143123"/>
                <a:gd name="connsiteY2" fmla="*/ 707666 h 707666"/>
                <a:gd name="connsiteX3" fmla="*/ 143123 w 143123"/>
                <a:gd name="connsiteY3" fmla="*/ 0 h 707666"/>
              </a:gdLst>
              <a:ahLst/>
              <a:cxnLst>
                <a:cxn ang="0">
                  <a:pos x="connsiteX0" y="connsiteY0"/>
                </a:cxn>
                <a:cxn ang="0">
                  <a:pos x="connsiteX1" y="connsiteY1"/>
                </a:cxn>
                <a:cxn ang="0">
                  <a:pos x="connsiteX2" y="connsiteY2"/>
                </a:cxn>
                <a:cxn ang="0">
                  <a:pos x="connsiteX3" y="connsiteY3"/>
                </a:cxn>
              </a:cxnLst>
              <a:rect l="l" t="t" r="r" b="b"/>
              <a:pathLst>
                <a:path w="143123" h="707666">
                  <a:moveTo>
                    <a:pt x="0" y="0"/>
                  </a:moveTo>
                  <a:lnTo>
                    <a:pt x="0" y="707666"/>
                  </a:lnTo>
                  <a:lnTo>
                    <a:pt x="143123" y="707666"/>
                  </a:lnTo>
                  <a:lnTo>
                    <a:pt x="143123" y="0"/>
                  </a:lnTo>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rapezoid 26"/>
            <p:cNvSpPr/>
            <p:nvPr/>
          </p:nvSpPr>
          <p:spPr>
            <a:xfrm>
              <a:off x="390895" y="1772816"/>
              <a:ext cx="299586" cy="72008"/>
            </a:xfrm>
            <a:prstGeom prst="trapezoid">
              <a:avLst>
                <a:gd name="adj" fmla="val 42567"/>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p:cNvCxnSpPr/>
            <p:nvPr/>
          </p:nvCxnSpPr>
          <p:spPr>
            <a:xfrm flipH="1">
              <a:off x="540688" y="119675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39552" y="126876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38416" y="134076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37280" y="1412776"/>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536144" y="1484784"/>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535008" y="1556792"/>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33872" y="1628800"/>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32736" y="1700808"/>
              <a:ext cx="71562"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p:cNvCxnSpPr/>
          <p:nvPr/>
        </p:nvCxnSpPr>
        <p:spPr>
          <a:xfrm>
            <a:off x="3642718" y="2032575"/>
            <a:ext cx="299123" cy="309074"/>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51920" y="1997717"/>
            <a:ext cx="936104" cy="246221"/>
          </a:xfrm>
          <a:prstGeom prst="rect">
            <a:avLst/>
          </a:prstGeom>
          <a:noFill/>
        </p:spPr>
        <p:txBody>
          <a:bodyPr wrap="square" rtlCol="0">
            <a:spAutoFit/>
          </a:bodyPr>
          <a:lstStyle/>
          <a:p>
            <a:r>
              <a:rPr lang="en-GB" sz="1000" dirty="0" smtClean="0">
                <a:latin typeface="Century Gothic" panose="020B0502020202020204" pitchFamily="34" charset="0"/>
              </a:rPr>
              <a:t>Pour</a:t>
            </a:r>
            <a:endParaRPr lang="en-GB" sz="1000" dirty="0">
              <a:latin typeface="Century Gothic" panose="020B0502020202020204" pitchFamily="34" charset="0"/>
            </a:endParaRPr>
          </a:p>
        </p:txBody>
      </p:sp>
      <p:sp>
        <p:nvSpPr>
          <p:cNvPr id="38" name="Freeform 37"/>
          <p:cNvSpPr/>
          <p:nvPr/>
        </p:nvSpPr>
        <p:spPr>
          <a:xfrm>
            <a:off x="3893659" y="2481961"/>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3577101" y="2796935"/>
            <a:ext cx="1070233" cy="246221"/>
          </a:xfrm>
          <a:prstGeom prst="rect">
            <a:avLst/>
          </a:prstGeom>
          <a:noFill/>
        </p:spPr>
        <p:txBody>
          <a:bodyPr wrap="square" rtlCol="0">
            <a:spAutoFit/>
          </a:bodyPr>
          <a:lstStyle/>
          <a:p>
            <a:r>
              <a:rPr lang="en-GB" sz="1000" dirty="0" smtClean="0">
                <a:latin typeface="Century Gothic" panose="020B0502020202020204" pitchFamily="34" charset="0"/>
              </a:rPr>
              <a:t>100ml beaker</a:t>
            </a:r>
            <a:endParaRPr lang="en-GB" sz="1000" dirty="0">
              <a:latin typeface="Century Gothic" panose="020B0502020202020204" pitchFamily="34" charset="0"/>
            </a:endParaRPr>
          </a:p>
        </p:txBody>
      </p:sp>
      <p:cxnSp>
        <p:nvCxnSpPr>
          <p:cNvPr id="40" name="Straight Connector 39"/>
          <p:cNvCxnSpPr/>
          <p:nvPr/>
        </p:nvCxnSpPr>
        <p:spPr>
          <a:xfrm>
            <a:off x="5236068" y="2876455"/>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5532373" y="2228911"/>
            <a:ext cx="660298" cy="620752"/>
            <a:chOff x="5186580" y="1697146"/>
            <a:chExt cx="660298" cy="620752"/>
          </a:xfrm>
        </p:grpSpPr>
        <p:grpSp>
          <p:nvGrpSpPr>
            <p:cNvPr id="42" name="Group 41"/>
            <p:cNvGrpSpPr/>
            <p:nvPr/>
          </p:nvGrpSpPr>
          <p:grpSpPr>
            <a:xfrm>
              <a:off x="5186580" y="1729570"/>
              <a:ext cx="660298" cy="588328"/>
              <a:chOff x="5018567" y="1381316"/>
              <a:chExt cx="992375" cy="936582"/>
            </a:xfrm>
          </p:grpSpPr>
          <p:sp>
            <p:nvSpPr>
              <p:cNvPr id="44" name="Freeform 43"/>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5" name="Freeform 44"/>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3" name="Straight Connector 42"/>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Trapezoid 45"/>
          <p:cNvSpPr/>
          <p:nvPr/>
        </p:nvSpPr>
        <p:spPr>
          <a:xfrm>
            <a:off x="5725072" y="2789049"/>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5849372" y="2393133"/>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8" name="TextBox 47"/>
          <p:cNvSpPr txBox="1"/>
          <p:nvPr/>
        </p:nvSpPr>
        <p:spPr>
          <a:xfrm>
            <a:off x="2911334" y="5041286"/>
            <a:ext cx="1691977" cy="400110"/>
          </a:xfrm>
          <a:prstGeom prst="rect">
            <a:avLst/>
          </a:prstGeom>
          <a:noFill/>
        </p:spPr>
        <p:txBody>
          <a:bodyPr wrap="square" rtlCol="0">
            <a:spAutoFit/>
          </a:bodyPr>
          <a:lstStyle/>
          <a:p>
            <a:pPr algn="ctr"/>
            <a:r>
              <a:rPr lang="en-GB" sz="1000" dirty="0" smtClean="0">
                <a:latin typeface="Century Gothic" panose="020B0502020202020204" pitchFamily="34" charset="0"/>
              </a:rPr>
              <a:t>Ask teacher to light – set to invisible flame once lit</a:t>
            </a:r>
            <a:endParaRPr lang="en-GB" sz="1000" dirty="0">
              <a:latin typeface="Century Gothic" panose="020B0502020202020204" pitchFamily="34" charset="0"/>
            </a:endParaRPr>
          </a:p>
        </p:txBody>
      </p:sp>
      <p:sp>
        <p:nvSpPr>
          <p:cNvPr id="49" name="TextBox 48"/>
          <p:cNvSpPr txBox="1"/>
          <p:nvPr/>
        </p:nvSpPr>
        <p:spPr>
          <a:xfrm>
            <a:off x="683568" y="3518447"/>
            <a:ext cx="1872208" cy="1938992"/>
          </a:xfrm>
          <a:prstGeom prst="rect">
            <a:avLst/>
          </a:prstGeom>
          <a:noFill/>
          <a:ln w="28575">
            <a:solidFill>
              <a:schemeClr val="tx1"/>
            </a:solidFill>
            <a:prstDash val="solid"/>
          </a:ln>
        </p:spPr>
        <p:txBody>
          <a:bodyPr wrap="square" rtlCol="0">
            <a:spAutoFit/>
          </a:bodyPr>
          <a:lstStyle/>
          <a:p>
            <a:r>
              <a:rPr lang="en-GB" sz="1000" dirty="0" smtClean="0">
                <a:latin typeface="Century Gothic" panose="020B0502020202020204" pitchFamily="34" charset="0"/>
              </a:rPr>
              <a:t>Bunsen checklist:</a:t>
            </a:r>
          </a:p>
          <a:p>
            <a:pPr marL="285750" indent="-285750">
              <a:buFont typeface="Wingdings" panose="05000000000000000000" pitchFamily="2" charset="2"/>
              <a:buChar char="q"/>
            </a:pPr>
            <a:r>
              <a:rPr lang="en-GB" sz="1000" dirty="0" smtClean="0">
                <a:latin typeface="Century Gothic" panose="020B0502020202020204" pitchFamily="34" charset="0"/>
              </a:rPr>
              <a:t>Away from edge of the table</a:t>
            </a:r>
          </a:p>
          <a:p>
            <a:pPr marL="285750" indent="-285750">
              <a:buFont typeface="Wingdings" panose="05000000000000000000" pitchFamily="2" charset="2"/>
              <a:buChar char="q"/>
            </a:pPr>
            <a:r>
              <a:rPr lang="en-GB" sz="1000" dirty="0" smtClean="0">
                <a:latin typeface="Century Gothic" panose="020B0502020202020204" pitchFamily="34" charset="0"/>
              </a:rPr>
              <a:t>Connected to gas tap</a:t>
            </a:r>
          </a:p>
          <a:p>
            <a:pPr marL="285750" indent="-285750">
              <a:buFont typeface="Wingdings" panose="05000000000000000000" pitchFamily="2" charset="2"/>
              <a:buChar char="q"/>
            </a:pPr>
            <a:r>
              <a:rPr lang="en-GB" sz="1000" dirty="0" smtClean="0">
                <a:latin typeface="Century Gothic" panose="020B0502020202020204" pitchFamily="34" charset="0"/>
              </a:rPr>
              <a:t>On a heat proof mat</a:t>
            </a:r>
          </a:p>
          <a:p>
            <a:pPr marL="285750" indent="-285750">
              <a:buFont typeface="Wingdings" panose="05000000000000000000" pitchFamily="2" charset="2"/>
              <a:buChar char="q"/>
            </a:pPr>
            <a:r>
              <a:rPr lang="en-GB" sz="1000" dirty="0" smtClean="0">
                <a:latin typeface="Century Gothic" panose="020B0502020202020204" pitchFamily="34" charset="0"/>
              </a:rPr>
              <a:t>Gauze on top of tripod</a:t>
            </a:r>
          </a:p>
          <a:p>
            <a:pPr marL="285750" indent="-285750">
              <a:buFont typeface="Wingdings" panose="05000000000000000000" pitchFamily="2" charset="2"/>
              <a:buChar char="q"/>
            </a:pPr>
            <a:r>
              <a:rPr lang="en-GB" sz="1000" dirty="0" smtClean="0">
                <a:latin typeface="Century Gothic" panose="020B0502020202020204" pitchFamily="34" charset="0"/>
              </a:rPr>
              <a:t>Goggles over eyes</a:t>
            </a:r>
          </a:p>
          <a:p>
            <a:pPr marL="285750" indent="-285750">
              <a:buFont typeface="Wingdings" panose="05000000000000000000" pitchFamily="2" charset="2"/>
              <a:buChar char="q"/>
            </a:pPr>
            <a:r>
              <a:rPr lang="en-GB" sz="1000" dirty="0" smtClean="0">
                <a:latin typeface="Century Gothic" panose="020B0502020202020204" pitchFamily="34" charset="0"/>
              </a:rPr>
              <a:t>Hair tied back</a:t>
            </a:r>
          </a:p>
          <a:p>
            <a:pPr marL="285750" indent="-285750">
              <a:buFont typeface="Wingdings" panose="05000000000000000000" pitchFamily="2" charset="2"/>
              <a:buChar char="q"/>
            </a:pPr>
            <a:r>
              <a:rPr lang="en-GB" sz="1000" dirty="0" smtClean="0">
                <a:latin typeface="Century Gothic" panose="020B0502020202020204" pitchFamily="34" charset="0"/>
              </a:rPr>
              <a:t>Set </a:t>
            </a:r>
            <a:r>
              <a:rPr lang="en-GB" sz="1000" dirty="0">
                <a:latin typeface="Century Gothic" panose="020B0502020202020204" pitchFamily="34" charset="0"/>
              </a:rPr>
              <a:t>to safety before lighting</a:t>
            </a:r>
          </a:p>
          <a:p>
            <a:pPr marL="285750" indent="-285750">
              <a:buFont typeface="Wingdings" panose="05000000000000000000" pitchFamily="2" charset="2"/>
              <a:buChar char="q"/>
            </a:pPr>
            <a:endParaRPr lang="en-GB" sz="1000" dirty="0">
              <a:latin typeface="Century Gothic" panose="020B0502020202020204" pitchFamily="34" charset="0"/>
            </a:endParaRPr>
          </a:p>
        </p:txBody>
      </p:sp>
      <p:sp>
        <p:nvSpPr>
          <p:cNvPr id="51" name="Freeform 50"/>
          <p:cNvSpPr/>
          <p:nvPr/>
        </p:nvSpPr>
        <p:spPr>
          <a:xfrm>
            <a:off x="5747421" y="1906434"/>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405248"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54" name="Oval 53"/>
          <p:cNvSpPr/>
          <p:nvPr/>
        </p:nvSpPr>
        <p:spPr>
          <a:xfrm>
            <a:off x="2903934" y="1415138"/>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55" name="Oval 54"/>
          <p:cNvSpPr/>
          <p:nvPr/>
        </p:nvSpPr>
        <p:spPr>
          <a:xfrm>
            <a:off x="4907360"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cxnSp>
        <p:nvCxnSpPr>
          <p:cNvPr id="60" name="Straight Connector 59"/>
          <p:cNvCxnSpPr/>
          <p:nvPr/>
        </p:nvCxnSpPr>
        <p:spPr>
          <a:xfrm>
            <a:off x="5744666" y="2046901"/>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876720" y="1542085"/>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6024657" y="1487861"/>
            <a:ext cx="1074033" cy="553998"/>
          </a:xfrm>
          <a:prstGeom prst="rect">
            <a:avLst/>
          </a:prstGeom>
          <a:noFill/>
        </p:spPr>
        <p:txBody>
          <a:bodyPr wrap="square" rtlCol="0">
            <a:spAutoFit/>
          </a:bodyPr>
          <a:lstStyle/>
          <a:p>
            <a:r>
              <a:rPr lang="en-GB" sz="1000" dirty="0" smtClean="0">
                <a:latin typeface="Century Gothic" panose="020B0502020202020204" pitchFamily="34" charset="0"/>
              </a:rPr>
              <a:t>Thermometer, leave for one minute</a:t>
            </a:r>
            <a:endParaRPr lang="en-GB" sz="1000" dirty="0">
              <a:latin typeface="Century Gothic" panose="020B0502020202020204" pitchFamily="34" charset="0"/>
            </a:endParaRPr>
          </a:p>
        </p:txBody>
      </p:sp>
      <p:sp>
        <p:nvSpPr>
          <p:cNvPr id="64" name="TextBox 63"/>
          <p:cNvSpPr txBox="1"/>
          <p:nvPr/>
        </p:nvSpPr>
        <p:spPr>
          <a:xfrm>
            <a:off x="7452320" y="1949526"/>
            <a:ext cx="1224136" cy="646331"/>
          </a:xfrm>
          <a:prstGeom prst="rect">
            <a:avLst/>
          </a:prstGeom>
          <a:noFill/>
        </p:spPr>
        <p:txBody>
          <a:bodyPr wrap="square" rtlCol="0">
            <a:spAutoFit/>
          </a:bodyPr>
          <a:lstStyle/>
          <a:p>
            <a:r>
              <a:rPr lang="en-GB" sz="1200" dirty="0" smtClean="0">
                <a:latin typeface="Century Gothic" panose="020B0502020202020204" pitchFamily="34" charset="0"/>
              </a:rPr>
              <a:t>Temperature at start: _______</a:t>
            </a:r>
            <a:endParaRPr lang="en-GB" sz="1200" dirty="0">
              <a:latin typeface="Century Gothic" panose="020B0502020202020204" pitchFamily="34" charset="0"/>
            </a:endParaRPr>
          </a:p>
        </p:txBody>
      </p:sp>
      <p:cxnSp>
        <p:nvCxnSpPr>
          <p:cNvPr id="65" name="Straight Connector 64"/>
          <p:cNvCxnSpPr/>
          <p:nvPr/>
        </p:nvCxnSpPr>
        <p:spPr>
          <a:xfrm>
            <a:off x="3144019" y="502469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3440324" y="4377153"/>
            <a:ext cx="660298" cy="620752"/>
            <a:chOff x="5186580" y="1697146"/>
            <a:chExt cx="660298" cy="620752"/>
          </a:xfrm>
        </p:grpSpPr>
        <p:grpSp>
          <p:nvGrpSpPr>
            <p:cNvPr id="67" name="Group 66"/>
            <p:cNvGrpSpPr/>
            <p:nvPr/>
          </p:nvGrpSpPr>
          <p:grpSpPr>
            <a:xfrm>
              <a:off x="5186580" y="1729570"/>
              <a:ext cx="660298" cy="588328"/>
              <a:chOff x="5018567" y="1381316"/>
              <a:chExt cx="992375" cy="936582"/>
            </a:xfrm>
          </p:grpSpPr>
          <p:sp>
            <p:nvSpPr>
              <p:cNvPr id="69" name="Freeform 68"/>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0" name="Freeform 69"/>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8" name="Straight Connector 67"/>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71" name="Trapezoid 70"/>
          <p:cNvSpPr/>
          <p:nvPr/>
        </p:nvSpPr>
        <p:spPr>
          <a:xfrm>
            <a:off x="3633023" y="493729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3757323" y="454137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3" name="Freeform 72"/>
          <p:cNvSpPr/>
          <p:nvPr/>
        </p:nvSpPr>
        <p:spPr>
          <a:xfrm>
            <a:off x="3655372" y="405467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2951225"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6</a:t>
            </a:r>
            <a:endParaRPr lang="en-GB" sz="2800" b="1" dirty="0">
              <a:latin typeface="Stencil" panose="040409050D0802020404" pitchFamily="82" charset="0"/>
            </a:endParaRPr>
          </a:p>
        </p:txBody>
      </p:sp>
      <p:cxnSp>
        <p:nvCxnSpPr>
          <p:cNvPr id="75" name="Straight Connector 74"/>
          <p:cNvCxnSpPr/>
          <p:nvPr/>
        </p:nvCxnSpPr>
        <p:spPr>
          <a:xfrm>
            <a:off x="3652617" y="4195143"/>
            <a:ext cx="2523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84671" y="3690327"/>
            <a:ext cx="0" cy="587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282838" y="3983955"/>
            <a:ext cx="653990" cy="645003"/>
            <a:chOff x="2907992" y="4714449"/>
            <a:chExt cx="921620" cy="1033675"/>
          </a:xfrm>
        </p:grpSpPr>
        <p:sp>
          <p:nvSpPr>
            <p:cNvPr id="79" name="Snip Same Side Corner Rectangle 78"/>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ounded Rectangle 79"/>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ounded Rectangle 80"/>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ounded Rectangle 81"/>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83" name="TextBox 82"/>
          <p:cNvSpPr txBox="1"/>
          <p:nvPr/>
        </p:nvSpPr>
        <p:spPr>
          <a:xfrm>
            <a:off x="4748907" y="4683905"/>
            <a:ext cx="1691977" cy="246221"/>
          </a:xfrm>
          <a:prstGeom prst="rect">
            <a:avLst/>
          </a:prstGeom>
          <a:noFill/>
        </p:spPr>
        <p:txBody>
          <a:bodyPr wrap="square" rtlCol="0">
            <a:spAutoFit/>
          </a:bodyPr>
          <a:lstStyle/>
          <a:p>
            <a:pPr algn="ctr"/>
            <a:r>
              <a:rPr lang="en-GB" sz="1000" dirty="0" smtClean="0">
                <a:latin typeface="Century Gothic" panose="020B0502020202020204" pitchFamily="34" charset="0"/>
              </a:rPr>
              <a:t>Start stopwatch</a:t>
            </a:r>
            <a:endParaRPr lang="en-GB" sz="1000" dirty="0">
              <a:latin typeface="Century Gothic" panose="020B0502020202020204" pitchFamily="34" charset="0"/>
            </a:endParaRPr>
          </a:p>
        </p:txBody>
      </p:sp>
      <p:sp>
        <p:nvSpPr>
          <p:cNvPr id="84" name="TextBox 83"/>
          <p:cNvSpPr txBox="1"/>
          <p:nvPr/>
        </p:nvSpPr>
        <p:spPr>
          <a:xfrm>
            <a:off x="7380312" y="3920111"/>
            <a:ext cx="1512168" cy="1569660"/>
          </a:xfrm>
          <a:prstGeom prst="rect">
            <a:avLst/>
          </a:prstGeom>
          <a:noFill/>
        </p:spPr>
        <p:txBody>
          <a:bodyPr wrap="square" rtlCol="0">
            <a:spAutoFit/>
          </a:bodyPr>
          <a:lstStyle/>
          <a:p>
            <a:r>
              <a:rPr lang="en-GB" sz="1200" dirty="0" smtClean="0">
                <a:latin typeface="Century Gothic" panose="020B0502020202020204" pitchFamily="34" charset="0"/>
              </a:rPr>
              <a:t>Record temperature every two minutes for 16 minutes. Do NOT stop the stopwatch: leave it running.</a:t>
            </a:r>
            <a:endParaRPr lang="en-GB" sz="1200" dirty="0">
              <a:latin typeface="Century Gothic" panose="020B0502020202020204" pitchFamily="34" charset="0"/>
            </a:endParaRPr>
          </a:p>
        </p:txBody>
      </p:sp>
      <p:sp>
        <p:nvSpPr>
          <p:cNvPr id="85" name="Oval 84"/>
          <p:cNvSpPr/>
          <p:nvPr/>
        </p:nvSpPr>
        <p:spPr>
          <a:xfrm>
            <a:off x="7118464" y="1433793"/>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86" name="Oval 85"/>
          <p:cNvSpPr/>
          <p:nvPr/>
        </p:nvSpPr>
        <p:spPr>
          <a:xfrm>
            <a:off x="405249"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5</a:t>
            </a:r>
            <a:endParaRPr lang="en-GB" sz="2800" b="1" dirty="0">
              <a:latin typeface="Stencil" panose="040409050D0802020404" pitchFamily="82" charset="0"/>
            </a:endParaRPr>
          </a:p>
        </p:txBody>
      </p:sp>
      <p:sp>
        <p:nvSpPr>
          <p:cNvPr id="87" name="Oval 86"/>
          <p:cNvSpPr/>
          <p:nvPr/>
        </p:nvSpPr>
        <p:spPr>
          <a:xfrm>
            <a:off x="4907361" y="3236495"/>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7</a:t>
            </a:r>
            <a:endParaRPr lang="en-GB" sz="2800" b="1" dirty="0">
              <a:latin typeface="Stencil" panose="040409050D0802020404" pitchFamily="82" charset="0"/>
            </a:endParaRPr>
          </a:p>
        </p:txBody>
      </p:sp>
      <p:sp>
        <p:nvSpPr>
          <p:cNvPr id="88" name="Oval 87"/>
          <p:cNvSpPr/>
          <p:nvPr/>
        </p:nvSpPr>
        <p:spPr>
          <a:xfrm>
            <a:off x="7098691" y="3288622"/>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8</a:t>
            </a:r>
            <a:endParaRPr lang="en-GB" sz="2800" b="1" dirty="0">
              <a:latin typeface="Stencil" panose="040409050D0802020404" pitchFamily="82" charset="0"/>
            </a:endParaRPr>
          </a:p>
        </p:txBody>
      </p:sp>
      <p:sp>
        <p:nvSpPr>
          <p:cNvPr id="77" name="TextBox 76"/>
          <p:cNvSpPr txBox="1"/>
          <p:nvPr/>
        </p:nvSpPr>
        <p:spPr>
          <a:xfrm>
            <a:off x="1132005" y="1698044"/>
            <a:ext cx="936104" cy="246221"/>
          </a:xfrm>
          <a:prstGeom prst="rect">
            <a:avLst/>
          </a:prstGeom>
          <a:noFill/>
        </p:spPr>
        <p:txBody>
          <a:bodyPr wrap="square" rtlCol="0">
            <a:spAutoFit/>
          </a:bodyPr>
          <a:lstStyle/>
          <a:p>
            <a:r>
              <a:rPr lang="en-GB" sz="1000" dirty="0">
                <a:latin typeface="Century Gothic" panose="020B0502020202020204" pitchFamily="34" charset="0"/>
              </a:rPr>
              <a:t>5</a:t>
            </a:r>
            <a:r>
              <a:rPr lang="en-GB" sz="1000" dirty="0" smtClean="0">
                <a:latin typeface="Century Gothic" panose="020B0502020202020204" pitchFamily="34" charset="0"/>
              </a:rPr>
              <a:t>0cm</a:t>
            </a:r>
            <a:r>
              <a:rPr lang="en-GB" sz="1000" baseline="30000" dirty="0" smtClean="0">
                <a:latin typeface="Century Gothic" panose="020B0502020202020204" pitchFamily="34" charset="0"/>
              </a:rPr>
              <a:t>3</a:t>
            </a:r>
            <a:endParaRPr lang="en-GB" sz="1000" dirty="0">
              <a:latin typeface="Century Gothic" panose="020B0502020202020204" pitchFamily="34" charset="0"/>
            </a:endParaRPr>
          </a:p>
        </p:txBody>
      </p:sp>
    </p:spTree>
    <p:extLst>
      <p:ext uri="{BB962C8B-B14F-4D97-AF65-F5344CB8AC3E}">
        <p14:creationId xmlns:p14="http://schemas.microsoft.com/office/powerpoint/2010/main" val="3808042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31854" y="198561"/>
            <a:ext cx="936104" cy="553998"/>
          </a:xfrm>
          <a:prstGeom prst="rect">
            <a:avLst/>
          </a:prstGeom>
          <a:noFill/>
        </p:spPr>
        <p:txBody>
          <a:bodyPr wrap="square" rtlCol="0">
            <a:spAutoFit/>
          </a:bodyPr>
          <a:lstStyle/>
          <a:p>
            <a:r>
              <a:rPr lang="en-GB" sz="1000" dirty="0" smtClean="0">
                <a:latin typeface="Century Gothic" panose="020B0502020202020204" pitchFamily="34" charset="0"/>
              </a:rPr>
              <a:t>150cm</a:t>
            </a:r>
            <a:r>
              <a:rPr lang="en-GB" sz="1000" baseline="30000" dirty="0" smtClean="0">
                <a:latin typeface="Century Gothic" panose="020B0502020202020204" pitchFamily="34" charset="0"/>
              </a:rPr>
              <a:t>3</a:t>
            </a:r>
            <a:r>
              <a:rPr lang="en-GB" sz="1000" dirty="0" smtClean="0">
                <a:latin typeface="Century Gothic" panose="020B0502020202020204" pitchFamily="34" charset="0"/>
              </a:rPr>
              <a:t> Water </a:t>
            </a:r>
            <a:r>
              <a:rPr lang="en-GB" sz="1000" dirty="0" smtClean="0">
                <a:latin typeface="Century Gothic" panose="020B0502020202020204" pitchFamily="34" charset="0"/>
              </a:rPr>
              <a:t>from </a:t>
            </a:r>
            <a:r>
              <a:rPr lang="en-GB" sz="1000" dirty="0" smtClean="0">
                <a:latin typeface="Century Gothic" panose="020B0502020202020204" pitchFamily="34" charset="0"/>
              </a:rPr>
              <a:t>kettle</a:t>
            </a:r>
            <a:endParaRPr lang="en-GB" sz="1000" dirty="0">
              <a:latin typeface="Century Gothic" panose="020B0502020202020204" pitchFamily="34" charset="0"/>
            </a:endParaRPr>
          </a:p>
        </p:txBody>
      </p:sp>
      <p:cxnSp>
        <p:nvCxnSpPr>
          <p:cNvPr id="5" name="Straight Arrow Connector 4"/>
          <p:cNvCxnSpPr/>
          <p:nvPr/>
        </p:nvCxnSpPr>
        <p:spPr>
          <a:xfrm>
            <a:off x="2399906" y="850873"/>
            <a:ext cx="24752" cy="305809"/>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 name="Freeform 5"/>
          <p:cNvSpPr/>
          <p:nvPr/>
        </p:nvSpPr>
        <p:spPr>
          <a:xfrm>
            <a:off x="2275097" y="1156682"/>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989599" y="1588730"/>
            <a:ext cx="1070233" cy="400110"/>
          </a:xfrm>
          <a:prstGeom prst="rect">
            <a:avLst/>
          </a:prstGeom>
          <a:noFill/>
        </p:spPr>
        <p:txBody>
          <a:bodyPr wrap="square" rtlCol="0">
            <a:spAutoFit/>
          </a:bodyPr>
          <a:lstStyle/>
          <a:p>
            <a:r>
              <a:rPr lang="en-GB" sz="1000" dirty="0" smtClean="0">
                <a:latin typeface="Century Gothic" panose="020B0502020202020204" pitchFamily="34" charset="0"/>
              </a:rPr>
              <a:t>250cm</a:t>
            </a:r>
            <a:r>
              <a:rPr lang="en-GB" sz="1000" baseline="30000" dirty="0" smtClean="0">
                <a:latin typeface="Century Gothic" panose="020B0502020202020204" pitchFamily="34" charset="0"/>
              </a:rPr>
              <a:t>3</a:t>
            </a:r>
            <a:r>
              <a:rPr lang="en-GB" sz="1000" dirty="0" smtClean="0">
                <a:latin typeface="Century Gothic" panose="020B0502020202020204" pitchFamily="34" charset="0"/>
              </a:rPr>
              <a:t> </a:t>
            </a:r>
            <a:r>
              <a:rPr lang="en-GB" sz="1000" dirty="0" smtClean="0">
                <a:latin typeface="Century Gothic" panose="020B0502020202020204" pitchFamily="34" charset="0"/>
              </a:rPr>
              <a:t>beaker</a:t>
            </a:r>
            <a:endParaRPr lang="en-GB" sz="1000" dirty="0">
              <a:latin typeface="Century Gothic" panose="020B0502020202020204" pitchFamily="34" charset="0"/>
            </a:endParaRPr>
          </a:p>
        </p:txBody>
      </p:sp>
      <p:cxnSp>
        <p:nvCxnSpPr>
          <p:cNvPr id="8" name="Straight Connector 7"/>
          <p:cNvCxnSpPr/>
          <p:nvPr/>
        </p:nvCxnSpPr>
        <p:spPr>
          <a:xfrm>
            <a:off x="2924539" y="1787419"/>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220844" y="1139875"/>
            <a:ext cx="660298" cy="620752"/>
            <a:chOff x="5186580" y="1697146"/>
            <a:chExt cx="660298" cy="620752"/>
          </a:xfrm>
        </p:grpSpPr>
        <p:grpSp>
          <p:nvGrpSpPr>
            <p:cNvPr id="10" name="Group 9"/>
            <p:cNvGrpSpPr/>
            <p:nvPr/>
          </p:nvGrpSpPr>
          <p:grpSpPr>
            <a:xfrm>
              <a:off x="5186580" y="1729570"/>
              <a:ext cx="660298" cy="588328"/>
              <a:chOff x="5018567" y="1381316"/>
              <a:chExt cx="992375" cy="936582"/>
            </a:xfrm>
          </p:grpSpPr>
          <p:sp>
            <p:nvSpPr>
              <p:cNvPr id="12" name="Freeform 11"/>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3" name="Freeform 12"/>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1" name="Straight Connector 10"/>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4" name="Trapezoid 13"/>
          <p:cNvSpPr/>
          <p:nvPr/>
        </p:nvSpPr>
        <p:spPr>
          <a:xfrm>
            <a:off x="3413543" y="1700013"/>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537843" y="1304097"/>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Freeform 15"/>
          <p:cNvSpPr/>
          <p:nvPr/>
        </p:nvSpPr>
        <p:spPr>
          <a:xfrm>
            <a:off x="3435892" y="817398"/>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p:cNvGrpSpPr/>
          <p:nvPr/>
        </p:nvGrpSpPr>
        <p:grpSpPr>
          <a:xfrm>
            <a:off x="4601289" y="260648"/>
            <a:ext cx="567097" cy="1556858"/>
            <a:chOff x="3953217" y="260648"/>
            <a:chExt cx="567097" cy="1556858"/>
          </a:xfrm>
        </p:grpSpPr>
        <p:grpSp>
          <p:nvGrpSpPr>
            <p:cNvPr id="21" name="Group 20"/>
            <p:cNvGrpSpPr/>
            <p:nvPr/>
          </p:nvGrpSpPr>
          <p:grpSpPr>
            <a:xfrm>
              <a:off x="3953217" y="713559"/>
              <a:ext cx="567097" cy="1103947"/>
              <a:chOff x="3953217" y="713559"/>
              <a:chExt cx="567097" cy="1103947"/>
            </a:xfrm>
          </p:grpSpPr>
          <p:sp>
            <p:nvSpPr>
              <p:cNvPr id="18" name="Arc 17"/>
              <p:cNvSpPr/>
              <p:nvPr/>
            </p:nvSpPr>
            <p:spPr>
              <a:xfrm rot="7448511">
                <a:off x="3960082" y="1257274"/>
                <a:ext cx="553367" cy="567097"/>
              </a:xfrm>
              <a:prstGeom prst="arc">
                <a:avLst>
                  <a:gd name="adj1" fmla="val 16200000"/>
                  <a:gd name="adj2" fmla="val 135444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9" name="Straight Connector 18"/>
              <p:cNvCxnSpPr/>
              <p:nvPr/>
            </p:nvCxnSpPr>
            <p:spPr>
              <a:xfrm flipV="1">
                <a:off x="4016781" y="713559"/>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473023" y="721224"/>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p:cNvCxnSpPr/>
            <p:nvPr/>
          </p:nvCxnSpPr>
          <p:spPr>
            <a:xfrm>
              <a:off x="4016781" y="1284594"/>
              <a:ext cx="456242"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4236765" y="260648"/>
              <a:ext cx="8137" cy="1309310"/>
              <a:chOff x="4236765" y="260648"/>
              <a:chExt cx="8137" cy="1309310"/>
            </a:xfrm>
          </p:grpSpPr>
          <p:cxnSp>
            <p:nvCxnSpPr>
              <p:cNvPr id="25" name="Straight Connector 24"/>
              <p:cNvCxnSpPr/>
              <p:nvPr/>
            </p:nvCxnSpPr>
            <p:spPr>
              <a:xfrm>
                <a:off x="4236765" y="260648"/>
                <a:ext cx="0" cy="130931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236765" y="1340768"/>
                <a:ext cx="8137" cy="21379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sp>
        <p:nvSpPr>
          <p:cNvPr id="29" name="TextBox 28"/>
          <p:cNvSpPr txBox="1"/>
          <p:nvPr/>
        </p:nvSpPr>
        <p:spPr>
          <a:xfrm>
            <a:off x="4955436" y="292570"/>
            <a:ext cx="1070233" cy="246221"/>
          </a:xfrm>
          <a:prstGeom prst="rect">
            <a:avLst/>
          </a:prstGeom>
          <a:noFill/>
        </p:spPr>
        <p:txBody>
          <a:bodyPr wrap="square" rtlCol="0">
            <a:spAutoFit/>
          </a:bodyPr>
          <a:lstStyle/>
          <a:p>
            <a:r>
              <a:rPr lang="en-GB" sz="1000" dirty="0" smtClean="0">
                <a:latin typeface="Century Gothic" panose="020B0502020202020204" pitchFamily="34" charset="0"/>
              </a:rPr>
              <a:t>Thermometer</a:t>
            </a:r>
            <a:endParaRPr lang="en-GB" sz="1000" dirty="0">
              <a:latin typeface="Century Gothic" panose="020B0502020202020204" pitchFamily="34" charset="0"/>
            </a:endParaRPr>
          </a:p>
        </p:txBody>
      </p:sp>
      <p:sp>
        <p:nvSpPr>
          <p:cNvPr id="30" name="TextBox 29"/>
          <p:cNvSpPr txBox="1"/>
          <p:nvPr/>
        </p:nvSpPr>
        <p:spPr>
          <a:xfrm>
            <a:off x="5147884" y="742785"/>
            <a:ext cx="936104" cy="246221"/>
          </a:xfrm>
          <a:prstGeom prst="rect">
            <a:avLst/>
          </a:prstGeom>
          <a:noFill/>
        </p:spPr>
        <p:txBody>
          <a:bodyPr wrap="square" rtlCol="0">
            <a:spAutoFit/>
          </a:bodyPr>
          <a:lstStyle/>
          <a:p>
            <a:r>
              <a:rPr lang="en-GB" sz="1000" dirty="0" smtClean="0">
                <a:latin typeface="Century Gothic" panose="020B0502020202020204" pitchFamily="34" charset="0"/>
              </a:rPr>
              <a:t>Stearic acid</a:t>
            </a:r>
            <a:endParaRPr lang="en-GB" sz="1000" dirty="0">
              <a:latin typeface="Century Gothic" panose="020B0502020202020204" pitchFamily="34" charset="0"/>
            </a:endParaRPr>
          </a:p>
        </p:txBody>
      </p:sp>
      <p:cxnSp>
        <p:nvCxnSpPr>
          <p:cNvPr id="31" name="Straight Arrow Connector 30"/>
          <p:cNvCxnSpPr>
            <a:stCxn id="30" idx="2"/>
          </p:cNvCxnSpPr>
          <p:nvPr/>
        </p:nvCxnSpPr>
        <p:spPr>
          <a:xfrm flipH="1">
            <a:off x="4955436" y="989006"/>
            <a:ext cx="660500" cy="580952"/>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483169" y="1805849"/>
            <a:ext cx="1285399" cy="246221"/>
          </a:xfrm>
          <a:prstGeom prst="rect">
            <a:avLst/>
          </a:prstGeom>
          <a:noFill/>
        </p:spPr>
        <p:txBody>
          <a:bodyPr wrap="square" rtlCol="0">
            <a:spAutoFit/>
          </a:bodyPr>
          <a:lstStyle/>
          <a:p>
            <a:r>
              <a:rPr lang="en-GB" sz="1000" dirty="0" smtClean="0">
                <a:latin typeface="Century Gothic" panose="020B0502020202020204" pitchFamily="34" charset="0"/>
              </a:rPr>
              <a:t>Provided for you</a:t>
            </a:r>
            <a:endParaRPr lang="en-GB" sz="1000" dirty="0">
              <a:latin typeface="Century Gothic" panose="020B0502020202020204" pitchFamily="34" charset="0"/>
            </a:endParaRPr>
          </a:p>
        </p:txBody>
      </p:sp>
      <p:cxnSp>
        <p:nvCxnSpPr>
          <p:cNvPr id="36" name="Straight Connector 35"/>
          <p:cNvCxnSpPr/>
          <p:nvPr/>
        </p:nvCxnSpPr>
        <p:spPr>
          <a:xfrm>
            <a:off x="3435892" y="938685"/>
            <a:ext cx="249619"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95975" y="197424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7092280" y="1326703"/>
            <a:ext cx="660298" cy="620752"/>
            <a:chOff x="5186580" y="1697146"/>
            <a:chExt cx="660298" cy="620752"/>
          </a:xfrm>
        </p:grpSpPr>
        <p:grpSp>
          <p:nvGrpSpPr>
            <p:cNvPr id="39" name="Group 38"/>
            <p:cNvGrpSpPr/>
            <p:nvPr/>
          </p:nvGrpSpPr>
          <p:grpSpPr>
            <a:xfrm>
              <a:off x="5186580" y="1729570"/>
              <a:ext cx="660298" cy="588328"/>
              <a:chOff x="5018567" y="1381316"/>
              <a:chExt cx="992375" cy="936582"/>
            </a:xfrm>
          </p:grpSpPr>
          <p:sp>
            <p:nvSpPr>
              <p:cNvPr id="41" name="Freeform 40"/>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2" name="Freeform 41"/>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40" name="Straight Connector 39"/>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43" name="Trapezoid 42"/>
          <p:cNvSpPr/>
          <p:nvPr/>
        </p:nvSpPr>
        <p:spPr>
          <a:xfrm>
            <a:off x="7284979" y="188684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7409279" y="149092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5" name="Freeform 44"/>
          <p:cNvSpPr/>
          <p:nvPr/>
        </p:nvSpPr>
        <p:spPr>
          <a:xfrm>
            <a:off x="7307328" y="100422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45"/>
          <p:cNvGrpSpPr/>
          <p:nvPr/>
        </p:nvGrpSpPr>
        <p:grpSpPr>
          <a:xfrm>
            <a:off x="7323620" y="618243"/>
            <a:ext cx="195008" cy="570332"/>
            <a:chOff x="3953217" y="260648"/>
            <a:chExt cx="567097" cy="1556858"/>
          </a:xfrm>
        </p:grpSpPr>
        <p:grpSp>
          <p:nvGrpSpPr>
            <p:cNvPr id="47" name="Group 46"/>
            <p:cNvGrpSpPr/>
            <p:nvPr/>
          </p:nvGrpSpPr>
          <p:grpSpPr>
            <a:xfrm>
              <a:off x="3953217" y="713559"/>
              <a:ext cx="567097" cy="1103947"/>
              <a:chOff x="3953217" y="713559"/>
              <a:chExt cx="567097" cy="1103947"/>
            </a:xfrm>
          </p:grpSpPr>
          <p:sp>
            <p:nvSpPr>
              <p:cNvPr id="52" name="Arc 51"/>
              <p:cNvSpPr/>
              <p:nvPr/>
            </p:nvSpPr>
            <p:spPr>
              <a:xfrm rot="7448511">
                <a:off x="3960082" y="1257274"/>
                <a:ext cx="553367" cy="567097"/>
              </a:xfrm>
              <a:prstGeom prst="arc">
                <a:avLst>
                  <a:gd name="adj1" fmla="val 16200000"/>
                  <a:gd name="adj2" fmla="val 135444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53" name="Straight Connector 52"/>
              <p:cNvCxnSpPr/>
              <p:nvPr/>
            </p:nvCxnSpPr>
            <p:spPr>
              <a:xfrm flipV="1">
                <a:off x="4016781" y="713559"/>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4473023" y="721224"/>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a:xfrm>
              <a:off x="4016781" y="1284594"/>
              <a:ext cx="456242"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4236765" y="260648"/>
              <a:ext cx="8137" cy="1309310"/>
              <a:chOff x="4236765" y="260648"/>
              <a:chExt cx="8137" cy="1309310"/>
            </a:xfrm>
          </p:grpSpPr>
          <p:cxnSp>
            <p:nvCxnSpPr>
              <p:cNvPr id="50" name="Straight Connector 49"/>
              <p:cNvCxnSpPr/>
              <p:nvPr/>
            </p:nvCxnSpPr>
            <p:spPr>
              <a:xfrm>
                <a:off x="4236765" y="260648"/>
                <a:ext cx="0" cy="130931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236765" y="1340768"/>
                <a:ext cx="8137" cy="21379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cxnSp>
        <p:nvCxnSpPr>
          <p:cNvPr id="56" name="Straight Connector 55"/>
          <p:cNvCxnSpPr/>
          <p:nvPr/>
        </p:nvCxnSpPr>
        <p:spPr>
          <a:xfrm flipV="1">
            <a:off x="8280769" y="214929"/>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7892953" y="1943121"/>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ounded Rectangle 57"/>
          <p:cNvSpPr/>
          <p:nvPr/>
        </p:nvSpPr>
        <p:spPr>
          <a:xfrm>
            <a:off x="8209517" y="790993"/>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9" name="Straight Connector 58"/>
          <p:cNvCxnSpPr>
            <a:stCxn id="58" idx="3"/>
          </p:cNvCxnSpPr>
          <p:nvPr/>
        </p:nvCxnSpPr>
        <p:spPr>
          <a:xfrm flipH="1">
            <a:off x="7748938" y="863001"/>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Freeform 59"/>
          <p:cNvSpPr/>
          <p:nvPr/>
        </p:nvSpPr>
        <p:spPr>
          <a:xfrm>
            <a:off x="7307405" y="817282"/>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p:cNvSpPr txBox="1"/>
          <p:nvPr/>
        </p:nvSpPr>
        <p:spPr>
          <a:xfrm>
            <a:off x="7273413" y="313449"/>
            <a:ext cx="936104" cy="400110"/>
          </a:xfrm>
          <a:prstGeom prst="rect">
            <a:avLst/>
          </a:prstGeom>
          <a:noFill/>
        </p:spPr>
        <p:txBody>
          <a:bodyPr wrap="square" rtlCol="0">
            <a:spAutoFit/>
          </a:bodyPr>
          <a:lstStyle/>
          <a:p>
            <a:r>
              <a:rPr lang="en-GB" sz="1000" dirty="0" smtClean="0">
                <a:latin typeface="Century Gothic" panose="020B0502020202020204" pitchFamily="34" charset="0"/>
              </a:rPr>
              <a:t>Clamp stand</a:t>
            </a:r>
            <a:endParaRPr lang="en-GB" sz="1000" dirty="0">
              <a:latin typeface="Century Gothic" panose="020B0502020202020204" pitchFamily="34" charset="0"/>
            </a:endParaRPr>
          </a:p>
        </p:txBody>
      </p:sp>
      <p:cxnSp>
        <p:nvCxnSpPr>
          <p:cNvPr id="62" name="Straight Connector 61"/>
          <p:cNvCxnSpPr/>
          <p:nvPr/>
        </p:nvCxnSpPr>
        <p:spPr>
          <a:xfrm>
            <a:off x="252977" y="401253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549282" y="3364993"/>
            <a:ext cx="660298" cy="620752"/>
            <a:chOff x="5186580" y="1697146"/>
            <a:chExt cx="660298" cy="620752"/>
          </a:xfrm>
        </p:grpSpPr>
        <p:grpSp>
          <p:nvGrpSpPr>
            <p:cNvPr id="64" name="Group 63"/>
            <p:cNvGrpSpPr/>
            <p:nvPr/>
          </p:nvGrpSpPr>
          <p:grpSpPr>
            <a:xfrm>
              <a:off x="5186580" y="1729570"/>
              <a:ext cx="660298" cy="588328"/>
              <a:chOff x="5018567" y="1381316"/>
              <a:chExt cx="992375" cy="936582"/>
            </a:xfrm>
          </p:grpSpPr>
          <p:sp>
            <p:nvSpPr>
              <p:cNvPr id="66" name="Freeform 65"/>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67" name="Freeform 66"/>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65" name="Straight Connector 64"/>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68" name="Trapezoid 67"/>
          <p:cNvSpPr/>
          <p:nvPr/>
        </p:nvSpPr>
        <p:spPr>
          <a:xfrm>
            <a:off x="741981" y="392513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866281" y="352921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0" name="Freeform 69"/>
          <p:cNvSpPr/>
          <p:nvPr/>
        </p:nvSpPr>
        <p:spPr>
          <a:xfrm>
            <a:off x="764330" y="304251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1" name="Group 70"/>
          <p:cNvGrpSpPr/>
          <p:nvPr/>
        </p:nvGrpSpPr>
        <p:grpSpPr>
          <a:xfrm>
            <a:off x="780622" y="2656533"/>
            <a:ext cx="195008" cy="570332"/>
            <a:chOff x="3953217" y="260648"/>
            <a:chExt cx="567097" cy="1556858"/>
          </a:xfrm>
        </p:grpSpPr>
        <p:grpSp>
          <p:nvGrpSpPr>
            <p:cNvPr id="72" name="Group 71"/>
            <p:cNvGrpSpPr/>
            <p:nvPr/>
          </p:nvGrpSpPr>
          <p:grpSpPr>
            <a:xfrm>
              <a:off x="3953217" y="713559"/>
              <a:ext cx="567097" cy="1103947"/>
              <a:chOff x="3953217" y="713559"/>
              <a:chExt cx="567097" cy="1103947"/>
            </a:xfrm>
          </p:grpSpPr>
          <p:sp>
            <p:nvSpPr>
              <p:cNvPr id="77" name="Arc 76"/>
              <p:cNvSpPr/>
              <p:nvPr/>
            </p:nvSpPr>
            <p:spPr>
              <a:xfrm rot="7448511">
                <a:off x="3960082" y="1257274"/>
                <a:ext cx="553367" cy="567097"/>
              </a:xfrm>
              <a:prstGeom prst="arc">
                <a:avLst>
                  <a:gd name="adj1" fmla="val 16200000"/>
                  <a:gd name="adj2" fmla="val 135444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78" name="Straight Connector 77"/>
              <p:cNvCxnSpPr/>
              <p:nvPr/>
            </p:nvCxnSpPr>
            <p:spPr>
              <a:xfrm flipV="1">
                <a:off x="4016781" y="713559"/>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4473023" y="721224"/>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3" name="Straight Connector 72"/>
            <p:cNvCxnSpPr/>
            <p:nvPr/>
          </p:nvCxnSpPr>
          <p:spPr>
            <a:xfrm>
              <a:off x="4016781" y="1284594"/>
              <a:ext cx="456242"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4236765" y="260648"/>
              <a:ext cx="8137" cy="1309310"/>
              <a:chOff x="4236765" y="260648"/>
              <a:chExt cx="8137" cy="1309310"/>
            </a:xfrm>
          </p:grpSpPr>
          <p:cxnSp>
            <p:nvCxnSpPr>
              <p:cNvPr id="75" name="Straight Connector 74"/>
              <p:cNvCxnSpPr/>
              <p:nvPr/>
            </p:nvCxnSpPr>
            <p:spPr>
              <a:xfrm>
                <a:off x="4236765" y="260648"/>
                <a:ext cx="0" cy="130931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236765" y="1340768"/>
                <a:ext cx="8137" cy="21379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cxnSp>
        <p:nvCxnSpPr>
          <p:cNvPr id="80" name="Straight Connector 79"/>
          <p:cNvCxnSpPr/>
          <p:nvPr/>
        </p:nvCxnSpPr>
        <p:spPr>
          <a:xfrm flipV="1">
            <a:off x="1737771" y="2253219"/>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1349955" y="3981411"/>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ounded Rectangle 81"/>
          <p:cNvSpPr/>
          <p:nvPr/>
        </p:nvSpPr>
        <p:spPr>
          <a:xfrm>
            <a:off x="1666519" y="2829283"/>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3" name="Straight Connector 82"/>
          <p:cNvCxnSpPr>
            <a:stCxn id="82" idx="3"/>
          </p:cNvCxnSpPr>
          <p:nvPr/>
        </p:nvCxnSpPr>
        <p:spPr>
          <a:xfrm flipH="1">
            <a:off x="1205940" y="2901291"/>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Freeform 83"/>
          <p:cNvSpPr/>
          <p:nvPr/>
        </p:nvSpPr>
        <p:spPr>
          <a:xfrm>
            <a:off x="764407" y="2855572"/>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TextBox 84"/>
          <p:cNvSpPr txBox="1"/>
          <p:nvPr/>
        </p:nvSpPr>
        <p:spPr>
          <a:xfrm>
            <a:off x="282870" y="4098349"/>
            <a:ext cx="1509475" cy="400110"/>
          </a:xfrm>
          <a:prstGeom prst="rect">
            <a:avLst/>
          </a:prstGeom>
          <a:noFill/>
        </p:spPr>
        <p:txBody>
          <a:bodyPr wrap="square" rtlCol="0">
            <a:spAutoFit/>
          </a:bodyPr>
          <a:lstStyle/>
          <a:p>
            <a:r>
              <a:rPr lang="en-GB" sz="1000" dirty="0" smtClean="0">
                <a:latin typeface="Century Gothic" panose="020B0502020202020204" pitchFamily="34" charset="0"/>
              </a:rPr>
              <a:t>Turn on Bunsen to invisible flame</a:t>
            </a:r>
            <a:endParaRPr lang="en-GB" sz="1000" dirty="0">
              <a:latin typeface="Century Gothic" panose="020B0502020202020204" pitchFamily="34" charset="0"/>
            </a:endParaRPr>
          </a:p>
        </p:txBody>
      </p:sp>
      <p:cxnSp>
        <p:nvCxnSpPr>
          <p:cNvPr id="86" name="Straight Connector 85"/>
          <p:cNvCxnSpPr/>
          <p:nvPr/>
        </p:nvCxnSpPr>
        <p:spPr>
          <a:xfrm>
            <a:off x="3104795" y="4012537"/>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3401100" y="3364993"/>
            <a:ext cx="660298" cy="620752"/>
            <a:chOff x="5186580" y="1697146"/>
            <a:chExt cx="660298" cy="620752"/>
          </a:xfrm>
        </p:grpSpPr>
        <p:grpSp>
          <p:nvGrpSpPr>
            <p:cNvPr id="88" name="Group 87"/>
            <p:cNvGrpSpPr/>
            <p:nvPr/>
          </p:nvGrpSpPr>
          <p:grpSpPr>
            <a:xfrm>
              <a:off x="5186580" y="1729570"/>
              <a:ext cx="660298" cy="588328"/>
              <a:chOff x="5018567" y="1381316"/>
              <a:chExt cx="992375" cy="936582"/>
            </a:xfrm>
          </p:grpSpPr>
          <p:sp>
            <p:nvSpPr>
              <p:cNvPr id="90" name="Freeform 89"/>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91" name="Freeform 90"/>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89" name="Straight Connector 88"/>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92" name="Trapezoid 91"/>
          <p:cNvSpPr/>
          <p:nvPr/>
        </p:nvSpPr>
        <p:spPr>
          <a:xfrm>
            <a:off x="3593799" y="3925131"/>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p:cNvSpPr/>
          <p:nvPr/>
        </p:nvSpPr>
        <p:spPr>
          <a:xfrm>
            <a:off x="3718099" y="3529215"/>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4" name="Freeform 93"/>
          <p:cNvSpPr/>
          <p:nvPr/>
        </p:nvSpPr>
        <p:spPr>
          <a:xfrm>
            <a:off x="3616148" y="3042516"/>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5" name="Group 94"/>
          <p:cNvGrpSpPr/>
          <p:nvPr/>
        </p:nvGrpSpPr>
        <p:grpSpPr>
          <a:xfrm>
            <a:off x="3632440" y="2656533"/>
            <a:ext cx="195008" cy="570332"/>
            <a:chOff x="3953217" y="260648"/>
            <a:chExt cx="567097" cy="1556858"/>
          </a:xfrm>
        </p:grpSpPr>
        <p:grpSp>
          <p:nvGrpSpPr>
            <p:cNvPr id="96" name="Group 95"/>
            <p:cNvGrpSpPr/>
            <p:nvPr/>
          </p:nvGrpSpPr>
          <p:grpSpPr>
            <a:xfrm>
              <a:off x="3953217" y="713559"/>
              <a:ext cx="567097" cy="1103947"/>
              <a:chOff x="3953217" y="713559"/>
              <a:chExt cx="567097" cy="1103947"/>
            </a:xfrm>
          </p:grpSpPr>
          <p:sp>
            <p:nvSpPr>
              <p:cNvPr id="101" name="Arc 100"/>
              <p:cNvSpPr/>
              <p:nvPr/>
            </p:nvSpPr>
            <p:spPr>
              <a:xfrm rot="7448511">
                <a:off x="3960082" y="1257274"/>
                <a:ext cx="553367" cy="567097"/>
              </a:xfrm>
              <a:prstGeom prst="arc">
                <a:avLst>
                  <a:gd name="adj1" fmla="val 16200000"/>
                  <a:gd name="adj2" fmla="val 135444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02" name="Straight Connector 101"/>
              <p:cNvCxnSpPr/>
              <p:nvPr/>
            </p:nvCxnSpPr>
            <p:spPr>
              <a:xfrm flipV="1">
                <a:off x="4016781" y="713559"/>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473023" y="721224"/>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7" name="Straight Connector 96"/>
            <p:cNvCxnSpPr/>
            <p:nvPr/>
          </p:nvCxnSpPr>
          <p:spPr>
            <a:xfrm>
              <a:off x="4016781" y="1284594"/>
              <a:ext cx="456242"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4236765" y="260648"/>
              <a:ext cx="8137" cy="1309310"/>
              <a:chOff x="4236765" y="260648"/>
              <a:chExt cx="8137" cy="1309310"/>
            </a:xfrm>
          </p:grpSpPr>
          <p:cxnSp>
            <p:nvCxnSpPr>
              <p:cNvPr id="99" name="Straight Connector 98"/>
              <p:cNvCxnSpPr/>
              <p:nvPr/>
            </p:nvCxnSpPr>
            <p:spPr>
              <a:xfrm>
                <a:off x="4236765" y="260648"/>
                <a:ext cx="0" cy="130931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36765" y="1340768"/>
                <a:ext cx="8137" cy="21379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cxnSp>
        <p:nvCxnSpPr>
          <p:cNvPr id="104" name="Straight Connector 103"/>
          <p:cNvCxnSpPr/>
          <p:nvPr/>
        </p:nvCxnSpPr>
        <p:spPr>
          <a:xfrm flipV="1">
            <a:off x="4589589" y="2253219"/>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4201773" y="3981411"/>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ounded Rectangle 105"/>
          <p:cNvSpPr/>
          <p:nvPr/>
        </p:nvSpPr>
        <p:spPr>
          <a:xfrm>
            <a:off x="4518337" y="2829283"/>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7" name="Straight Connector 106"/>
          <p:cNvCxnSpPr>
            <a:stCxn id="106" idx="3"/>
          </p:cNvCxnSpPr>
          <p:nvPr/>
        </p:nvCxnSpPr>
        <p:spPr>
          <a:xfrm flipH="1">
            <a:off x="4057758" y="2901291"/>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Freeform 107"/>
          <p:cNvSpPr/>
          <p:nvPr/>
        </p:nvSpPr>
        <p:spPr>
          <a:xfrm>
            <a:off x="3616225" y="2855572"/>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TextBox 108"/>
          <p:cNvSpPr txBox="1"/>
          <p:nvPr/>
        </p:nvSpPr>
        <p:spPr>
          <a:xfrm>
            <a:off x="3059832" y="4027130"/>
            <a:ext cx="1814154" cy="400110"/>
          </a:xfrm>
          <a:prstGeom prst="rect">
            <a:avLst/>
          </a:prstGeom>
          <a:noFill/>
        </p:spPr>
        <p:txBody>
          <a:bodyPr wrap="square" rtlCol="0">
            <a:spAutoFit/>
          </a:bodyPr>
          <a:lstStyle/>
          <a:p>
            <a:r>
              <a:rPr lang="en-GB" sz="1000" dirty="0" smtClean="0">
                <a:latin typeface="Century Gothic" panose="020B0502020202020204" pitchFamily="34" charset="0"/>
              </a:rPr>
              <a:t>Record temperature every minute until 70°C</a:t>
            </a:r>
            <a:endParaRPr lang="en-GB" sz="1000" dirty="0">
              <a:latin typeface="Century Gothic" panose="020B0502020202020204" pitchFamily="34" charset="0"/>
            </a:endParaRPr>
          </a:p>
        </p:txBody>
      </p:sp>
      <p:grpSp>
        <p:nvGrpSpPr>
          <p:cNvPr id="110" name="Group 109"/>
          <p:cNvGrpSpPr/>
          <p:nvPr/>
        </p:nvGrpSpPr>
        <p:grpSpPr>
          <a:xfrm>
            <a:off x="4998130" y="3031641"/>
            <a:ext cx="653990" cy="645003"/>
            <a:chOff x="2907992" y="4714449"/>
            <a:chExt cx="921620" cy="1033675"/>
          </a:xfrm>
        </p:grpSpPr>
        <p:sp>
          <p:nvSpPr>
            <p:cNvPr id="111" name="Snip Same Side Corner Rectangle 110"/>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ounded Rectangle 111"/>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ounded Rectangle 112"/>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ounded Rectangle 113"/>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cxnSp>
        <p:nvCxnSpPr>
          <p:cNvPr id="115" name="Straight Connector 114"/>
          <p:cNvCxnSpPr/>
          <p:nvPr/>
        </p:nvCxnSpPr>
        <p:spPr>
          <a:xfrm>
            <a:off x="202592" y="6340446"/>
            <a:ext cx="13263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498897" y="5692902"/>
            <a:ext cx="660298" cy="620752"/>
            <a:chOff x="5186580" y="1697146"/>
            <a:chExt cx="660298" cy="620752"/>
          </a:xfrm>
        </p:grpSpPr>
        <p:grpSp>
          <p:nvGrpSpPr>
            <p:cNvPr id="117" name="Group 116"/>
            <p:cNvGrpSpPr/>
            <p:nvPr/>
          </p:nvGrpSpPr>
          <p:grpSpPr>
            <a:xfrm>
              <a:off x="5186580" y="1729570"/>
              <a:ext cx="660298" cy="588328"/>
              <a:chOff x="5018567" y="1381316"/>
              <a:chExt cx="992375" cy="936582"/>
            </a:xfrm>
          </p:grpSpPr>
          <p:sp>
            <p:nvSpPr>
              <p:cNvPr id="119" name="Freeform 118"/>
              <p:cNvSpPr/>
              <p:nvPr/>
            </p:nvSpPr>
            <p:spPr>
              <a:xfrm>
                <a:off x="5018567" y="1382233"/>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0" name="Freeform 119"/>
              <p:cNvSpPr/>
              <p:nvPr/>
            </p:nvSpPr>
            <p:spPr>
              <a:xfrm flipH="1">
                <a:off x="5224132" y="1381316"/>
                <a:ext cx="786810" cy="935665"/>
              </a:xfrm>
              <a:custGeom>
                <a:avLst/>
                <a:gdLst>
                  <a:gd name="connsiteX0" fmla="*/ 0 w 786810"/>
                  <a:gd name="connsiteY0" fmla="*/ 935665 h 935665"/>
                  <a:gd name="connsiteX1" fmla="*/ 127591 w 786810"/>
                  <a:gd name="connsiteY1" fmla="*/ 701748 h 935665"/>
                  <a:gd name="connsiteX2" fmla="*/ 202019 w 786810"/>
                  <a:gd name="connsiteY2" fmla="*/ 0 h 935665"/>
                  <a:gd name="connsiteX3" fmla="*/ 786810 w 786810"/>
                  <a:gd name="connsiteY3" fmla="*/ 0 h 935665"/>
                </a:gdLst>
                <a:ahLst/>
                <a:cxnLst>
                  <a:cxn ang="0">
                    <a:pos x="connsiteX0" y="connsiteY0"/>
                  </a:cxn>
                  <a:cxn ang="0">
                    <a:pos x="connsiteX1" y="connsiteY1"/>
                  </a:cxn>
                  <a:cxn ang="0">
                    <a:pos x="connsiteX2" y="connsiteY2"/>
                  </a:cxn>
                  <a:cxn ang="0">
                    <a:pos x="connsiteX3" y="connsiteY3"/>
                  </a:cxn>
                </a:cxnLst>
                <a:rect l="l" t="t" r="r" b="b"/>
                <a:pathLst>
                  <a:path w="786810" h="935665">
                    <a:moveTo>
                      <a:pt x="0" y="935665"/>
                    </a:moveTo>
                    <a:lnTo>
                      <a:pt x="127591" y="701748"/>
                    </a:lnTo>
                    <a:lnTo>
                      <a:pt x="202019" y="0"/>
                    </a:lnTo>
                    <a:lnTo>
                      <a:pt x="786810" y="0"/>
                    </a:ln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cxnSp>
          <p:nvCxnSpPr>
            <p:cNvPr id="118" name="Straight Connector 117"/>
            <p:cNvCxnSpPr/>
            <p:nvPr/>
          </p:nvCxnSpPr>
          <p:spPr>
            <a:xfrm flipV="1">
              <a:off x="5281699" y="1697146"/>
              <a:ext cx="470690" cy="2"/>
            </a:xfrm>
            <a:prstGeom prst="line">
              <a:avLst/>
            </a:prstGeom>
            <a:ln w="19050"/>
          </p:spPr>
          <p:style>
            <a:lnRef idx="1">
              <a:schemeClr val="dk1"/>
            </a:lnRef>
            <a:fillRef idx="0">
              <a:schemeClr val="dk1"/>
            </a:fillRef>
            <a:effectRef idx="0">
              <a:schemeClr val="dk1"/>
            </a:effectRef>
            <a:fontRef idx="minor">
              <a:schemeClr val="tx1"/>
            </a:fontRef>
          </p:style>
        </p:cxnSp>
      </p:grpSp>
      <p:sp>
        <p:nvSpPr>
          <p:cNvPr id="121" name="Trapezoid 120"/>
          <p:cNvSpPr/>
          <p:nvPr/>
        </p:nvSpPr>
        <p:spPr>
          <a:xfrm>
            <a:off x="691596" y="6253040"/>
            <a:ext cx="299586" cy="72008"/>
          </a:xfrm>
          <a:prstGeom prst="trapezoid">
            <a:avLst>
              <a:gd name="adj" fmla="val 425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815896" y="5857124"/>
            <a:ext cx="45719" cy="3959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3" name="Freeform 122"/>
          <p:cNvSpPr/>
          <p:nvPr/>
        </p:nvSpPr>
        <p:spPr>
          <a:xfrm>
            <a:off x="713945" y="5370425"/>
            <a:ext cx="249619" cy="280934"/>
          </a:xfrm>
          <a:custGeom>
            <a:avLst/>
            <a:gdLst>
              <a:gd name="connsiteX0" fmla="*/ 0 w 577901"/>
              <a:gd name="connsiteY0" fmla="*/ 0 h 709574"/>
              <a:gd name="connsiteX1" fmla="*/ 0 w 577901"/>
              <a:gd name="connsiteY1" fmla="*/ 709574 h 709574"/>
              <a:gd name="connsiteX2" fmla="*/ 577901 w 577901"/>
              <a:gd name="connsiteY2" fmla="*/ 709574 h 709574"/>
              <a:gd name="connsiteX3" fmla="*/ 570586 w 577901"/>
              <a:gd name="connsiteY3" fmla="*/ 21945 h 709574"/>
            </a:gdLst>
            <a:ahLst/>
            <a:cxnLst>
              <a:cxn ang="0">
                <a:pos x="connsiteX0" y="connsiteY0"/>
              </a:cxn>
              <a:cxn ang="0">
                <a:pos x="connsiteX1" y="connsiteY1"/>
              </a:cxn>
              <a:cxn ang="0">
                <a:pos x="connsiteX2" y="connsiteY2"/>
              </a:cxn>
              <a:cxn ang="0">
                <a:pos x="connsiteX3" y="connsiteY3"/>
              </a:cxn>
            </a:cxnLst>
            <a:rect l="l" t="t" r="r" b="b"/>
            <a:pathLst>
              <a:path w="577901" h="709574">
                <a:moveTo>
                  <a:pt x="0" y="0"/>
                </a:moveTo>
                <a:lnTo>
                  <a:pt x="0" y="709574"/>
                </a:lnTo>
                <a:lnTo>
                  <a:pt x="577901" y="709574"/>
                </a:lnTo>
                <a:cubicBezTo>
                  <a:pt x="575463" y="480364"/>
                  <a:pt x="573024" y="251155"/>
                  <a:pt x="570586" y="2194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4" name="Group 123"/>
          <p:cNvGrpSpPr/>
          <p:nvPr/>
        </p:nvGrpSpPr>
        <p:grpSpPr>
          <a:xfrm>
            <a:off x="730237" y="4605381"/>
            <a:ext cx="195008" cy="570332"/>
            <a:chOff x="3953217" y="260648"/>
            <a:chExt cx="567097" cy="1556858"/>
          </a:xfrm>
        </p:grpSpPr>
        <p:grpSp>
          <p:nvGrpSpPr>
            <p:cNvPr id="125" name="Group 124"/>
            <p:cNvGrpSpPr/>
            <p:nvPr/>
          </p:nvGrpSpPr>
          <p:grpSpPr>
            <a:xfrm>
              <a:off x="3953217" y="713559"/>
              <a:ext cx="567097" cy="1103947"/>
              <a:chOff x="3953217" y="713559"/>
              <a:chExt cx="567097" cy="1103947"/>
            </a:xfrm>
          </p:grpSpPr>
          <p:sp>
            <p:nvSpPr>
              <p:cNvPr id="130" name="Arc 129"/>
              <p:cNvSpPr/>
              <p:nvPr/>
            </p:nvSpPr>
            <p:spPr>
              <a:xfrm rot="7448511">
                <a:off x="3960082" y="1257274"/>
                <a:ext cx="553367" cy="567097"/>
              </a:xfrm>
              <a:prstGeom prst="arc">
                <a:avLst>
                  <a:gd name="adj1" fmla="val 16200000"/>
                  <a:gd name="adj2" fmla="val 135444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1" name="Straight Connector 130"/>
              <p:cNvCxnSpPr/>
              <p:nvPr/>
            </p:nvCxnSpPr>
            <p:spPr>
              <a:xfrm flipV="1">
                <a:off x="4016781" y="713559"/>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4473023" y="721224"/>
                <a:ext cx="0" cy="96203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6" name="Straight Connector 125"/>
            <p:cNvCxnSpPr/>
            <p:nvPr/>
          </p:nvCxnSpPr>
          <p:spPr>
            <a:xfrm>
              <a:off x="4016781" y="1284594"/>
              <a:ext cx="456242"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127" name="Group 126"/>
            <p:cNvGrpSpPr/>
            <p:nvPr/>
          </p:nvGrpSpPr>
          <p:grpSpPr>
            <a:xfrm>
              <a:off x="4236765" y="260648"/>
              <a:ext cx="8137" cy="1309310"/>
              <a:chOff x="4236765" y="260648"/>
              <a:chExt cx="8137" cy="1309310"/>
            </a:xfrm>
          </p:grpSpPr>
          <p:cxnSp>
            <p:nvCxnSpPr>
              <p:cNvPr id="128" name="Straight Connector 127"/>
              <p:cNvCxnSpPr/>
              <p:nvPr/>
            </p:nvCxnSpPr>
            <p:spPr>
              <a:xfrm>
                <a:off x="4236765" y="260648"/>
                <a:ext cx="0" cy="130931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236765" y="1340768"/>
                <a:ext cx="8137" cy="21379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cxnSp>
        <p:nvCxnSpPr>
          <p:cNvPr id="133" name="Straight Connector 132"/>
          <p:cNvCxnSpPr/>
          <p:nvPr/>
        </p:nvCxnSpPr>
        <p:spPr>
          <a:xfrm flipV="1">
            <a:off x="1687386" y="4581128"/>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1299570" y="6309320"/>
            <a:ext cx="802275"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ounded Rectangle 134"/>
          <p:cNvSpPr/>
          <p:nvPr/>
        </p:nvSpPr>
        <p:spPr>
          <a:xfrm>
            <a:off x="1616134" y="4778131"/>
            <a:ext cx="142781" cy="144016"/>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6" name="Straight Connector 135"/>
          <p:cNvCxnSpPr>
            <a:stCxn id="135" idx="3"/>
          </p:cNvCxnSpPr>
          <p:nvPr/>
        </p:nvCxnSpPr>
        <p:spPr>
          <a:xfrm flipH="1">
            <a:off x="1155555" y="4850139"/>
            <a:ext cx="60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7" name="Freeform 136"/>
          <p:cNvSpPr/>
          <p:nvPr/>
        </p:nvSpPr>
        <p:spPr>
          <a:xfrm>
            <a:off x="714022" y="4804420"/>
            <a:ext cx="455567" cy="114973"/>
          </a:xfrm>
          <a:custGeom>
            <a:avLst/>
            <a:gdLst>
              <a:gd name="connsiteX0" fmla="*/ 518615 w 518615"/>
              <a:gd name="connsiteY0" fmla="*/ 0 h 211540"/>
              <a:gd name="connsiteX1" fmla="*/ 518615 w 518615"/>
              <a:gd name="connsiteY1" fmla="*/ 211540 h 211540"/>
              <a:gd name="connsiteX2" fmla="*/ 0 w 518615"/>
              <a:gd name="connsiteY2" fmla="*/ 211540 h 211540"/>
              <a:gd name="connsiteX3" fmla="*/ 0 w 518615"/>
              <a:gd name="connsiteY3" fmla="*/ 143301 h 211540"/>
              <a:gd name="connsiteX4" fmla="*/ 409433 w 518615"/>
              <a:gd name="connsiteY4" fmla="*/ 143301 h 211540"/>
              <a:gd name="connsiteX5" fmla="*/ 409433 w 518615"/>
              <a:gd name="connsiteY5" fmla="*/ 81886 h 211540"/>
              <a:gd name="connsiteX6" fmla="*/ 0 w 518615"/>
              <a:gd name="connsiteY6" fmla="*/ 81886 h 211540"/>
              <a:gd name="connsiteX7" fmla="*/ 0 w 518615"/>
              <a:gd name="connsiteY7" fmla="*/ 6824 h 211540"/>
              <a:gd name="connsiteX8" fmla="*/ 518615 w 518615"/>
              <a:gd name="connsiteY8" fmla="*/ 0 h 21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615" h="211540">
                <a:moveTo>
                  <a:pt x="518615" y="0"/>
                </a:moveTo>
                <a:lnTo>
                  <a:pt x="518615" y="211540"/>
                </a:lnTo>
                <a:lnTo>
                  <a:pt x="0" y="211540"/>
                </a:lnTo>
                <a:lnTo>
                  <a:pt x="0" y="143301"/>
                </a:lnTo>
                <a:lnTo>
                  <a:pt x="409433" y="143301"/>
                </a:lnTo>
                <a:lnTo>
                  <a:pt x="409433" y="81886"/>
                </a:lnTo>
                <a:lnTo>
                  <a:pt x="0" y="81886"/>
                </a:lnTo>
                <a:lnTo>
                  <a:pt x="0" y="6824"/>
                </a:lnTo>
                <a:lnTo>
                  <a:pt x="518615" y="0"/>
                </a:lnTo>
                <a:close/>
              </a:path>
            </a:pathLst>
          </a:cu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TextBox 137"/>
          <p:cNvSpPr txBox="1"/>
          <p:nvPr/>
        </p:nvSpPr>
        <p:spPr>
          <a:xfrm>
            <a:off x="1815170" y="5725902"/>
            <a:ext cx="936104" cy="400110"/>
          </a:xfrm>
          <a:prstGeom prst="rect">
            <a:avLst/>
          </a:prstGeom>
          <a:noFill/>
        </p:spPr>
        <p:txBody>
          <a:bodyPr wrap="square" rtlCol="0">
            <a:spAutoFit/>
          </a:bodyPr>
          <a:lstStyle/>
          <a:p>
            <a:r>
              <a:rPr lang="en-GB" sz="1000" dirty="0" smtClean="0">
                <a:latin typeface="Century Gothic" panose="020B0502020202020204" pitchFamily="34" charset="0"/>
              </a:rPr>
              <a:t>Use boss to lift tube out</a:t>
            </a:r>
            <a:endParaRPr lang="en-GB" sz="1000" dirty="0">
              <a:latin typeface="Century Gothic" panose="020B0502020202020204" pitchFamily="34" charset="0"/>
            </a:endParaRPr>
          </a:p>
        </p:txBody>
      </p:sp>
      <p:cxnSp>
        <p:nvCxnSpPr>
          <p:cNvPr id="139" name="Straight Arrow Connector 138"/>
          <p:cNvCxnSpPr/>
          <p:nvPr/>
        </p:nvCxnSpPr>
        <p:spPr>
          <a:xfrm flipH="1" flipV="1">
            <a:off x="1758916" y="4980489"/>
            <a:ext cx="726070" cy="559909"/>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202593" y="6399849"/>
            <a:ext cx="936104" cy="400110"/>
          </a:xfrm>
          <a:prstGeom prst="rect">
            <a:avLst/>
          </a:prstGeom>
          <a:noFill/>
        </p:spPr>
        <p:txBody>
          <a:bodyPr wrap="square" rtlCol="0">
            <a:spAutoFit/>
          </a:bodyPr>
          <a:lstStyle/>
          <a:p>
            <a:r>
              <a:rPr lang="en-GB" sz="1000" dirty="0" smtClean="0">
                <a:latin typeface="Century Gothic" panose="020B0502020202020204" pitchFamily="34" charset="0"/>
              </a:rPr>
              <a:t>Turn off Bunsen</a:t>
            </a:r>
            <a:endParaRPr lang="en-GB" sz="1000" dirty="0">
              <a:latin typeface="Century Gothic" panose="020B0502020202020204" pitchFamily="34" charset="0"/>
            </a:endParaRPr>
          </a:p>
        </p:txBody>
      </p:sp>
      <p:sp>
        <p:nvSpPr>
          <p:cNvPr id="142" name="TextBox 141"/>
          <p:cNvSpPr txBox="1"/>
          <p:nvPr/>
        </p:nvSpPr>
        <p:spPr>
          <a:xfrm>
            <a:off x="4307364" y="5085027"/>
            <a:ext cx="936104" cy="861774"/>
          </a:xfrm>
          <a:prstGeom prst="rect">
            <a:avLst/>
          </a:prstGeom>
          <a:noFill/>
        </p:spPr>
        <p:txBody>
          <a:bodyPr wrap="square" rtlCol="0">
            <a:spAutoFit/>
          </a:bodyPr>
          <a:lstStyle/>
          <a:p>
            <a:r>
              <a:rPr lang="en-GB" sz="1000" dirty="0" smtClean="0">
                <a:latin typeface="Century Gothic" panose="020B0502020202020204" pitchFamily="34" charset="0"/>
              </a:rPr>
              <a:t>Record temperature every minute until 50°C</a:t>
            </a:r>
            <a:endParaRPr lang="en-GB" sz="1000" dirty="0">
              <a:latin typeface="Century Gothic" panose="020B0502020202020204" pitchFamily="34" charset="0"/>
            </a:endParaRPr>
          </a:p>
        </p:txBody>
      </p:sp>
      <p:grpSp>
        <p:nvGrpSpPr>
          <p:cNvPr id="143" name="Group 142"/>
          <p:cNvGrpSpPr/>
          <p:nvPr/>
        </p:nvGrpSpPr>
        <p:grpSpPr>
          <a:xfrm>
            <a:off x="3413963" y="5217896"/>
            <a:ext cx="653990" cy="645003"/>
            <a:chOff x="2907992" y="4714449"/>
            <a:chExt cx="921620" cy="1033675"/>
          </a:xfrm>
        </p:grpSpPr>
        <p:sp>
          <p:nvSpPr>
            <p:cNvPr id="144" name="Snip Same Side Corner Rectangle 143"/>
            <p:cNvSpPr/>
            <p:nvPr/>
          </p:nvSpPr>
          <p:spPr>
            <a:xfrm>
              <a:off x="3012673" y="4770485"/>
              <a:ext cx="697584" cy="977639"/>
            </a:xfrm>
            <a:prstGeom prst="snip2Same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ounded Rectangle 144"/>
            <p:cNvSpPr/>
            <p:nvPr/>
          </p:nvSpPr>
          <p:spPr>
            <a:xfrm rot="18990053">
              <a:off x="2907992" y="4715551"/>
              <a:ext cx="198862" cy="114713"/>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ounded Rectangle 145"/>
            <p:cNvSpPr/>
            <p:nvPr/>
          </p:nvSpPr>
          <p:spPr>
            <a:xfrm rot="2674468">
              <a:off x="3650761" y="4714449"/>
              <a:ext cx="178851" cy="127547"/>
            </a:xfrm>
            <a:prstGeom prst="roundRect">
              <a:avLst/>
            </a:prstGeom>
            <a:solidFill>
              <a:schemeClr val="bg1">
                <a:lumMod val="8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ounded Rectangle 146"/>
            <p:cNvSpPr/>
            <p:nvPr/>
          </p:nvSpPr>
          <p:spPr>
            <a:xfrm>
              <a:off x="3119030" y="5023480"/>
              <a:ext cx="494421" cy="204257"/>
            </a:xfrm>
            <a:prstGeom prst="round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solidFill>
                    <a:sysClr val="windowText" lastClr="000000"/>
                  </a:solidFill>
                </a:rPr>
                <a:t>0.00</a:t>
              </a:r>
              <a:endParaRPr lang="en-GB" sz="600" dirty="0">
                <a:solidFill>
                  <a:sysClr val="windowText" lastClr="000000"/>
                </a:solidFill>
              </a:endParaRPr>
            </a:p>
          </p:txBody>
        </p:sp>
      </p:grpSp>
      <p:sp>
        <p:nvSpPr>
          <p:cNvPr id="148" name="TextBox 147"/>
          <p:cNvSpPr txBox="1"/>
          <p:nvPr/>
        </p:nvSpPr>
        <p:spPr>
          <a:xfrm>
            <a:off x="6840747" y="2756288"/>
            <a:ext cx="1224136" cy="1015663"/>
          </a:xfrm>
          <a:prstGeom prst="rect">
            <a:avLst/>
          </a:prstGeom>
          <a:noFill/>
        </p:spPr>
        <p:txBody>
          <a:bodyPr wrap="square" rtlCol="0">
            <a:spAutoFit/>
          </a:bodyPr>
          <a:lstStyle/>
          <a:p>
            <a:r>
              <a:rPr lang="en-GB" sz="1200" dirty="0" smtClean="0">
                <a:latin typeface="Century Gothic" panose="020B0502020202020204" pitchFamily="34" charset="0"/>
              </a:rPr>
              <a:t>Temperature </a:t>
            </a:r>
            <a:r>
              <a:rPr lang="en-GB" sz="1200" dirty="0" smtClean="0">
                <a:latin typeface="Century Gothic" panose="020B0502020202020204" pitchFamily="34" charset="0"/>
              </a:rPr>
              <a:t>at which the solid started to melt_______</a:t>
            </a:r>
            <a:endParaRPr lang="en-GB" sz="1200" dirty="0">
              <a:latin typeface="Century Gothic" panose="020B0502020202020204" pitchFamily="34" charset="0"/>
            </a:endParaRPr>
          </a:p>
        </p:txBody>
      </p:sp>
      <p:sp>
        <p:nvSpPr>
          <p:cNvPr id="149" name="TextBox 148"/>
          <p:cNvSpPr txBox="1"/>
          <p:nvPr/>
        </p:nvSpPr>
        <p:spPr>
          <a:xfrm>
            <a:off x="6866488" y="5040226"/>
            <a:ext cx="1224136" cy="1015663"/>
          </a:xfrm>
          <a:prstGeom prst="rect">
            <a:avLst/>
          </a:prstGeom>
          <a:noFill/>
        </p:spPr>
        <p:txBody>
          <a:bodyPr wrap="square" rtlCol="0">
            <a:spAutoFit/>
          </a:bodyPr>
          <a:lstStyle/>
          <a:p>
            <a:r>
              <a:rPr lang="en-GB" sz="1200" dirty="0" smtClean="0">
                <a:latin typeface="Century Gothic" panose="020B0502020202020204" pitchFamily="34" charset="0"/>
              </a:rPr>
              <a:t>Temperature </a:t>
            </a:r>
            <a:r>
              <a:rPr lang="en-GB" sz="1200" dirty="0" smtClean="0">
                <a:latin typeface="Century Gothic" panose="020B0502020202020204" pitchFamily="34" charset="0"/>
              </a:rPr>
              <a:t>at which the liquid started to freeze_______</a:t>
            </a:r>
            <a:endParaRPr lang="en-GB" sz="1200" dirty="0">
              <a:latin typeface="Century Gothic" panose="020B0502020202020204" pitchFamily="34" charset="0"/>
            </a:endParaRPr>
          </a:p>
        </p:txBody>
      </p:sp>
      <p:cxnSp>
        <p:nvCxnSpPr>
          <p:cNvPr id="151" name="Straight Connector 150"/>
          <p:cNvCxnSpPr/>
          <p:nvPr/>
        </p:nvCxnSpPr>
        <p:spPr>
          <a:xfrm>
            <a:off x="171336" y="2132856"/>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2771800" y="334254"/>
            <a:ext cx="0" cy="615782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53" name="TextBox 152"/>
          <p:cNvSpPr txBox="1"/>
          <p:nvPr/>
        </p:nvSpPr>
        <p:spPr>
          <a:xfrm>
            <a:off x="151351" y="453638"/>
            <a:ext cx="1181260" cy="923330"/>
          </a:xfrm>
          <a:prstGeom prst="rect">
            <a:avLst/>
          </a:prstGeom>
          <a:noFill/>
        </p:spPr>
        <p:txBody>
          <a:bodyPr wrap="square" rtlCol="0">
            <a:spAutoFit/>
          </a:bodyPr>
          <a:lstStyle/>
          <a:p>
            <a:r>
              <a:rPr lang="en-GB" b="1" dirty="0" smtClean="0">
                <a:latin typeface="Century Gothic" panose="020B0502020202020204" pitchFamily="34" charset="0"/>
              </a:rPr>
              <a:t>Melting stearic acid</a:t>
            </a:r>
            <a:endParaRPr lang="en-GB" b="1" dirty="0">
              <a:latin typeface="Century Gothic" panose="020B0502020202020204" pitchFamily="34" charset="0"/>
            </a:endParaRPr>
          </a:p>
        </p:txBody>
      </p:sp>
      <p:cxnSp>
        <p:nvCxnSpPr>
          <p:cNvPr id="154" name="Straight Connector 153"/>
          <p:cNvCxnSpPr/>
          <p:nvPr/>
        </p:nvCxnSpPr>
        <p:spPr>
          <a:xfrm>
            <a:off x="6025669" y="313449"/>
            <a:ext cx="0" cy="6157821"/>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179512" y="4478665"/>
            <a:ext cx="8508324" cy="0"/>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359438" y="313449"/>
            <a:ext cx="0" cy="1819407"/>
          </a:xfrm>
          <a:prstGeom prst="line">
            <a:avLst/>
          </a:prstGeom>
          <a:ln w="19050">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59" name="Oval 158"/>
          <p:cNvSpPr/>
          <p:nvPr/>
        </p:nvSpPr>
        <p:spPr>
          <a:xfrm>
            <a:off x="1560773" y="104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60" name="Oval 159"/>
          <p:cNvSpPr/>
          <p:nvPr/>
        </p:nvSpPr>
        <p:spPr>
          <a:xfrm>
            <a:off x="2866573" y="104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2</a:t>
            </a:r>
            <a:endParaRPr lang="en-GB" sz="2800" b="1" dirty="0">
              <a:latin typeface="Stencil" panose="040409050D0802020404" pitchFamily="82" charset="0"/>
            </a:endParaRPr>
          </a:p>
        </p:txBody>
      </p:sp>
      <p:sp>
        <p:nvSpPr>
          <p:cNvPr id="161" name="Oval 160"/>
          <p:cNvSpPr/>
          <p:nvPr/>
        </p:nvSpPr>
        <p:spPr>
          <a:xfrm>
            <a:off x="4431183" y="104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3</a:t>
            </a:r>
            <a:endParaRPr lang="en-GB" sz="2800" b="1" dirty="0">
              <a:latin typeface="Stencil" panose="040409050D0802020404" pitchFamily="82" charset="0"/>
            </a:endParaRPr>
          </a:p>
        </p:txBody>
      </p:sp>
      <p:sp>
        <p:nvSpPr>
          <p:cNvPr id="162" name="Oval 161"/>
          <p:cNvSpPr/>
          <p:nvPr/>
        </p:nvSpPr>
        <p:spPr>
          <a:xfrm>
            <a:off x="2866572" y="225243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6</a:t>
            </a:r>
            <a:endParaRPr lang="en-GB" sz="2800" b="1" dirty="0">
              <a:latin typeface="Stencil" panose="040409050D0802020404" pitchFamily="82" charset="0"/>
            </a:endParaRPr>
          </a:p>
        </p:txBody>
      </p:sp>
      <p:sp>
        <p:nvSpPr>
          <p:cNvPr id="163" name="Oval 162"/>
          <p:cNvSpPr/>
          <p:nvPr/>
        </p:nvSpPr>
        <p:spPr>
          <a:xfrm>
            <a:off x="6083988" y="10442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4</a:t>
            </a:r>
            <a:endParaRPr lang="en-GB" sz="2800" b="1" dirty="0">
              <a:latin typeface="Stencil" panose="040409050D0802020404" pitchFamily="82" charset="0"/>
            </a:endParaRPr>
          </a:p>
        </p:txBody>
      </p:sp>
      <p:sp>
        <p:nvSpPr>
          <p:cNvPr id="164" name="Oval 163"/>
          <p:cNvSpPr/>
          <p:nvPr/>
        </p:nvSpPr>
        <p:spPr>
          <a:xfrm>
            <a:off x="160446" y="225243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5</a:t>
            </a:r>
            <a:endParaRPr lang="en-GB" sz="2800" b="1" dirty="0">
              <a:latin typeface="Stencil" panose="040409050D0802020404" pitchFamily="82" charset="0"/>
            </a:endParaRPr>
          </a:p>
        </p:txBody>
      </p:sp>
      <p:sp>
        <p:nvSpPr>
          <p:cNvPr id="165" name="Oval 164"/>
          <p:cNvSpPr/>
          <p:nvPr/>
        </p:nvSpPr>
        <p:spPr>
          <a:xfrm>
            <a:off x="6105474" y="225321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7</a:t>
            </a:r>
            <a:endParaRPr lang="en-GB" sz="2800" b="1" dirty="0">
              <a:latin typeface="Stencil" panose="040409050D0802020404" pitchFamily="82" charset="0"/>
            </a:endParaRPr>
          </a:p>
        </p:txBody>
      </p:sp>
      <p:sp>
        <p:nvSpPr>
          <p:cNvPr id="166" name="Oval 165"/>
          <p:cNvSpPr/>
          <p:nvPr/>
        </p:nvSpPr>
        <p:spPr>
          <a:xfrm>
            <a:off x="144626" y="462079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8</a:t>
            </a:r>
            <a:endParaRPr lang="en-GB" sz="2800" b="1" dirty="0">
              <a:latin typeface="Stencil" panose="040409050D0802020404" pitchFamily="82" charset="0"/>
            </a:endParaRPr>
          </a:p>
        </p:txBody>
      </p:sp>
      <p:sp>
        <p:nvSpPr>
          <p:cNvPr id="167" name="Oval 166"/>
          <p:cNvSpPr/>
          <p:nvPr/>
        </p:nvSpPr>
        <p:spPr>
          <a:xfrm>
            <a:off x="2866571" y="4620799"/>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a:latin typeface="Stencil" panose="040409050D0802020404" pitchFamily="82" charset="0"/>
              </a:rPr>
              <a:t>9</a:t>
            </a:r>
            <a:endParaRPr lang="en-GB" sz="2800" b="1" dirty="0">
              <a:latin typeface="Stencil" panose="040409050D0802020404" pitchFamily="82" charset="0"/>
            </a:endParaRPr>
          </a:p>
        </p:txBody>
      </p:sp>
      <p:sp>
        <p:nvSpPr>
          <p:cNvPr id="168" name="Oval 167"/>
          <p:cNvSpPr/>
          <p:nvPr/>
        </p:nvSpPr>
        <p:spPr>
          <a:xfrm>
            <a:off x="6105473" y="4632081"/>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1</a:t>
            </a:r>
            <a:endParaRPr lang="en-GB" sz="2800" b="1" dirty="0">
              <a:latin typeface="Stencil" panose="040409050D0802020404" pitchFamily="82" charset="0"/>
            </a:endParaRPr>
          </a:p>
        </p:txBody>
      </p:sp>
      <p:sp>
        <p:nvSpPr>
          <p:cNvPr id="169" name="Oval 168"/>
          <p:cNvSpPr/>
          <p:nvPr/>
        </p:nvSpPr>
        <p:spPr>
          <a:xfrm>
            <a:off x="6372200" y="4634086"/>
            <a:ext cx="354271" cy="4596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b="1" dirty="0" smtClean="0">
                <a:latin typeface="Stencil" panose="040409050D0802020404" pitchFamily="82" charset="0"/>
              </a:rPr>
              <a:t>0</a:t>
            </a:r>
            <a:endParaRPr lang="en-GB" sz="2800" b="1" dirty="0">
              <a:latin typeface="Stencil" panose="040409050D0802020404" pitchFamily="82" charset="0"/>
            </a:endParaRPr>
          </a:p>
        </p:txBody>
      </p:sp>
    </p:spTree>
    <p:extLst>
      <p:ext uri="{BB962C8B-B14F-4D97-AF65-F5344CB8AC3E}">
        <p14:creationId xmlns:p14="http://schemas.microsoft.com/office/powerpoint/2010/main" val="2955931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TotalTime>
  <Words>1566</Words>
  <Application>Microsoft Office PowerPoint</Application>
  <PresentationFormat>On-screen Show (4:3)</PresentationFormat>
  <Paragraphs>410</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Separation Techniques</vt:lpstr>
      <vt:lpstr>PowerPoint Presentation</vt:lpstr>
      <vt:lpstr>PowerPoint Presentation</vt:lpstr>
      <vt:lpstr>PowerPoint Presentation</vt:lpstr>
      <vt:lpstr>PowerPoint Presentation</vt:lpstr>
      <vt:lpstr>PowerPoint Presentation</vt:lpstr>
    </vt:vector>
  </TitlesOfParts>
  <Company>Jewish Community Secondary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Boxer</dc:creator>
  <cp:lastModifiedBy>Adam Boxer</cp:lastModifiedBy>
  <cp:revision>41</cp:revision>
  <dcterms:created xsi:type="dcterms:W3CDTF">2017-10-23T09:10:13Z</dcterms:created>
  <dcterms:modified xsi:type="dcterms:W3CDTF">2018-06-05T11:27:23Z</dcterms:modified>
</cp:coreProperties>
</file>