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90" r:id="rId12"/>
    <p:sldId id="271" r:id="rId13"/>
    <p:sldId id="272" r:id="rId14"/>
    <p:sldId id="273" r:id="rId15"/>
    <p:sldId id="292" r:id="rId16"/>
    <p:sldId id="274" r:id="rId17"/>
    <p:sldId id="289" r:id="rId18"/>
    <p:sldId id="293" r:id="rId19"/>
    <p:sldId id="275" r:id="rId20"/>
    <p:sldId id="294" r:id="rId21"/>
    <p:sldId id="276" r:id="rId22"/>
    <p:sldId id="277" r:id="rId23"/>
    <p:sldId id="278" r:id="rId24"/>
    <p:sldId id="279" r:id="rId25"/>
    <p:sldId id="295" r:id="rId26"/>
    <p:sldId id="284" r:id="rId27"/>
    <p:sldId id="296" r:id="rId28"/>
    <p:sldId id="281" r:id="rId29"/>
    <p:sldId id="282" r:id="rId30"/>
    <p:sldId id="283" r:id="rId31"/>
    <p:sldId id="285" r:id="rId32"/>
    <p:sldId id="286" r:id="rId33"/>
    <p:sldId id="287" r:id="rId34"/>
    <p:sldId id="297" r:id="rId35"/>
    <p:sldId id="288" r:id="rId36"/>
    <p:sldId id="29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593" autoAdjust="0"/>
  </p:normalViewPr>
  <p:slideViewPr>
    <p:cSldViewPr>
      <p:cViewPr varScale="1">
        <p:scale>
          <a:sx n="59" d="100"/>
          <a:sy n="59" d="100"/>
        </p:scale>
        <p:origin x="17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D20BC-1439-4C11-B92E-C6825241B2F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B280B-9BDC-4FEF-9478-FC3D3B2EB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792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Although this is a criticism of Hattie, the EEF are just as vulnerable. In their</a:t>
            </a:r>
            <a:r>
              <a:rPr lang="en-GB" baseline="0" dirty="0"/>
              <a:t> technical appendix they list meta analyses and take a mean of their effect size. Not great.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B280B-9BDC-4FEF-9478-FC3D3B2EBA3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684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 minutes</a:t>
            </a:r>
            <a:r>
              <a:rPr lang="en-GB" baseline="0" dirty="0"/>
              <a:t> is conservative once you take into account the fact that you take longer as you get through the pile. Also note that tests and mocks </a:t>
            </a:r>
            <a:r>
              <a:rPr lang="en-GB" baseline="0" dirty="0" err="1"/>
              <a:t>etc</a:t>
            </a:r>
            <a:r>
              <a:rPr lang="en-GB" baseline="0" dirty="0"/>
              <a:t> are included in the policy but can take significantly longer.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B280B-9BDC-4FEF-9478-FC3D3B2EBA3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818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</a:t>
            </a:r>
            <a:r>
              <a:rPr lang="en-GB" baseline="0" dirty="0"/>
              <a:t> Michaela model. Do the butterflies, avoid the hornets. Based on Sir Tim Brighouse</a:t>
            </a:r>
          </a:p>
          <a:p>
            <a:endParaRPr lang="en-GB" baseline="0" dirty="0"/>
          </a:p>
          <a:p>
            <a:r>
              <a:rPr lang="en-GB" dirty="0"/>
              <a:t>https://pragmaticreform.wordpress.com/2015/06/06/hornets-and-butterflies-how-to-reduce-workload/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B280B-9BDC-4FEF-9478-FC3D3B2EBA3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12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103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68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28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658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40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55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8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97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41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37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DDB46-4CAC-4459-A994-2B7287395A5C}" type="datetimeFigureOut">
              <a:rPr lang="en-GB" smtClean="0"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8A229-508E-4809-B156-8F6CFC6E7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04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uk/url?sa=i&amp;rct=j&amp;q=&amp;esrc=s&amp;source=images&amp;cd=&amp;cad=rja&amp;uact=8&amp;ved=0ahUKEwijl8_l2ZbZAhUIRhQKHZrlATgQjRwIBw&amp;url=http://www.whoshallivotefor.com/parties/conservative/mps/nick-gibb&amp;psig=AOvVaw35RMNz-Pr9iPBamHxh1Omf&amp;ust=151819245870072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.uk/url?sa=i&amp;rct=j&amp;q=&amp;esrc=s&amp;source=images&amp;cd=&amp;cad=rja&amp;uact=8&amp;ved=0ahUKEwiGioOC2pbZAhUEVBQKHc1kB9gQjRwIBw&amp;url=http://slideplayer.com/slide/1398965/&amp;psig=AOvVaw0O7hzEkZBperCBvBWFgF4x&amp;ust=151819251523827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co.uk/url?sa=i&amp;rct=j&amp;q=&amp;esrc=s&amp;source=images&amp;cd=&amp;cad=rja&amp;uact=8&amp;ved=0ahUKEwjOyP_n2pbZAhVJRhQKHcqpBmMQjRwIBw&amp;url=https://chartered.college/next-issue-journal&amp;psig=AOvVaw14iZUGeqiTM9M8wXwQQ3K4&amp;ust=151819268203623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.uk/url?sa=i&amp;rct=j&amp;q=&amp;esrc=s&amp;source=images&amp;cd=&amp;cad=rja&amp;uact=8&amp;ved=0ahUKEwiRqqOY25bZAhUCwxQKHQy8DTsQjRwIBw&amp;url=https://educationendowmentfoundation.org.uk/school-themes/feedback-monitoring-pupil-progress/&amp;psig=AOvVaw27Q7WPO3YkdR-33aoGz9kR&amp;ust=151819283505053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.uk/url?sa=i&amp;rct=j&amp;q=&amp;esrc=s&amp;source=imgres&amp;cd=&amp;cad=rja&amp;uact=8&amp;ved=0ahUKEwj58LGS3JbZAhWCPhQKHQ1aB94QjRwIBw&amp;url=https://www.babelio.com/auteur/-Daniel-T-Willingham/121776&amp;psig=AOvVaw1XFbRNAkpzFDNaF8jHCrxt&amp;ust=151819309472268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jDyf-r3ZbZAhVJrRQKHRKqAV8QjRwIBw&amp;url=https://pragmaticreform.wordpress.com/2015/06/06/hornets-and-butterflies-how-to-reduce-workload/&amp;psig=AOvVaw1UI2N9Ji0A4Tjl0EsDA4Ua&amp;ust=151819341546762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.uk/url?sa=i&amp;rct=j&amp;q=&amp;esrc=s&amp;source=images&amp;cd=&amp;cad=rja&amp;uact=8&amp;ved=0ahUKEwiInoql3pbZAhWC6xQKHSkoBhIQjRwIBw&amp;url=https://twitter.com/leadinglearner&amp;psig=AOvVaw3z9EeT_-1T7iMBMOKhvKh7&amp;ust=151819366925162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co.uk/url?sa=i&amp;rct=j&amp;q=&amp;esrc=s&amp;source=images&amp;cd=&amp;cad=rja&amp;uact=8&amp;ved=0ahUKEwiLrLao57HXAhXJFuwKHVgJB1kQjRwIBw&amp;url=https://www.cypnow.co.uk/cyp/feature/2002628/ofsted%E2%80%99s-education-all-rounder-sean-harford-ofsted%E2%80%99s-director-for-education&amp;psig=AOvVaw0XgEhl6QAyJS_T7AaMYa2t&amp;ust=1510327709686123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.uk/url?sa=i&amp;rct=j&amp;q=&amp;esrc=s&amp;source=images&amp;cd=&amp;cad=rja&amp;uact=8&amp;ved=0ahUKEwj6yrHx4pbZAhXHaxQKHa_PAZAQjRwIBw&amp;url=https://www.gov.uk/government/people/amanda-spiel-man&amp;psig=AOvVaw0QModjDzNpqiQGD6vNFOji&amp;ust=1518194898544123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co.uk/url?sa=i&amp;rct=j&amp;q=&amp;esrc=s&amp;source=images&amp;cd=&amp;cad=rja&amp;uact=8&amp;ved=0ahUKEwiJqeXd45bZAhWIRhQKHeycDQUQjRwIBw&amp;url=https://gregashman.wordpress.com/2016/09/23/engagement-is-a-poor-proxy-for-learning/&amp;psig=AOvVaw1DYJiqhimFGHXXzWVebdmp&amp;ust=1518195129484070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oogle.co.uk/url?sa=i&amp;rct=j&amp;q=&amp;esrc=s&amp;source=images&amp;cd=&amp;cad=rja&amp;uact=8&amp;ved=0ahUKEwj6wbXx5JbZAhUKXBQKHdvDDE0QjRwIBw&amp;url=https://schoolsweek.co.uk/john-tomsett-head-of-huntington&amp;psig=AOvVaw3TwXAIhioM0miIj2L3Kc5z&amp;ust=151819543201547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Evidence Based Practice in Marking and Feedback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Adam Boxer</a:t>
            </a:r>
          </a:p>
        </p:txBody>
      </p:sp>
    </p:spTree>
    <p:extLst>
      <p:ext uri="{BB962C8B-B14F-4D97-AF65-F5344CB8AC3E}">
        <p14:creationId xmlns:p14="http://schemas.microsoft.com/office/powerpoint/2010/main" val="3635017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Governmental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5069160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“Ensuring teachers of the future are equipped with an up-to-date understanding of the latest research and a desire to use evidence to inform their teaching practice is key to improving schools.”</a:t>
            </a:r>
          </a:p>
          <a:p>
            <a:r>
              <a:rPr lang="en-GB" dirty="0">
                <a:latin typeface="Century Gothic" panose="020B0502020202020204" pitchFamily="34" charset="0"/>
              </a:rPr>
              <a:t>Gibb, 2017</a:t>
            </a:r>
          </a:p>
        </p:txBody>
      </p:sp>
      <p:pic>
        <p:nvPicPr>
          <p:cNvPr id="1026" name="Picture 2" descr="Image result for nick gibb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857997" cy="449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110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06"/>
            <a:ext cx="9144000" cy="3492202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Schools have become expert at “faking improvement”</a:t>
            </a:r>
          </a:p>
          <a:p>
            <a:r>
              <a:rPr lang="en-GB" dirty="0">
                <a:latin typeface="Century Gothic" panose="020B0502020202020204" pitchFamily="34" charset="0"/>
              </a:rPr>
              <a:t>Put in a policy and use flawed evaluative methods to “prove” that it is having an effect</a:t>
            </a:r>
          </a:p>
          <a:p>
            <a:r>
              <a:rPr lang="en-GB" dirty="0">
                <a:latin typeface="Century Gothic" panose="020B0502020202020204" pitchFamily="34" charset="0"/>
              </a:rPr>
              <a:t>Fraught with methodological problems</a:t>
            </a:r>
          </a:p>
          <a:p>
            <a:r>
              <a:rPr lang="en-GB" dirty="0">
                <a:latin typeface="Century Gothic" panose="020B0502020202020204" pitchFamily="34" charset="0"/>
              </a:rPr>
              <a:t>This is not a </a:t>
            </a:r>
            <a:r>
              <a:rPr lang="en-GB" i="1" dirty="0">
                <a:latin typeface="Century Gothic" panose="020B0502020202020204" pitchFamily="34" charset="0"/>
              </a:rPr>
              <a:t>deliberate</a:t>
            </a:r>
            <a:r>
              <a:rPr lang="en-GB" dirty="0">
                <a:latin typeface="Century Gothic" panose="020B0502020202020204" pitchFamily="34" charset="0"/>
              </a:rPr>
              <a:t> process</a:t>
            </a:r>
          </a:p>
          <a:p>
            <a:r>
              <a:rPr lang="en-GB" dirty="0">
                <a:latin typeface="Century Gothic" panose="020B0502020202020204" pitchFamily="34" charset="0"/>
              </a:rPr>
              <a:t>Coe, 2013</a:t>
            </a:r>
          </a:p>
        </p:txBody>
      </p:sp>
      <p:pic>
        <p:nvPicPr>
          <p:cNvPr id="2050" name="Picture 2" descr="Image result for centre for evaluation and monitoring triumph of hop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114675"/>
            <a:ext cx="49911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81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Marking through the lens of: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Feedback as promoting student outcomes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Impact on workload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Ofsted’s requirements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Other </a:t>
            </a:r>
            <a:r>
              <a:rPr lang="en-GB" i="1" dirty="0">
                <a:latin typeface="Century Gothic" panose="020B0502020202020204" pitchFamily="34" charset="0"/>
              </a:rPr>
              <a:t>affective</a:t>
            </a:r>
            <a:r>
              <a:rPr lang="en-GB" dirty="0">
                <a:latin typeface="Century Gothic" panose="020B0502020202020204" pitchFamily="34" charset="0"/>
              </a:rPr>
              <a:t> justifications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Recommendations</a:t>
            </a:r>
          </a:p>
          <a:p>
            <a:pPr marL="971550" lvl="1" indent="-514350">
              <a:buFont typeface="+mj-lt"/>
              <a:buAutoNum type="arabicPeriod"/>
            </a:pPr>
            <a:endParaRPr lang="en-GB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GB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7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1a: Feedback – EEF Toolkit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8" t="34914" r="7174" b="44011"/>
          <a:stretch/>
        </p:blipFill>
        <p:spPr bwMode="auto">
          <a:xfrm>
            <a:off x="-18356" y="1556792"/>
            <a:ext cx="924979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40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Problems with meta-analyses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Statistical errors</a:t>
            </a:r>
          </a:p>
          <a:p>
            <a:pPr lvl="1"/>
            <a:r>
              <a:rPr lang="en-GB" dirty="0">
                <a:effectLst/>
                <a:latin typeface="Century Gothic" panose="020B0502020202020204" pitchFamily="34" charset="0"/>
              </a:rPr>
              <a:t>Mask negative effects</a:t>
            </a:r>
          </a:p>
          <a:p>
            <a:pPr lvl="2"/>
            <a:endParaRPr lang="en-GB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22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792"/>
            <a:ext cx="9144000" cy="5628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Imagine if a school leader said to their colleagues, ‘We’re all going to do a new thing but there’s a one in three chance that we’ll be making things worse’; they would be unlikely to garner much support for their new initiative…</a:t>
            </a: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(</a:t>
            </a:r>
            <a:r>
              <a:rPr lang="en-GB" dirty="0" err="1">
                <a:latin typeface="Century Gothic" panose="020B0502020202020204" pitchFamily="34" charset="0"/>
              </a:rPr>
              <a:t>Mannion</a:t>
            </a:r>
            <a:r>
              <a:rPr lang="en-GB" dirty="0">
                <a:latin typeface="Century Gothic" panose="020B0502020202020204" pitchFamily="34" charset="0"/>
              </a:rPr>
              <a:t>, 2017)</a:t>
            </a:r>
          </a:p>
        </p:txBody>
      </p:sp>
      <p:pic>
        <p:nvPicPr>
          <p:cNvPr id="3074" name="Picture 2" descr="Image result for impact chartered college of teachi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01008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93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The key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Feedback is incredibly complicated</a:t>
            </a:r>
          </a:p>
          <a:p>
            <a:r>
              <a:rPr lang="en-GB" dirty="0">
                <a:latin typeface="Century Gothic" panose="020B0502020202020204" pitchFamily="34" charset="0"/>
              </a:rPr>
              <a:t>Policies must take into account the full range of evidence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608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1b: Marking and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Marking is a sub-set of feedback</a:t>
            </a:r>
          </a:p>
          <a:p>
            <a:r>
              <a:rPr lang="en-GB" dirty="0">
                <a:latin typeface="Century Gothic" panose="020B0502020202020204" pitchFamily="34" charset="0"/>
              </a:rPr>
              <a:t>Carries the problems as mentioned above</a:t>
            </a:r>
          </a:p>
          <a:p>
            <a:r>
              <a:rPr lang="en-GB" dirty="0">
                <a:latin typeface="Century Gothic" panose="020B0502020202020204" pitchFamily="34" charset="0"/>
              </a:rPr>
              <a:t>Will only ever account for a small amount of feedback offered by teachers</a:t>
            </a:r>
          </a:p>
        </p:txBody>
      </p:sp>
    </p:spTree>
    <p:extLst>
      <p:ext uri="{BB962C8B-B14F-4D97-AF65-F5344CB8AC3E}">
        <p14:creationId xmlns:p14="http://schemas.microsoft.com/office/powerpoint/2010/main" val="243102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08" y="836712"/>
            <a:ext cx="339472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>
                <a:latin typeface="Century Gothic" panose="020B0502020202020204" pitchFamily="34" charset="0"/>
              </a:rPr>
              <a:t>1b: Marking and feedback</a:t>
            </a:r>
          </a:p>
        </p:txBody>
      </p:sp>
      <p:pic>
        <p:nvPicPr>
          <p:cNvPr id="4098" name="Picture 2" descr="Image result for eef a marked improve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712" y="86866"/>
            <a:ext cx="4774654" cy="666936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69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1b: Marking and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The evidence is very clear: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“The quality of existing evidence focused specifically on written marking is low”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“This is surprising and concerning bearing in mind the importance of feedback to pupils’ progress and the time in a teacher’s day taken up by marking.” (EEF, 2016)</a:t>
            </a:r>
          </a:p>
          <a:p>
            <a:r>
              <a:rPr lang="en-GB" dirty="0">
                <a:latin typeface="Century Gothic" panose="020B0502020202020204" pitchFamily="34" charset="0"/>
              </a:rPr>
              <a:t>This means that any marking policy is based on </a:t>
            </a:r>
            <a:r>
              <a:rPr lang="en-GB" b="1" dirty="0">
                <a:latin typeface="Century Gothic" panose="020B0502020202020204" pitchFamily="34" charset="0"/>
              </a:rPr>
              <a:t>no reliable evidence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55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1c: The cognitivist argument – what have you proved by your marking?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5857378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Predicated on the problem of transfer and the role of cues in memory (Willingham, 2002)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See also </a:t>
            </a:r>
            <a:r>
              <a:rPr lang="en-GB" dirty="0" err="1">
                <a:latin typeface="Century Gothic" panose="020B0502020202020204" pitchFamily="34" charset="0"/>
              </a:rPr>
              <a:t>Soderstrom</a:t>
            </a:r>
            <a:r>
              <a:rPr lang="en-GB" dirty="0">
                <a:latin typeface="Century Gothic" panose="020B0502020202020204" pitchFamily="34" charset="0"/>
              </a:rPr>
              <a:t> and Bjork (2015) on difference between learning and performance</a:t>
            </a:r>
          </a:p>
        </p:txBody>
      </p:sp>
      <p:pic>
        <p:nvPicPr>
          <p:cNvPr id="5122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14" y="2780927"/>
            <a:ext cx="2553072" cy="280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25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2. Impact on workload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GB" dirty="0">
                <a:latin typeface="Century Gothic" panose="020B0502020202020204" pitchFamily="34" charset="0"/>
              </a:rPr>
              <a:t>Absolute workload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GB" dirty="0">
                <a:latin typeface="Century Gothic" panose="020B0502020202020204" pitchFamily="34" charset="0"/>
              </a:rPr>
              <a:t>Absolute cost</a:t>
            </a:r>
          </a:p>
        </p:txBody>
      </p:sp>
    </p:spTree>
    <p:extLst>
      <p:ext uri="{BB962C8B-B14F-4D97-AF65-F5344CB8AC3E}">
        <p14:creationId xmlns:p14="http://schemas.microsoft.com/office/powerpoint/2010/main" val="631517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4544" y="1772816"/>
            <a:ext cx="385001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>
                <a:latin typeface="Century Gothic" panose="020B0502020202020204" pitchFamily="34" charset="0"/>
              </a:rPr>
              <a:t>Absolute impact on workload – government working party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5" t="14844" r="34992" b="13020"/>
          <a:stretch/>
        </p:blipFill>
        <p:spPr bwMode="auto">
          <a:xfrm>
            <a:off x="3707904" y="129082"/>
            <a:ext cx="5012804" cy="648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44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Absolute impact on workload – government working party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257800"/>
          </a:xfrm>
        </p:spPr>
        <p:txBody>
          <a:bodyPr>
            <a:norm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Marking…[is] an unhelpful burden for teachers…the time it takes is not repaid in positive impact on pupils’ progress.</a:t>
            </a:r>
          </a:p>
          <a:p>
            <a:r>
              <a:rPr lang="en-GB" dirty="0">
                <a:latin typeface="Century Gothic" panose="020B0502020202020204" pitchFamily="34" charset="0"/>
              </a:rPr>
              <a:t>teachers have less time to focus on the most important aspect of their job – teaching pupils. </a:t>
            </a:r>
          </a:p>
          <a:p>
            <a:r>
              <a:rPr lang="en-GB" dirty="0">
                <a:latin typeface="Century Gothic" panose="020B0502020202020204" pitchFamily="34" charset="0"/>
              </a:rPr>
              <a:t>cutting out the unnecessary frequency and depth of marking to create a manageable workload has clear benefits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74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My calculations…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1 KS3 piece a fortnight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3 KS4 pieces a fortnight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4 KS5 pieces a fortnight (at least)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145 pieces a fortnight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If each took 3 minutes (conservative!):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435 minutes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7.25 hours a fortnight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~138 hours a year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Conservative estimate of 1518 hours for the department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All aside from the time taken discussing marking in meetings, briefings etc.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66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Investments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When you mark work, that time spent is “one off”</a:t>
            </a:r>
          </a:p>
          <a:p>
            <a:r>
              <a:rPr lang="en-GB" dirty="0">
                <a:latin typeface="Century Gothic" panose="020B0502020202020204" pitchFamily="34" charset="0"/>
              </a:rPr>
              <a:t>Compare to planning (or even data) where time spent is repaid in future years </a:t>
            </a:r>
          </a:p>
          <a:p>
            <a:r>
              <a:rPr lang="en-GB" dirty="0">
                <a:latin typeface="Century Gothic" panose="020B0502020202020204" pitchFamily="34" charset="0"/>
              </a:rPr>
              <a:t>It is a poor investment</a:t>
            </a:r>
          </a:p>
        </p:txBody>
      </p:sp>
    </p:spTree>
    <p:extLst>
      <p:ext uri="{BB962C8B-B14F-4D97-AF65-F5344CB8AC3E}">
        <p14:creationId xmlns:p14="http://schemas.microsoft.com/office/powerpoint/2010/main" val="365752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Image result for hornets and butterflie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2008"/>
            <a:ext cx="889248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698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Absolute cost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EEF claims </a:t>
            </a:r>
            <a:r>
              <a:rPr lang="en-GB" b="1" dirty="0">
                <a:latin typeface="Century Gothic" panose="020B0502020202020204" pitchFamily="34" charset="0"/>
              </a:rPr>
              <a:t>feedback</a:t>
            </a:r>
            <a:r>
              <a:rPr lang="en-GB" dirty="0">
                <a:latin typeface="Century Gothic" panose="020B0502020202020204" pitchFamily="34" charset="0"/>
              </a:rPr>
              <a:t> costs are low</a:t>
            </a:r>
          </a:p>
          <a:p>
            <a:r>
              <a:rPr lang="en-GB" dirty="0">
                <a:latin typeface="Century Gothic" panose="020B0502020202020204" pitchFamily="34" charset="0"/>
              </a:rPr>
              <a:t>Must take into account that you are paying teachers to mark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8" t="34914" r="7174" b="44011"/>
          <a:stretch/>
        </p:blipFill>
        <p:spPr bwMode="auto">
          <a:xfrm>
            <a:off x="-69280" y="3645024"/>
            <a:ext cx="924979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12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00200"/>
            <a:ext cx="3970784" cy="4525963"/>
          </a:xfrm>
        </p:spPr>
        <p:txBody>
          <a:bodyPr/>
          <a:lstStyle/>
          <a:p>
            <a:pPr marL="0" indent="0" algn="r">
              <a:buNone/>
            </a:pPr>
            <a:r>
              <a:rPr lang="en-GB" dirty="0">
                <a:latin typeface="Century Gothic" panose="020B0502020202020204" pitchFamily="34" charset="0"/>
              </a:rPr>
              <a:t>“It’s time to decide what not to mark this weekend”</a:t>
            </a:r>
          </a:p>
          <a:p>
            <a:pPr marL="0" indent="0" algn="r">
              <a:buNone/>
            </a:pPr>
            <a:r>
              <a:rPr lang="en-GB" dirty="0">
                <a:latin typeface="Century Gothic" panose="020B0502020202020204" pitchFamily="34" charset="0"/>
              </a:rPr>
              <a:t>Stephen Tierney, 2017</a:t>
            </a:r>
          </a:p>
        </p:txBody>
      </p:sp>
      <p:pic>
        <p:nvPicPr>
          <p:cNvPr id="8194" name="Picture 2" descr="Image result for stephen tierne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556792"/>
            <a:ext cx="453650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045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Ofsted and performance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3a. Ofsted’s use of marking</a:t>
            </a: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3b. Use of marking in performance management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Image result for sean harford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96952"/>
            <a:ext cx="32670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306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“…there is remarkably little high quality, relevant research evidence to suggest that detailed or extensive marking has any significant impact on pupils’ learning.</a:t>
            </a:r>
            <a:br>
              <a:rPr lang="en-GB" dirty="0">
                <a:latin typeface="Century Gothic" panose="020B0502020202020204" pitchFamily="34" charset="0"/>
              </a:rPr>
            </a:br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inspectors should not report on marking practice, or make judgements on it, other than whether it follows the school’s assessment policy.” </a:t>
            </a:r>
            <a:br>
              <a:rPr lang="en-GB" dirty="0">
                <a:latin typeface="Century Gothic" panose="020B0502020202020204" pitchFamily="34" charset="0"/>
              </a:rPr>
            </a:br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(</a:t>
            </a:r>
            <a:r>
              <a:rPr lang="en-GB" dirty="0" err="1">
                <a:latin typeface="Century Gothic" panose="020B0502020202020204" pitchFamily="34" charset="0"/>
              </a:rPr>
              <a:t>Harford</a:t>
            </a:r>
            <a:r>
              <a:rPr lang="en-GB" dirty="0">
                <a:latin typeface="Century Gothic" panose="020B0502020202020204" pitchFamily="34" charset="0"/>
              </a:rPr>
              <a:t>, 2016)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145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But do they really?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Case study: Michaela Community School</a:t>
            </a:r>
          </a:p>
        </p:txBody>
      </p:sp>
    </p:spTree>
    <p:extLst>
      <p:ext uri="{BB962C8B-B14F-4D97-AF65-F5344CB8AC3E}">
        <p14:creationId xmlns:p14="http://schemas.microsoft.com/office/powerpoint/2010/main" val="326319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9" t="15105" r="15666" b="8072"/>
          <a:stretch/>
        </p:blipFill>
        <p:spPr bwMode="auto">
          <a:xfrm>
            <a:off x="0" y="545554"/>
            <a:ext cx="9105900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874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342069"/>
              </p:ext>
            </p:extLst>
          </p:nvPr>
        </p:nvGraphicFramePr>
        <p:xfrm>
          <a:off x="395536" y="548680"/>
          <a:ext cx="8352928" cy="525658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818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8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School</a:t>
                      </a:r>
                      <a:endParaRPr lang="en-GB" sz="18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Progress 8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Most recent Ofsted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The Cherwell School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0.70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Outstanding (2008)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Outwood Grange Academy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0.51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Outstanding (2012)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Bedford Free School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0.17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Good (2016)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Tadcaster Grammar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0.17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Good (2017)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Meols Cop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0.06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Outstanding (2012)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Heathfield Community College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0.50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Good (2016)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Aylsham High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0.25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Good (2014)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Haybridge High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0.30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Outstanding (2008)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Hackney New School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N/A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Good (2015)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8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Huntington Research School</a:t>
                      </a:r>
                      <a:endParaRPr lang="en-GB" sz="18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0.28</a:t>
                      </a:r>
                      <a:endParaRPr lang="en-GB" sz="18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Outstanding (2017)</a:t>
                      </a:r>
                      <a:endParaRPr lang="en-GB" sz="18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3836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0" y="1"/>
            <a:ext cx="5987008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latin typeface="Century Gothic" panose="020B0502020202020204" pitchFamily="34" charset="0"/>
              </a:rPr>
              <a:t>Ofsted on workload</a:t>
            </a:r>
          </a:p>
          <a:p>
            <a:endParaRPr lang="en-GB" sz="28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800" dirty="0">
                <a:latin typeface="Century Gothic" panose="020B0502020202020204" pitchFamily="34" charset="0"/>
              </a:rPr>
              <a:t>“Ofsted will also focus on ensuring that senior leaders consider the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workload </a:t>
            </a:r>
            <a:r>
              <a:rPr lang="en-GB" sz="2800" dirty="0">
                <a:latin typeface="Century Gothic" panose="020B0502020202020204" pitchFamily="34" charset="0"/>
              </a:rPr>
              <a:t>implications of policies before introducing them”</a:t>
            </a:r>
          </a:p>
          <a:p>
            <a:pPr marL="0" indent="0">
              <a:buNone/>
            </a:pPr>
            <a:endParaRPr lang="en-GB" sz="28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800" dirty="0">
                <a:latin typeface="Century Gothic" panose="020B0502020202020204" pitchFamily="34" charset="0"/>
              </a:rPr>
              <a:t>(</a:t>
            </a:r>
            <a:r>
              <a:rPr lang="en-GB" sz="2800" dirty="0" err="1">
                <a:latin typeface="Century Gothic" panose="020B0502020202020204" pitchFamily="34" charset="0"/>
              </a:rPr>
              <a:t>Spielman</a:t>
            </a:r>
            <a:r>
              <a:rPr lang="en-GB" sz="2800" dirty="0">
                <a:latin typeface="Century Gothic" panose="020B0502020202020204" pitchFamily="34" charset="0"/>
              </a:rPr>
              <a:t>, 2017)</a:t>
            </a:r>
          </a:p>
        </p:txBody>
      </p:sp>
      <p:pic>
        <p:nvPicPr>
          <p:cNvPr id="10242" name="Picture 2" descr="Image result for amanda spielma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17" y="2996952"/>
            <a:ext cx="5390339" cy="349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299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entury Gothic" panose="020B0502020202020204" pitchFamily="34" charset="0"/>
              </a:rPr>
              <a:t>JCoSS’s</a:t>
            </a:r>
            <a:r>
              <a:rPr lang="en-GB" dirty="0">
                <a:latin typeface="Century Gothic" panose="020B0502020202020204" pitchFamily="34" charset="0"/>
              </a:rPr>
              <a:t> previous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“…ensuring that all pupils’ work is thoroughly marked in line with the school’s policy to help them improve”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All changes mentioned above by Sean </a:t>
            </a:r>
            <a:r>
              <a:rPr lang="en-GB" dirty="0" err="1">
                <a:latin typeface="Century Gothic" panose="020B0502020202020204" pitchFamily="34" charset="0"/>
              </a:rPr>
              <a:t>Harford</a:t>
            </a:r>
            <a:r>
              <a:rPr lang="en-GB" dirty="0">
                <a:latin typeface="Century Gothic" panose="020B0502020202020204" pitchFamily="34" charset="0"/>
              </a:rPr>
              <a:t> are “regardless of any area for improvement identified at the previous inspection</a:t>
            </a:r>
          </a:p>
        </p:txBody>
      </p:sp>
    </p:spTree>
    <p:extLst>
      <p:ext uri="{BB962C8B-B14F-4D97-AF65-F5344CB8AC3E}">
        <p14:creationId xmlns:p14="http://schemas.microsoft.com/office/powerpoint/2010/main" val="293772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3b – Use of marking in performance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Ofsted:</a:t>
            </a:r>
          </a:p>
          <a:p>
            <a:r>
              <a:rPr lang="en-GB" dirty="0">
                <a:latin typeface="Century Gothic" panose="020B0502020202020204" pitchFamily="34" charset="0"/>
              </a:rPr>
              <a:t>“Inspectors will also not seek to attribute the degree of progress that pupils have made to marking that they might consider to be either effective or ineffective.</a:t>
            </a:r>
            <a:br>
              <a:rPr lang="en-GB" dirty="0">
                <a:latin typeface="Century Gothic" panose="020B0502020202020204" pitchFamily="34" charset="0"/>
              </a:rPr>
            </a:b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Finally, inspectors will not make recommendations for improvement that involve marking…” (</a:t>
            </a:r>
            <a:r>
              <a:rPr lang="en-GB" dirty="0" err="1">
                <a:latin typeface="Century Gothic" panose="020B0502020202020204" pitchFamily="34" charset="0"/>
              </a:rPr>
              <a:t>Harford</a:t>
            </a:r>
            <a:r>
              <a:rPr lang="en-GB" dirty="0">
                <a:latin typeface="Century Gothic" panose="020B0502020202020204" pitchFamily="34" charset="0"/>
              </a:rPr>
              <a:t>, 2016)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61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Proxies and Teacher Performance</a:t>
            </a:r>
          </a:p>
        </p:txBody>
      </p:sp>
      <p:pic>
        <p:nvPicPr>
          <p:cNvPr id="11266" name="Picture 2" descr="Image result for poor proxies for learni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80928"/>
            <a:ext cx="5235908" cy="384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998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fontScale="925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Government workload review:</a:t>
            </a:r>
          </a:p>
          <a:p>
            <a:r>
              <a:rPr lang="en-GB" dirty="0">
                <a:latin typeface="Century Gothic" panose="020B0502020202020204" pitchFamily="34" charset="0"/>
              </a:rPr>
              <a:t>“providing </a:t>
            </a:r>
            <a:r>
              <a:rPr lang="en-GB" i="1" dirty="0">
                <a:latin typeface="Century Gothic" panose="020B0502020202020204" pitchFamily="34" charset="0"/>
              </a:rPr>
              <a:t>written </a:t>
            </a:r>
            <a:r>
              <a:rPr lang="en-GB" dirty="0">
                <a:latin typeface="Century Gothic" panose="020B0502020202020204" pitchFamily="34" charset="0"/>
              </a:rPr>
              <a:t>feedback on pupils’ work – has become disproportionately valued by schools”</a:t>
            </a:r>
          </a:p>
          <a:p>
            <a:r>
              <a:rPr lang="en-GB" dirty="0">
                <a:latin typeface="Century Gothic" panose="020B0502020202020204" pitchFamily="34" charset="0"/>
              </a:rPr>
              <a:t>“[marking] is serving a different purpose such as demonstrating teacher performance or to satisfy the requirements of other, mainly adult, audiences. </a:t>
            </a:r>
          </a:p>
          <a:p>
            <a:r>
              <a:rPr lang="en-GB" dirty="0">
                <a:latin typeface="Century Gothic" panose="020B0502020202020204" pitchFamily="34" charset="0"/>
              </a:rPr>
              <a:t>Too often, it is the marking itself which is being monitored and commented on by leaders rather than pupil outcomes and progress as a result of quality feedback.”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0027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Campbell’s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“The more any quantitative social indicator is used for social decision-making, the more subject it will be to corruption pressures and the more apt it will be to distort and corrupt the social processes it is intended to monitor”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(Campbell, 1976)</a:t>
            </a:r>
          </a:p>
        </p:txBody>
      </p:sp>
    </p:spTree>
    <p:extLst>
      <p:ext uri="{BB962C8B-B14F-4D97-AF65-F5344CB8AC3E}">
        <p14:creationId xmlns:p14="http://schemas.microsoft.com/office/powerpoint/2010/main" val="1207421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entury Gothic" panose="020B0502020202020204" pitchFamily="34" charset="0"/>
              </a:rPr>
              <a:t>Goodheart’s</a:t>
            </a:r>
            <a:r>
              <a:rPr lang="en-GB" dirty="0">
                <a:latin typeface="Century Gothic" panose="020B0502020202020204" pitchFamily="34" charset="0"/>
              </a:rPr>
              <a:t>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When a measure becomes a target, it ceases to be a good measure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(</a:t>
            </a:r>
            <a:r>
              <a:rPr lang="en-GB" dirty="0" err="1">
                <a:latin typeface="Century Gothic" panose="020B0502020202020204" pitchFamily="34" charset="0"/>
              </a:rPr>
              <a:t>Strathern</a:t>
            </a:r>
            <a:r>
              <a:rPr lang="en-GB" dirty="0">
                <a:latin typeface="Century Gothic" panose="020B0502020202020204" pitchFamily="34" charset="0"/>
              </a:rPr>
              <a:t>, 1997)</a:t>
            </a:r>
          </a:p>
        </p:txBody>
      </p:sp>
    </p:spTree>
    <p:extLst>
      <p:ext uri="{BB962C8B-B14F-4D97-AF65-F5344CB8AC3E}">
        <p14:creationId xmlns:p14="http://schemas.microsoft.com/office/powerpoint/2010/main" val="2751638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Affective justifications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It shows students you care</a:t>
            </a:r>
          </a:p>
          <a:p>
            <a:r>
              <a:rPr lang="en-GB" dirty="0">
                <a:latin typeface="Century Gothic" panose="020B0502020202020204" pitchFamily="34" charset="0"/>
              </a:rPr>
              <a:t>Parents want it</a:t>
            </a:r>
          </a:p>
        </p:txBody>
      </p:sp>
    </p:spTree>
    <p:extLst>
      <p:ext uri="{BB962C8B-B14F-4D97-AF65-F5344CB8AC3E}">
        <p14:creationId xmlns:p14="http://schemas.microsoft.com/office/powerpoint/2010/main" val="1160050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My personal, anecdotal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3081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Radically de-emphasise (eliminate?) the role of marking in assessing teacher and faculty performance</a:t>
            </a:r>
          </a:p>
          <a:p>
            <a:r>
              <a:rPr lang="en-GB" dirty="0">
                <a:latin typeface="Century Gothic" panose="020B0502020202020204" pitchFamily="34" charset="0"/>
              </a:rPr>
              <a:t>Any policy must be: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Evidence based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Subject specific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Workload proportional to impact</a:t>
            </a:r>
          </a:p>
        </p:txBody>
      </p:sp>
    </p:spTree>
    <p:extLst>
      <p:ext uri="{BB962C8B-B14F-4D97-AF65-F5344CB8AC3E}">
        <p14:creationId xmlns:p14="http://schemas.microsoft.com/office/powerpoint/2010/main" val="222433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4139952" cy="6192688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en-GB" sz="2800" dirty="0">
                <a:latin typeface="Century Gothic" panose="020B0502020202020204" pitchFamily="34" charset="0"/>
              </a:rPr>
              <a:t>“Ultimately, the </a:t>
            </a:r>
            <a:r>
              <a:rPr lang="en-GB" sz="2800" dirty="0" err="1">
                <a:latin typeface="Century Gothic" panose="020B0502020202020204" pitchFamily="34" charset="0"/>
              </a:rPr>
              <a:t>DfE</a:t>
            </a:r>
            <a:r>
              <a:rPr lang="en-GB" sz="2800" dirty="0">
                <a:latin typeface="Century Gothic" panose="020B0502020202020204" pitchFamily="34" charset="0"/>
              </a:rPr>
              <a:t> can do very little to reduce workload – it is up to school leaders to set a culture where staff are cared for, well-trained and valued and policies are based on common sense and the principle that we shouldn’t be doing things unless they clearly help improve student outcomes.” (</a:t>
            </a:r>
            <a:r>
              <a:rPr lang="en-GB" sz="2800" dirty="0" err="1">
                <a:latin typeface="Century Gothic" panose="020B0502020202020204" pitchFamily="34" charset="0"/>
              </a:rPr>
              <a:t>Tomsett</a:t>
            </a:r>
            <a:r>
              <a:rPr lang="en-GB" sz="2800" dirty="0">
                <a:latin typeface="Century Gothic" panose="020B0502020202020204" pitchFamily="34" charset="0"/>
              </a:rPr>
              <a:t>, 2017)</a:t>
            </a:r>
            <a:endParaRPr lang="en-GB" sz="2800" b="1" dirty="0">
              <a:latin typeface="Century Gothic" panose="020B0502020202020204" pitchFamily="34" charset="0"/>
            </a:endParaRPr>
          </a:p>
          <a:p>
            <a:pPr algn="r"/>
            <a:endParaRPr lang="en-GB" sz="2800" dirty="0">
              <a:latin typeface="Century Gothic" panose="020B0502020202020204" pitchFamily="34" charset="0"/>
            </a:endParaRPr>
          </a:p>
        </p:txBody>
      </p:sp>
      <p:pic>
        <p:nvPicPr>
          <p:cNvPr id="12290" name="Picture 2" descr="Image result for john tomset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24744"/>
            <a:ext cx="42484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89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1172</Words>
  <Application>Microsoft Office PowerPoint</Application>
  <PresentationFormat>On-screen Show (4:3)</PresentationFormat>
  <Paragraphs>153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Century Gothic</vt:lpstr>
      <vt:lpstr>Wingdings</vt:lpstr>
      <vt:lpstr>Office Theme</vt:lpstr>
      <vt:lpstr>Evidence Based Practice in Marking and Feedback</vt:lpstr>
      <vt:lpstr>Governmental priority</vt:lpstr>
      <vt:lpstr>PowerPoint Presentation</vt:lpstr>
      <vt:lpstr>Marking through the lens of:</vt:lpstr>
      <vt:lpstr>1a: Feedback – EEF Toolkit</vt:lpstr>
      <vt:lpstr>PowerPoint Presentation</vt:lpstr>
      <vt:lpstr>PowerPoint Presentation</vt:lpstr>
      <vt:lpstr>The key point</vt:lpstr>
      <vt:lpstr>1b: Marking and feedback</vt:lpstr>
      <vt:lpstr>1b: Marking and feedback</vt:lpstr>
      <vt:lpstr>1b: Marking and feedback</vt:lpstr>
      <vt:lpstr>1c: The cognitivist argument – what have you proved by your marking?</vt:lpstr>
      <vt:lpstr>PowerPoint Presentation</vt:lpstr>
      <vt:lpstr>Absolute impact on workload – government working party</vt:lpstr>
      <vt:lpstr>Absolute impact on workload – government working party</vt:lpstr>
      <vt:lpstr>My calculations…</vt:lpstr>
      <vt:lpstr>Investments</vt:lpstr>
      <vt:lpstr>PowerPoint Presentation</vt:lpstr>
      <vt:lpstr>Absolute cost</vt:lpstr>
      <vt:lpstr>PowerPoint Presentation</vt:lpstr>
      <vt:lpstr>Ofsted and performance management</vt:lpstr>
      <vt:lpstr>PowerPoint Presentation</vt:lpstr>
      <vt:lpstr>But do they really?</vt:lpstr>
      <vt:lpstr>PowerPoint Presentation</vt:lpstr>
      <vt:lpstr>PowerPoint Presentation</vt:lpstr>
      <vt:lpstr>PowerPoint Presentation</vt:lpstr>
      <vt:lpstr>JCoSS’s previous inspection</vt:lpstr>
      <vt:lpstr>3b – Use of marking in performance management</vt:lpstr>
      <vt:lpstr>Proxies and Teacher Performance</vt:lpstr>
      <vt:lpstr>PowerPoint Presentation</vt:lpstr>
      <vt:lpstr>Campbell’s Law</vt:lpstr>
      <vt:lpstr>Goodheart’s Law</vt:lpstr>
      <vt:lpstr>Affective justifications</vt:lpstr>
      <vt:lpstr>My personal, anecdotal experience</vt:lpstr>
      <vt:lpstr>Recommendations</vt:lpstr>
      <vt:lpstr>PowerPoint Presentation</vt:lpstr>
    </vt:vector>
  </TitlesOfParts>
  <Company>Jewish Community Secondary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Marking: What Does The Evidence Say?</dc:title>
  <dc:creator>Adam Boxer</dc:creator>
  <cp:lastModifiedBy>Adam Boxer</cp:lastModifiedBy>
  <cp:revision>33</cp:revision>
  <dcterms:created xsi:type="dcterms:W3CDTF">2017-11-06T09:48:04Z</dcterms:created>
  <dcterms:modified xsi:type="dcterms:W3CDTF">2018-02-18T22:23:24Z</dcterms:modified>
</cp:coreProperties>
</file>