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8"/>
  </p:notes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98" r:id="rId14"/>
    <p:sldId id="299" r:id="rId15"/>
    <p:sldId id="269" r:id="rId16"/>
    <p:sldId id="271" r:id="rId17"/>
    <p:sldId id="272" r:id="rId18"/>
    <p:sldId id="273" r:id="rId19"/>
    <p:sldId id="300" r:id="rId20"/>
    <p:sldId id="276" r:id="rId21"/>
    <p:sldId id="301" r:id="rId22"/>
    <p:sldId id="282" r:id="rId23"/>
    <p:sldId id="284" r:id="rId24"/>
    <p:sldId id="285" r:id="rId25"/>
    <p:sldId id="286" r:id="rId26"/>
    <p:sldId id="287" r:id="rId27"/>
    <p:sldId id="288" r:id="rId28"/>
    <p:sldId id="289" r:id="rId29"/>
    <p:sldId id="292" r:id="rId30"/>
    <p:sldId id="293" r:id="rId31"/>
    <p:sldId id="294" r:id="rId32"/>
    <p:sldId id="296" r:id="rId33"/>
    <p:sldId id="302" r:id="rId34"/>
    <p:sldId id="304" r:id="rId35"/>
    <p:sldId id="303" r:id="rId36"/>
    <p:sldId id="305" r:id="rId3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7" d="100"/>
          <a:sy n="87" d="100"/>
        </p:scale>
        <p:origin x="-1062" y="-8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48521D0-6860-4E85-A5B7-4A2AC70325E7}" type="datetimeFigureOut">
              <a:rPr lang="en-GB" smtClean="0"/>
              <a:t>24/11/2017</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DCE00D7-D6B7-4493-825A-CCB7A6BED736}" type="slidenum">
              <a:rPr lang="en-GB" smtClean="0"/>
              <a:t>‹#›</a:t>
            </a:fld>
            <a:endParaRPr lang="en-GB"/>
          </a:p>
        </p:txBody>
      </p:sp>
    </p:spTree>
    <p:extLst>
      <p:ext uri="{BB962C8B-B14F-4D97-AF65-F5344CB8AC3E}">
        <p14:creationId xmlns:p14="http://schemas.microsoft.com/office/powerpoint/2010/main" val="21646794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Can start the lesson off through a discussion of bonding</a:t>
            </a:r>
            <a:r>
              <a:rPr lang="en-GB" baseline="0" dirty="0" smtClean="0"/>
              <a:t> in fluorine</a:t>
            </a:r>
            <a:r>
              <a:rPr lang="en-GB" dirty="0" smtClean="0"/>
              <a:t>. Students will try and draw</a:t>
            </a:r>
            <a:r>
              <a:rPr lang="en-GB" baseline="0" dirty="0" smtClean="0"/>
              <a:t> some kind of ionic thing but it doesn’t work. This is where covalent bonding comes in. I like to then go through the bonding diagram for fluorine together on the board before doing the step by step. </a:t>
            </a:r>
            <a:endParaRPr lang="en-GB" dirty="0"/>
          </a:p>
        </p:txBody>
      </p:sp>
      <p:sp>
        <p:nvSpPr>
          <p:cNvPr id="4" name="Slide Number Placeholder 3"/>
          <p:cNvSpPr>
            <a:spLocks noGrp="1"/>
          </p:cNvSpPr>
          <p:nvPr>
            <p:ph type="sldNum" sz="quarter" idx="10"/>
          </p:nvPr>
        </p:nvSpPr>
        <p:spPr/>
        <p:txBody>
          <a:bodyPr/>
          <a:lstStyle/>
          <a:p>
            <a:fld id="{C4E438D2-9173-4F27-B8C3-4EFC71EE8037}" type="slidenum">
              <a:rPr lang="en-GB" altLang="en-US" smtClean="0"/>
              <a:pPr/>
              <a:t>1</a:t>
            </a:fld>
            <a:endParaRPr lang="en-GB" altLang="en-US"/>
          </a:p>
        </p:txBody>
      </p:sp>
    </p:spTree>
    <p:extLst>
      <p:ext uri="{BB962C8B-B14F-4D97-AF65-F5344CB8AC3E}">
        <p14:creationId xmlns:p14="http://schemas.microsoft.com/office/powerpoint/2010/main" val="35701031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This is my step by</a:t>
            </a:r>
            <a:r>
              <a:rPr lang="en-GB" baseline="0" dirty="0" smtClean="0"/>
              <a:t> step. Steps are on the left, specific example on the right. If they follow these steps it should carry them through any example and I like to get them to write them down. </a:t>
            </a:r>
            <a:endParaRPr lang="en-GB" dirty="0"/>
          </a:p>
        </p:txBody>
      </p:sp>
      <p:sp>
        <p:nvSpPr>
          <p:cNvPr id="4" name="Slide Number Placeholder 3"/>
          <p:cNvSpPr>
            <a:spLocks noGrp="1"/>
          </p:cNvSpPr>
          <p:nvPr>
            <p:ph type="sldNum" sz="quarter" idx="10"/>
          </p:nvPr>
        </p:nvSpPr>
        <p:spPr/>
        <p:txBody>
          <a:bodyPr/>
          <a:lstStyle/>
          <a:p>
            <a:fld id="{C4E438D2-9173-4F27-B8C3-4EFC71EE8037}" type="slidenum">
              <a:rPr lang="en-GB" altLang="en-US" smtClean="0"/>
              <a:pPr/>
              <a:t>3</a:t>
            </a:fld>
            <a:endParaRPr lang="en-GB" altLang="en-US"/>
          </a:p>
        </p:txBody>
      </p:sp>
    </p:spTree>
    <p:extLst>
      <p:ext uri="{BB962C8B-B14F-4D97-AF65-F5344CB8AC3E}">
        <p14:creationId xmlns:p14="http://schemas.microsoft.com/office/powerpoint/2010/main" val="354718968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In this case – one from each so they can go from 7 to 8. </a:t>
            </a:r>
            <a:endParaRPr lang="en-GB" dirty="0"/>
          </a:p>
        </p:txBody>
      </p:sp>
      <p:sp>
        <p:nvSpPr>
          <p:cNvPr id="4" name="Slide Number Placeholder 3"/>
          <p:cNvSpPr>
            <a:spLocks noGrp="1"/>
          </p:cNvSpPr>
          <p:nvPr>
            <p:ph type="sldNum" sz="quarter" idx="10"/>
          </p:nvPr>
        </p:nvSpPr>
        <p:spPr/>
        <p:txBody>
          <a:bodyPr/>
          <a:lstStyle/>
          <a:p>
            <a:fld id="{C4E438D2-9173-4F27-B8C3-4EFC71EE8037}" type="slidenum">
              <a:rPr lang="en-GB" altLang="en-US" smtClean="0"/>
              <a:pPr/>
              <a:t>5</a:t>
            </a:fld>
            <a:endParaRPr lang="en-GB" altLang="en-US"/>
          </a:p>
        </p:txBody>
      </p:sp>
    </p:spTree>
    <p:extLst>
      <p:ext uri="{BB962C8B-B14F-4D97-AF65-F5344CB8AC3E}">
        <p14:creationId xmlns:p14="http://schemas.microsoft.com/office/powerpoint/2010/main" val="389629033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This is crucial – you need to make sure you haven’t </a:t>
            </a:r>
            <a:r>
              <a:rPr lang="en-GB" dirty="0" err="1" smtClean="0"/>
              <a:t>magicked</a:t>
            </a:r>
            <a:r>
              <a:rPr lang="en-GB" dirty="0" smtClean="0"/>
              <a:t> up</a:t>
            </a:r>
            <a:r>
              <a:rPr lang="en-GB" baseline="0" dirty="0" smtClean="0"/>
              <a:t> any electrons. Each atom still has seven atoms and fourteen between them. Often students will kind of just make it up and then get stuck because they’ve thrown in a random electron. You may want to show a wrong example. </a:t>
            </a:r>
            <a:endParaRPr lang="en-GB" dirty="0"/>
          </a:p>
        </p:txBody>
      </p:sp>
      <p:sp>
        <p:nvSpPr>
          <p:cNvPr id="4" name="Slide Number Placeholder 3"/>
          <p:cNvSpPr>
            <a:spLocks noGrp="1"/>
          </p:cNvSpPr>
          <p:nvPr>
            <p:ph type="sldNum" sz="quarter" idx="10"/>
          </p:nvPr>
        </p:nvSpPr>
        <p:spPr/>
        <p:txBody>
          <a:bodyPr/>
          <a:lstStyle/>
          <a:p>
            <a:fld id="{C4E438D2-9173-4F27-B8C3-4EFC71EE8037}" type="slidenum">
              <a:rPr lang="en-GB" altLang="en-US" smtClean="0"/>
              <a:pPr/>
              <a:t>7</a:t>
            </a:fld>
            <a:endParaRPr lang="en-GB" altLang="en-US"/>
          </a:p>
        </p:txBody>
      </p:sp>
    </p:spTree>
    <p:extLst>
      <p:ext uri="{BB962C8B-B14F-4D97-AF65-F5344CB8AC3E}">
        <p14:creationId xmlns:p14="http://schemas.microsoft.com/office/powerpoint/2010/main" val="17309188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In these case two from each</a:t>
            </a:r>
            <a:endParaRPr lang="en-GB" dirty="0"/>
          </a:p>
        </p:txBody>
      </p:sp>
      <p:sp>
        <p:nvSpPr>
          <p:cNvPr id="4" name="Slide Number Placeholder 3"/>
          <p:cNvSpPr>
            <a:spLocks noGrp="1"/>
          </p:cNvSpPr>
          <p:nvPr>
            <p:ph type="sldNum" sz="quarter" idx="10"/>
          </p:nvPr>
        </p:nvSpPr>
        <p:spPr/>
        <p:txBody>
          <a:bodyPr/>
          <a:lstStyle/>
          <a:p>
            <a:fld id="{C4E438D2-9173-4F27-B8C3-4EFC71EE8037}" type="slidenum">
              <a:rPr lang="en-GB" altLang="en-US" smtClean="0"/>
              <a:pPr/>
              <a:t>11</a:t>
            </a:fld>
            <a:endParaRPr lang="en-GB" altLang="en-US"/>
          </a:p>
        </p:txBody>
      </p:sp>
    </p:spTree>
    <p:extLst>
      <p:ext uri="{BB962C8B-B14F-4D97-AF65-F5344CB8AC3E}">
        <p14:creationId xmlns:p14="http://schemas.microsoft.com/office/powerpoint/2010/main" val="22622147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C4E438D2-9173-4F27-B8C3-4EFC71EE8037}" type="slidenum">
              <a:rPr lang="en-GB" altLang="en-US" smtClean="0"/>
              <a:pPr/>
              <a:t>22</a:t>
            </a:fld>
            <a:endParaRPr lang="en-GB" altLang="en-US"/>
          </a:p>
        </p:txBody>
      </p:sp>
    </p:spTree>
    <p:extLst>
      <p:ext uri="{BB962C8B-B14F-4D97-AF65-F5344CB8AC3E}">
        <p14:creationId xmlns:p14="http://schemas.microsoft.com/office/powerpoint/2010/main" val="327633349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Draw</a:t>
            </a:r>
            <a:r>
              <a:rPr lang="en-GB" baseline="0" dirty="0" smtClean="0"/>
              <a:t> out methane. Ask why it is a gas at room temperature when other covalent substances are not</a:t>
            </a:r>
            <a:endParaRPr lang="en-GB" dirty="0"/>
          </a:p>
        </p:txBody>
      </p:sp>
      <p:sp>
        <p:nvSpPr>
          <p:cNvPr id="4" name="Slide Number Placeholder 3"/>
          <p:cNvSpPr>
            <a:spLocks noGrp="1"/>
          </p:cNvSpPr>
          <p:nvPr>
            <p:ph type="sldNum" sz="quarter" idx="10"/>
          </p:nvPr>
        </p:nvSpPr>
        <p:spPr/>
        <p:txBody>
          <a:bodyPr/>
          <a:lstStyle/>
          <a:p>
            <a:fld id="{C4E438D2-9173-4F27-B8C3-4EFC71EE8037}" type="slidenum">
              <a:rPr lang="en-GB" altLang="en-US" smtClean="0"/>
              <a:pPr/>
              <a:t>23</a:t>
            </a:fld>
            <a:endParaRPr lang="en-GB" altLang="en-US"/>
          </a:p>
        </p:txBody>
      </p:sp>
    </p:spTree>
    <p:extLst>
      <p:ext uri="{BB962C8B-B14F-4D97-AF65-F5344CB8AC3E}">
        <p14:creationId xmlns:p14="http://schemas.microsoft.com/office/powerpoint/2010/main" val="415779521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Principle is the same for methane, water,</a:t>
            </a:r>
            <a:r>
              <a:rPr lang="en-GB" baseline="0" dirty="0" smtClean="0"/>
              <a:t> carbon dioxide, any simple molecular substance going really. </a:t>
            </a:r>
            <a:endParaRPr lang="en-GB" dirty="0"/>
          </a:p>
        </p:txBody>
      </p:sp>
      <p:sp>
        <p:nvSpPr>
          <p:cNvPr id="4" name="Slide Number Placeholder 3"/>
          <p:cNvSpPr>
            <a:spLocks noGrp="1"/>
          </p:cNvSpPr>
          <p:nvPr>
            <p:ph type="sldNum" sz="quarter" idx="10"/>
          </p:nvPr>
        </p:nvSpPr>
        <p:spPr/>
        <p:txBody>
          <a:bodyPr/>
          <a:lstStyle/>
          <a:p>
            <a:fld id="{C4E438D2-9173-4F27-B8C3-4EFC71EE8037}" type="slidenum">
              <a:rPr lang="en-GB" altLang="en-US" smtClean="0"/>
              <a:pPr/>
              <a:t>25</a:t>
            </a:fld>
            <a:endParaRPr lang="en-GB" altLang="en-US"/>
          </a:p>
        </p:txBody>
      </p:sp>
    </p:spTree>
    <p:extLst>
      <p:ext uri="{BB962C8B-B14F-4D97-AF65-F5344CB8AC3E}">
        <p14:creationId xmlns:p14="http://schemas.microsoft.com/office/powerpoint/2010/main" val="23258883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Principle is the same for methane, water,</a:t>
            </a:r>
            <a:r>
              <a:rPr lang="en-GB" baseline="0" dirty="0" smtClean="0"/>
              <a:t> carbon dioxide, any simple molecular substance going really. </a:t>
            </a:r>
            <a:endParaRPr lang="en-GB" dirty="0"/>
          </a:p>
        </p:txBody>
      </p:sp>
      <p:sp>
        <p:nvSpPr>
          <p:cNvPr id="4" name="Slide Number Placeholder 3"/>
          <p:cNvSpPr>
            <a:spLocks noGrp="1"/>
          </p:cNvSpPr>
          <p:nvPr>
            <p:ph type="sldNum" sz="quarter" idx="10"/>
          </p:nvPr>
        </p:nvSpPr>
        <p:spPr/>
        <p:txBody>
          <a:bodyPr/>
          <a:lstStyle/>
          <a:p>
            <a:fld id="{C4E438D2-9173-4F27-B8C3-4EFC71EE8037}" type="slidenum">
              <a:rPr lang="en-GB" altLang="en-US" smtClean="0"/>
              <a:pPr/>
              <a:t>26</a:t>
            </a:fld>
            <a:endParaRPr lang="en-GB" altLang="en-US"/>
          </a:p>
        </p:txBody>
      </p:sp>
    </p:spTree>
    <p:extLst>
      <p:ext uri="{BB962C8B-B14F-4D97-AF65-F5344CB8AC3E}">
        <p14:creationId xmlns:p14="http://schemas.microsoft.com/office/powerpoint/2010/main" val="23258883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There is a cool</a:t>
            </a:r>
            <a:r>
              <a:rPr lang="en-GB" baseline="0" dirty="0" smtClean="0"/>
              <a:t> video about water on the Active Teach. However, it goes into quite a bit more detail than is necessary half way through but for a triple set you will definitely want to get into why ice floats on water etc. </a:t>
            </a:r>
            <a:endParaRPr lang="en-GB" dirty="0"/>
          </a:p>
        </p:txBody>
      </p:sp>
      <p:sp>
        <p:nvSpPr>
          <p:cNvPr id="4" name="Slide Number Placeholder 3"/>
          <p:cNvSpPr>
            <a:spLocks noGrp="1"/>
          </p:cNvSpPr>
          <p:nvPr>
            <p:ph type="sldNum" sz="quarter" idx="10"/>
          </p:nvPr>
        </p:nvSpPr>
        <p:spPr/>
        <p:txBody>
          <a:bodyPr/>
          <a:lstStyle/>
          <a:p>
            <a:fld id="{C4E438D2-9173-4F27-B8C3-4EFC71EE8037}" type="slidenum">
              <a:rPr lang="en-GB" altLang="en-US" smtClean="0"/>
              <a:pPr/>
              <a:t>28</a:t>
            </a:fld>
            <a:endParaRPr lang="en-GB" altLang="en-US"/>
          </a:p>
        </p:txBody>
      </p:sp>
    </p:spTree>
    <p:extLst>
      <p:ext uri="{BB962C8B-B14F-4D97-AF65-F5344CB8AC3E}">
        <p14:creationId xmlns:p14="http://schemas.microsoft.com/office/powerpoint/2010/main" val="322533294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C4E438D2-9173-4F27-B8C3-4EFC71EE8037}" type="slidenum">
              <a:rPr lang="en-GB" altLang="en-US" smtClean="0"/>
              <a:pPr/>
              <a:t>29</a:t>
            </a:fld>
            <a:endParaRPr lang="en-GB" altLang="en-US"/>
          </a:p>
        </p:txBody>
      </p:sp>
    </p:spTree>
    <p:extLst>
      <p:ext uri="{BB962C8B-B14F-4D97-AF65-F5344CB8AC3E}">
        <p14:creationId xmlns:p14="http://schemas.microsoft.com/office/powerpoint/2010/main" val="172854409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Graphene is new spec only</a:t>
            </a:r>
            <a:endParaRPr lang="en-GB" dirty="0"/>
          </a:p>
        </p:txBody>
      </p:sp>
      <p:sp>
        <p:nvSpPr>
          <p:cNvPr id="4" name="Slide Number Placeholder 3"/>
          <p:cNvSpPr>
            <a:spLocks noGrp="1"/>
          </p:cNvSpPr>
          <p:nvPr>
            <p:ph type="sldNum" sz="quarter" idx="10"/>
          </p:nvPr>
        </p:nvSpPr>
        <p:spPr/>
        <p:txBody>
          <a:bodyPr/>
          <a:lstStyle/>
          <a:p>
            <a:fld id="{C28100B1-3F6E-4330-AEC2-F7EB644F9510}" type="slidenum">
              <a:rPr lang="en-GB" smtClean="0"/>
              <a:t>33</a:t>
            </a:fld>
            <a:endParaRPr lang="en-GB"/>
          </a:p>
        </p:txBody>
      </p:sp>
    </p:spTree>
    <p:extLst>
      <p:ext uri="{BB962C8B-B14F-4D97-AF65-F5344CB8AC3E}">
        <p14:creationId xmlns:p14="http://schemas.microsoft.com/office/powerpoint/2010/main" val="58419271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Graphene is now in the syllabus.</a:t>
            </a:r>
            <a:r>
              <a:rPr lang="en-GB" baseline="0" dirty="0" smtClean="0"/>
              <a:t> I’m sure it has nothing to do with massive </a:t>
            </a:r>
            <a:r>
              <a:rPr lang="en-GB" baseline="0" dirty="0" err="1" smtClean="0"/>
              <a:t>uk</a:t>
            </a:r>
            <a:r>
              <a:rPr lang="en-GB" baseline="0" dirty="0" smtClean="0"/>
              <a:t> funding into it… you could look at the videos/political background if you want or just launch straight into it. First video is Osborne waffling on about the Northern Powerhouse and graphene’s place in it. Second article is about the graphene light bulb (which you can later direct interested students to). Third link is a </a:t>
            </a:r>
            <a:r>
              <a:rPr lang="en-GB" baseline="0" dirty="0" err="1" smtClean="0"/>
              <a:t>scishow</a:t>
            </a:r>
            <a:r>
              <a:rPr lang="en-GB" baseline="0" smtClean="0"/>
              <a:t> video about it. </a:t>
            </a:r>
            <a:endParaRPr lang="en-GB" dirty="0"/>
          </a:p>
        </p:txBody>
      </p:sp>
      <p:sp>
        <p:nvSpPr>
          <p:cNvPr id="4" name="Slide Number Placeholder 3"/>
          <p:cNvSpPr>
            <a:spLocks noGrp="1"/>
          </p:cNvSpPr>
          <p:nvPr>
            <p:ph type="sldNum" sz="quarter" idx="10"/>
          </p:nvPr>
        </p:nvSpPr>
        <p:spPr/>
        <p:txBody>
          <a:bodyPr/>
          <a:lstStyle/>
          <a:p>
            <a:fld id="{C4E438D2-9173-4F27-B8C3-4EFC71EE8037}" type="slidenum">
              <a:rPr lang="en-GB" altLang="en-US" smtClean="0"/>
              <a:pPr/>
              <a:t>35</a:t>
            </a:fld>
            <a:endParaRPr lang="en-GB" altLang="en-US"/>
          </a:p>
        </p:txBody>
      </p:sp>
    </p:spTree>
    <p:extLst>
      <p:ext uri="{BB962C8B-B14F-4D97-AF65-F5344CB8AC3E}">
        <p14:creationId xmlns:p14="http://schemas.microsoft.com/office/powerpoint/2010/main" val="30986825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8AECC4AD-D7CC-4E94-8DEA-15B0B5D237A9}" type="datetimeFigureOut">
              <a:rPr lang="en-GB" smtClean="0"/>
              <a:t>24/11/2017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464A479-DB50-472E-9D88-6CA7FF174EC2}" type="slidenum">
              <a:rPr lang="en-GB" smtClean="0"/>
              <a:t>‹#›</a:t>
            </a:fld>
            <a:endParaRPr lang="en-GB"/>
          </a:p>
        </p:txBody>
      </p:sp>
    </p:spTree>
    <p:extLst>
      <p:ext uri="{BB962C8B-B14F-4D97-AF65-F5344CB8AC3E}">
        <p14:creationId xmlns:p14="http://schemas.microsoft.com/office/powerpoint/2010/main" val="4566850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8AECC4AD-D7CC-4E94-8DEA-15B0B5D237A9}" type="datetimeFigureOut">
              <a:rPr lang="en-GB" smtClean="0"/>
              <a:t>24/11/2017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464A479-DB50-472E-9D88-6CA7FF174EC2}" type="slidenum">
              <a:rPr lang="en-GB" smtClean="0"/>
              <a:t>‹#›</a:t>
            </a:fld>
            <a:endParaRPr lang="en-GB"/>
          </a:p>
        </p:txBody>
      </p:sp>
    </p:spTree>
    <p:extLst>
      <p:ext uri="{BB962C8B-B14F-4D97-AF65-F5344CB8AC3E}">
        <p14:creationId xmlns:p14="http://schemas.microsoft.com/office/powerpoint/2010/main" val="34412256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AECC4AD-D7CC-4E94-8DEA-15B0B5D237A9}" type="datetimeFigureOut">
              <a:rPr lang="en-GB" smtClean="0"/>
              <a:t>24/11/2017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464A479-DB50-472E-9D88-6CA7FF174EC2}" type="slidenum">
              <a:rPr lang="en-GB" smtClean="0"/>
              <a:t>‹#›</a:t>
            </a:fld>
            <a:endParaRPr lang="en-GB"/>
          </a:p>
        </p:txBody>
      </p:sp>
    </p:spTree>
    <p:extLst>
      <p:ext uri="{BB962C8B-B14F-4D97-AF65-F5344CB8AC3E}">
        <p14:creationId xmlns:p14="http://schemas.microsoft.com/office/powerpoint/2010/main" val="33329687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8AECC4AD-D7CC-4E94-8DEA-15B0B5D237A9}" type="datetimeFigureOut">
              <a:rPr lang="en-GB" smtClean="0"/>
              <a:t>24/11/2017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464A479-DB50-472E-9D88-6CA7FF174EC2}" type="slidenum">
              <a:rPr lang="en-GB" smtClean="0"/>
              <a:t>‹#›</a:t>
            </a:fld>
            <a:endParaRPr lang="en-GB"/>
          </a:p>
        </p:txBody>
      </p:sp>
    </p:spTree>
    <p:extLst>
      <p:ext uri="{BB962C8B-B14F-4D97-AF65-F5344CB8AC3E}">
        <p14:creationId xmlns:p14="http://schemas.microsoft.com/office/powerpoint/2010/main" val="36244612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8AECC4AD-D7CC-4E94-8DEA-15B0B5D237A9}" type="datetimeFigureOut">
              <a:rPr lang="en-GB" smtClean="0"/>
              <a:t>24/11/2017</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9464A479-DB50-472E-9D88-6CA7FF174EC2}" type="slidenum">
              <a:rPr lang="en-GB" smtClean="0"/>
              <a:t>‹#›</a:t>
            </a:fld>
            <a:endParaRPr lang="en-GB"/>
          </a:p>
        </p:txBody>
      </p:sp>
    </p:spTree>
    <p:extLst>
      <p:ext uri="{BB962C8B-B14F-4D97-AF65-F5344CB8AC3E}">
        <p14:creationId xmlns:p14="http://schemas.microsoft.com/office/powerpoint/2010/main" val="34037763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8AECC4AD-D7CC-4E94-8DEA-15B0B5D237A9}" type="datetimeFigureOut">
              <a:rPr lang="en-GB" smtClean="0"/>
              <a:t>24/11/2017</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9464A479-DB50-472E-9D88-6CA7FF174EC2}" type="slidenum">
              <a:rPr lang="en-GB" smtClean="0"/>
              <a:t>‹#›</a:t>
            </a:fld>
            <a:endParaRPr lang="en-GB"/>
          </a:p>
        </p:txBody>
      </p:sp>
    </p:spTree>
    <p:extLst>
      <p:ext uri="{BB962C8B-B14F-4D97-AF65-F5344CB8AC3E}">
        <p14:creationId xmlns:p14="http://schemas.microsoft.com/office/powerpoint/2010/main" val="17168572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AECC4AD-D7CC-4E94-8DEA-15B0B5D237A9}" type="datetimeFigureOut">
              <a:rPr lang="en-GB" smtClean="0"/>
              <a:t>24/11/2017</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9464A479-DB50-472E-9D88-6CA7FF174EC2}" type="slidenum">
              <a:rPr lang="en-GB" smtClean="0"/>
              <a:t>‹#›</a:t>
            </a:fld>
            <a:endParaRPr lang="en-GB"/>
          </a:p>
        </p:txBody>
      </p:sp>
    </p:spTree>
    <p:extLst>
      <p:ext uri="{BB962C8B-B14F-4D97-AF65-F5344CB8AC3E}">
        <p14:creationId xmlns:p14="http://schemas.microsoft.com/office/powerpoint/2010/main" val="21454995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AECC4AD-D7CC-4E94-8DEA-15B0B5D237A9}" type="datetimeFigureOut">
              <a:rPr lang="en-GB" smtClean="0"/>
              <a:t>24/11/2017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464A479-DB50-472E-9D88-6CA7FF174EC2}" type="slidenum">
              <a:rPr lang="en-GB" smtClean="0"/>
              <a:t>‹#›</a:t>
            </a:fld>
            <a:endParaRPr lang="en-GB"/>
          </a:p>
        </p:txBody>
      </p:sp>
    </p:spTree>
    <p:extLst>
      <p:ext uri="{BB962C8B-B14F-4D97-AF65-F5344CB8AC3E}">
        <p14:creationId xmlns:p14="http://schemas.microsoft.com/office/powerpoint/2010/main" val="31415387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AECC4AD-D7CC-4E94-8DEA-15B0B5D237A9}" type="datetimeFigureOut">
              <a:rPr lang="en-GB" smtClean="0"/>
              <a:t>24/11/2017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464A479-DB50-472E-9D88-6CA7FF174EC2}" type="slidenum">
              <a:rPr lang="en-GB" smtClean="0"/>
              <a:t>‹#›</a:t>
            </a:fld>
            <a:endParaRPr lang="en-GB"/>
          </a:p>
        </p:txBody>
      </p:sp>
    </p:spTree>
    <p:extLst>
      <p:ext uri="{BB962C8B-B14F-4D97-AF65-F5344CB8AC3E}">
        <p14:creationId xmlns:p14="http://schemas.microsoft.com/office/powerpoint/2010/main" val="33134884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8AECC4AD-D7CC-4E94-8DEA-15B0B5D237A9}" type="datetimeFigureOut">
              <a:rPr lang="en-GB" smtClean="0"/>
              <a:t>24/11/2017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464A479-DB50-472E-9D88-6CA7FF174EC2}" type="slidenum">
              <a:rPr lang="en-GB" smtClean="0"/>
              <a:t>‹#›</a:t>
            </a:fld>
            <a:endParaRPr lang="en-GB"/>
          </a:p>
        </p:txBody>
      </p:sp>
    </p:spTree>
    <p:extLst>
      <p:ext uri="{BB962C8B-B14F-4D97-AF65-F5344CB8AC3E}">
        <p14:creationId xmlns:p14="http://schemas.microsoft.com/office/powerpoint/2010/main" val="24432599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8AECC4AD-D7CC-4E94-8DEA-15B0B5D237A9}" type="datetimeFigureOut">
              <a:rPr lang="en-GB" smtClean="0"/>
              <a:t>24/11/2017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464A479-DB50-472E-9D88-6CA7FF174EC2}" type="slidenum">
              <a:rPr lang="en-GB" smtClean="0"/>
              <a:t>‹#›</a:t>
            </a:fld>
            <a:endParaRPr lang="en-GB"/>
          </a:p>
        </p:txBody>
      </p:sp>
    </p:spTree>
    <p:extLst>
      <p:ext uri="{BB962C8B-B14F-4D97-AF65-F5344CB8AC3E}">
        <p14:creationId xmlns:p14="http://schemas.microsoft.com/office/powerpoint/2010/main" val="31018066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AECC4AD-D7CC-4E94-8DEA-15B0B5D237A9}" type="datetimeFigureOut">
              <a:rPr lang="en-GB" smtClean="0"/>
              <a:t>24/11/2017</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464A479-DB50-472E-9D88-6CA7FF174EC2}" type="slidenum">
              <a:rPr lang="en-GB" smtClean="0"/>
              <a:t>‹#›</a:t>
            </a:fld>
            <a:endParaRPr lang="en-GB"/>
          </a:p>
        </p:txBody>
      </p:sp>
    </p:spTree>
    <p:extLst>
      <p:ext uri="{BB962C8B-B14F-4D97-AF65-F5344CB8AC3E}">
        <p14:creationId xmlns:p14="http://schemas.microsoft.com/office/powerpoint/2010/main" val="411412569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2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1.jpeg"/><Relationship Id="rId7" Type="http://schemas.openxmlformats.org/officeDocument/2006/relationships/image" Target="../media/image15.jpe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3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hyperlink" Target="http://www.google.co.uk/url?sa=i&amp;rct=j&amp;q=&amp;esrc=s&amp;source=images&amp;cd=&amp;cad=rja&amp;uact=8&amp;ved=0ahUKEwi3tZ2Auu7RAhUC7RQKHT5GAPQQjRwIBw&amp;url=http://ruthtrumpold.id.au/blogs/designtech/2013/02/26/paper-clip-smart-material/&amp;psig=AFQjCNHTC7A9o6tJ92GnAkEEd9M7gue0CA&amp;ust=1486023211457367" TargetMode="External"/><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7.jpeg"/><Relationship Id="rId4" Type="http://schemas.openxmlformats.org/officeDocument/2006/relationships/hyperlink" Target="https://www.google.co.uk/url?sa=i&amp;rct=j&amp;q=&amp;esrc=s&amp;source=images&amp;cd=&amp;cad=rja&amp;uact=8&amp;ved=0ahUKEwi1vOanuu7RAhXGtxQKHYcUBZoQjRwIBw&amp;url=https://www.dreamstime.com/stock-image-paper-clip-chains-image3227501&amp;psig=AFQjCNFz23uIlEXylGCU24oMHTD3v8-93g&amp;ust=1486023292727226" TargetMode="External"/></Relationships>
</file>

<file path=ppt/slides/_rels/slide3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hyperlink" Target="http://www.google.co.uk/url?sa=i&amp;rct=j&amp;q=&amp;esrc=s&amp;source=images&amp;cd=&amp;cad=rja&amp;uact=8&amp;ved=0ahUKEwiw47Pyt-7RAhWCHxoKHXZFCZMQjRwIBw&amp;url=http://chemistry-chemists.com/N6_2011/U7/ChemistryAndChemists_6_2011-U7-5.html&amp;psig=AFQjCNErLL-vVengcT0GGLPl1SDz557fpA&amp;ust=1486022587729876" TargetMode="Externa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hyperlink" Target="http://www.google.co.uk/url?sa=i&amp;rct=j&amp;q=&amp;source=imgres&amp;cd=&amp;cad=rja&amp;uact=8&amp;ved=&amp;url=http://web2.mendelu.cz/af_239_nanotech/dp.php?ip%3D1&amp;psig=AFQjCNEAmPfrS0xJ52nFd33DjWEolrNWoA&amp;ust=1475313974645162"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20.jpeg"/></Relationships>
</file>

<file path=ppt/slides/_rels/slide34.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hyperlink" Target="http://www.bbc.co.uk/news/science-environment-32100071" TargetMode="External"/><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hyperlink" Target="https://www.youtube.com/watch?v=Mcg9_ML2mXY" TargetMode="Externa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3568" y="332656"/>
            <a:ext cx="7772400" cy="1470025"/>
          </a:xfrm>
        </p:spPr>
        <p:txBody>
          <a:bodyPr/>
          <a:lstStyle/>
          <a:p>
            <a:r>
              <a:rPr lang="en-GB" b="1" dirty="0" smtClean="0">
                <a:latin typeface="Century Gothic" pitchFamily="34" charset="0"/>
              </a:rPr>
              <a:t>Covalent bonds</a:t>
            </a:r>
            <a:endParaRPr lang="en-GB" b="1" dirty="0">
              <a:latin typeface="Century Gothic" pitchFamily="34" charset="0"/>
            </a:endParaRPr>
          </a:p>
        </p:txBody>
      </p:sp>
      <p:pic>
        <p:nvPicPr>
          <p:cNvPr id="1026" name="Picture 2" descr="http://www.wonderwhizkids.com/resources/content/imagesv4/chemistry/concept/metals_nonmetals/Halogens_imgs/Fluorine_img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67744" y="3501008"/>
            <a:ext cx="4752528" cy="2987305"/>
          </a:xfrm>
          <a:prstGeom prst="rect">
            <a:avLst/>
          </a:prstGeom>
          <a:noFill/>
          <a:extLst>
            <a:ext uri="{909E8E84-426E-40DD-AFC4-6F175D3DCCD1}">
              <a14:hiddenFill xmlns:a14="http://schemas.microsoft.com/office/drawing/2010/main">
                <a:solidFill>
                  <a:srgbClr val="FFFFFF"/>
                </a:solidFill>
              </a14:hiddenFill>
            </a:ext>
          </a:extLst>
        </p:spPr>
      </p:pic>
      <p:sp>
        <p:nvSpPr>
          <p:cNvPr id="4" name="Subtitle 3"/>
          <p:cNvSpPr>
            <a:spLocks noGrp="1"/>
          </p:cNvSpPr>
          <p:nvPr>
            <p:ph type="subTitle" idx="1"/>
          </p:nvPr>
        </p:nvSpPr>
        <p:spPr/>
        <p:txBody>
          <a:bodyPr/>
          <a:lstStyle/>
          <a:p>
            <a:endParaRPr lang="en-GB"/>
          </a:p>
        </p:txBody>
      </p:sp>
    </p:spTree>
    <p:extLst>
      <p:ext uri="{BB962C8B-B14F-4D97-AF65-F5344CB8AC3E}">
        <p14:creationId xmlns:p14="http://schemas.microsoft.com/office/powerpoint/2010/main" val="181409105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3568" y="1340768"/>
            <a:ext cx="7772400" cy="4491931"/>
          </a:xfrm>
        </p:spPr>
        <p:txBody>
          <a:bodyPr>
            <a:noAutofit/>
          </a:bodyPr>
          <a:lstStyle/>
          <a:p>
            <a:r>
              <a:rPr lang="en-US" sz="3600" dirty="0" smtClean="0">
                <a:solidFill>
                  <a:schemeClr val="tx1"/>
                </a:solidFill>
                <a:latin typeface="Century Gothic" pitchFamily="34" charset="0"/>
              </a:rPr>
              <a:t>When metals react with non-metals electrons are </a:t>
            </a:r>
            <a:r>
              <a:rPr lang="en-US" sz="3600" b="1" dirty="0" smtClean="0">
                <a:solidFill>
                  <a:schemeClr val="tx1"/>
                </a:solidFill>
                <a:latin typeface="Century Gothic" pitchFamily="34" charset="0"/>
              </a:rPr>
              <a:t>transferred </a:t>
            </a:r>
            <a:r>
              <a:rPr lang="en-US" sz="3600" dirty="0" smtClean="0">
                <a:solidFill>
                  <a:schemeClr val="tx1"/>
                </a:solidFill>
                <a:latin typeface="Century Gothic" pitchFamily="34" charset="0"/>
              </a:rPr>
              <a:t>to make an ionic bond.</a:t>
            </a:r>
            <a:br>
              <a:rPr lang="en-US" sz="3600" dirty="0" smtClean="0">
                <a:solidFill>
                  <a:schemeClr val="tx1"/>
                </a:solidFill>
                <a:latin typeface="Century Gothic" pitchFamily="34" charset="0"/>
              </a:rPr>
            </a:br>
            <a:r>
              <a:rPr lang="en-US" sz="3600" dirty="0">
                <a:latin typeface="Century Gothic" pitchFamily="34" charset="0"/>
              </a:rPr>
              <a:t/>
            </a:r>
            <a:br>
              <a:rPr lang="en-US" sz="3600" dirty="0">
                <a:latin typeface="Century Gothic" pitchFamily="34" charset="0"/>
              </a:rPr>
            </a:br>
            <a:r>
              <a:rPr lang="en-US" sz="3600" dirty="0" smtClean="0">
                <a:latin typeface="Century Gothic" pitchFamily="34" charset="0"/>
              </a:rPr>
              <a:t>When non-metals react with non-metals electrons are </a:t>
            </a:r>
            <a:r>
              <a:rPr lang="en-US" sz="3600" b="1" dirty="0" smtClean="0">
                <a:latin typeface="Century Gothic" pitchFamily="34" charset="0"/>
              </a:rPr>
              <a:t>shared</a:t>
            </a:r>
            <a:r>
              <a:rPr lang="en-US" sz="3600" dirty="0" smtClean="0">
                <a:latin typeface="Century Gothic" pitchFamily="34" charset="0"/>
              </a:rPr>
              <a:t> to make a covalent bond.</a:t>
            </a:r>
            <a:r>
              <a:rPr lang="en-US" sz="3600" dirty="0" smtClean="0">
                <a:solidFill>
                  <a:schemeClr val="tx1"/>
                </a:solidFill>
                <a:latin typeface="Century Gothic" pitchFamily="34" charset="0"/>
              </a:rPr>
              <a:t/>
            </a:r>
            <a:br>
              <a:rPr lang="en-US" sz="3600" dirty="0" smtClean="0">
                <a:solidFill>
                  <a:schemeClr val="tx1"/>
                </a:solidFill>
                <a:latin typeface="Century Gothic" pitchFamily="34" charset="0"/>
              </a:rPr>
            </a:br>
            <a:endParaRPr lang="en-GB" sz="3600" dirty="0">
              <a:solidFill>
                <a:schemeClr val="tx1"/>
              </a:solidFill>
              <a:latin typeface="Century Gothic" pitchFamily="34" charset="0"/>
            </a:endParaRPr>
          </a:p>
        </p:txBody>
      </p:sp>
    </p:spTree>
    <p:extLst>
      <p:ext uri="{BB962C8B-B14F-4D97-AF65-F5344CB8AC3E}">
        <p14:creationId xmlns:p14="http://schemas.microsoft.com/office/powerpoint/2010/main" val="280399620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15416"/>
            <a:ext cx="7772400" cy="2763739"/>
          </a:xfrm>
        </p:spPr>
        <p:txBody>
          <a:bodyPr>
            <a:normAutofit/>
          </a:bodyPr>
          <a:lstStyle/>
          <a:p>
            <a:r>
              <a:rPr lang="en-US" dirty="0" smtClean="0">
                <a:solidFill>
                  <a:schemeClr val="tx1"/>
                </a:solidFill>
                <a:latin typeface="Century Gothic" pitchFamily="34" charset="0"/>
              </a:rPr>
              <a:t>Example: Chlorine gas</a:t>
            </a:r>
            <a:endParaRPr lang="en-GB" dirty="0">
              <a:solidFill>
                <a:schemeClr val="tx1"/>
              </a:solidFill>
              <a:latin typeface="Century Gothic" pitchFamily="34" charset="0"/>
            </a:endParaRPr>
          </a:p>
        </p:txBody>
      </p:sp>
      <p:sp>
        <p:nvSpPr>
          <p:cNvPr id="4" name="TextBox 3"/>
          <p:cNvSpPr txBox="1"/>
          <p:nvPr/>
        </p:nvSpPr>
        <p:spPr>
          <a:xfrm>
            <a:off x="35496" y="1844824"/>
            <a:ext cx="4176464" cy="830997"/>
          </a:xfrm>
          <a:prstGeom prst="rect">
            <a:avLst/>
          </a:prstGeom>
          <a:noFill/>
        </p:spPr>
        <p:txBody>
          <a:bodyPr wrap="square" rtlCol="0">
            <a:spAutoFit/>
          </a:bodyPr>
          <a:lstStyle/>
          <a:p>
            <a:r>
              <a:rPr lang="en-GB" sz="2400" dirty="0" smtClean="0">
                <a:latin typeface="Century Gothic" panose="020B0502020202020204" pitchFamily="34" charset="0"/>
              </a:rPr>
              <a:t>Step 1: Write down the chemical formula:</a:t>
            </a:r>
            <a:endParaRPr lang="en-GB" sz="2400" dirty="0">
              <a:latin typeface="Century Gothic" panose="020B0502020202020204" pitchFamily="34" charset="0"/>
            </a:endParaRPr>
          </a:p>
        </p:txBody>
      </p:sp>
      <p:sp>
        <p:nvSpPr>
          <p:cNvPr id="5" name="TextBox 4"/>
          <p:cNvSpPr txBox="1"/>
          <p:nvPr/>
        </p:nvSpPr>
        <p:spPr>
          <a:xfrm>
            <a:off x="6372200" y="1844824"/>
            <a:ext cx="4176464" cy="461665"/>
          </a:xfrm>
          <a:prstGeom prst="rect">
            <a:avLst/>
          </a:prstGeom>
          <a:noFill/>
        </p:spPr>
        <p:txBody>
          <a:bodyPr wrap="square" rtlCol="0">
            <a:spAutoFit/>
          </a:bodyPr>
          <a:lstStyle/>
          <a:p>
            <a:r>
              <a:rPr lang="en-GB" sz="2400" dirty="0" smtClean="0">
                <a:latin typeface="Century Gothic" panose="020B0502020202020204" pitchFamily="34" charset="0"/>
              </a:rPr>
              <a:t>Cl</a:t>
            </a:r>
            <a:r>
              <a:rPr lang="en-GB" sz="2400" baseline="-25000" dirty="0" smtClean="0">
                <a:latin typeface="Century Gothic" panose="020B0502020202020204" pitchFamily="34" charset="0"/>
              </a:rPr>
              <a:t>2</a:t>
            </a:r>
            <a:endParaRPr lang="en-GB" sz="2400" dirty="0">
              <a:latin typeface="Century Gothic" panose="020B0502020202020204" pitchFamily="34" charset="0"/>
            </a:endParaRPr>
          </a:p>
        </p:txBody>
      </p:sp>
      <p:sp>
        <p:nvSpPr>
          <p:cNvPr id="6" name="TextBox 5"/>
          <p:cNvSpPr txBox="1"/>
          <p:nvPr/>
        </p:nvSpPr>
        <p:spPr>
          <a:xfrm>
            <a:off x="53409" y="2852936"/>
            <a:ext cx="4176464" cy="1200329"/>
          </a:xfrm>
          <a:prstGeom prst="rect">
            <a:avLst/>
          </a:prstGeom>
          <a:noFill/>
        </p:spPr>
        <p:txBody>
          <a:bodyPr wrap="square" rtlCol="0">
            <a:spAutoFit/>
          </a:bodyPr>
          <a:lstStyle/>
          <a:p>
            <a:r>
              <a:rPr lang="en-GB" sz="2400" dirty="0" smtClean="0">
                <a:latin typeface="Century Gothic" panose="020B0502020202020204" pitchFamily="34" charset="0"/>
              </a:rPr>
              <a:t>Step 2: Write down what atoms you need and how many of them:</a:t>
            </a:r>
            <a:endParaRPr lang="en-GB" sz="2400" dirty="0">
              <a:latin typeface="Century Gothic" panose="020B0502020202020204" pitchFamily="34" charset="0"/>
            </a:endParaRPr>
          </a:p>
        </p:txBody>
      </p:sp>
      <p:sp>
        <p:nvSpPr>
          <p:cNvPr id="7" name="TextBox 6"/>
          <p:cNvSpPr txBox="1"/>
          <p:nvPr/>
        </p:nvSpPr>
        <p:spPr>
          <a:xfrm>
            <a:off x="6372200" y="2991435"/>
            <a:ext cx="4176464" cy="461665"/>
          </a:xfrm>
          <a:prstGeom prst="rect">
            <a:avLst/>
          </a:prstGeom>
          <a:noFill/>
        </p:spPr>
        <p:txBody>
          <a:bodyPr wrap="square" rtlCol="0">
            <a:spAutoFit/>
          </a:bodyPr>
          <a:lstStyle/>
          <a:p>
            <a:r>
              <a:rPr lang="en-GB" sz="2400" dirty="0" smtClean="0">
                <a:latin typeface="Century Gothic" panose="020B0502020202020204" pitchFamily="34" charset="0"/>
              </a:rPr>
              <a:t>2 Chlorine atoms</a:t>
            </a:r>
            <a:endParaRPr lang="en-GB" sz="2400" dirty="0">
              <a:latin typeface="Century Gothic" panose="020B0502020202020204" pitchFamily="34" charset="0"/>
            </a:endParaRPr>
          </a:p>
        </p:txBody>
      </p:sp>
    </p:spTree>
    <p:extLst>
      <p:ext uri="{BB962C8B-B14F-4D97-AF65-F5344CB8AC3E}">
        <p14:creationId xmlns:p14="http://schemas.microsoft.com/office/powerpoint/2010/main" val="59531843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733550" y="933872"/>
            <a:ext cx="5784404" cy="584775"/>
          </a:xfrm>
          <a:prstGeom prst="rect">
            <a:avLst/>
          </a:prstGeom>
          <a:noFill/>
        </p:spPr>
        <p:txBody>
          <a:bodyPr wrap="square" rtlCol="0">
            <a:spAutoFit/>
          </a:bodyPr>
          <a:lstStyle/>
          <a:p>
            <a:pPr algn="ctr"/>
            <a:r>
              <a:rPr lang="en-GB" sz="3200" dirty="0" smtClean="0">
                <a:latin typeface="Century Gothic" panose="020B0502020202020204" pitchFamily="34" charset="0"/>
              </a:rPr>
              <a:t>Step 3: Draw those atoms</a:t>
            </a:r>
            <a:endParaRPr lang="en-GB" sz="3200" dirty="0">
              <a:latin typeface="Century Gothic" panose="020B0502020202020204" pitchFamily="34" charset="0"/>
            </a:endParaRPr>
          </a:p>
        </p:txBody>
      </p:sp>
      <p:sp>
        <p:nvSpPr>
          <p:cNvPr id="3" name="Rectangle 2"/>
          <p:cNvSpPr/>
          <p:nvPr/>
        </p:nvSpPr>
        <p:spPr>
          <a:xfrm>
            <a:off x="2339752" y="1700808"/>
            <a:ext cx="4572000" cy="1569660"/>
          </a:xfrm>
          <a:prstGeom prst="rect">
            <a:avLst/>
          </a:prstGeom>
        </p:spPr>
        <p:txBody>
          <a:bodyPr>
            <a:spAutoFit/>
          </a:bodyPr>
          <a:lstStyle/>
          <a:p>
            <a:pPr algn="ctr"/>
            <a:r>
              <a:rPr lang="en-GB" sz="2400" dirty="0">
                <a:latin typeface="Century Gothic" panose="020B0502020202020204" pitchFamily="34" charset="0"/>
              </a:rPr>
              <a:t>We know that Chlorine is in group 7, so we can draw two chlorine atoms with just their outer shell</a:t>
            </a:r>
          </a:p>
        </p:txBody>
      </p:sp>
      <p:pic>
        <p:nvPicPr>
          <p:cNvPr id="1025" name="Picture 11" descr="cbchlorineatom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60032" y="3657600"/>
            <a:ext cx="3290813" cy="2795735"/>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000" b="0" i="1" u="none" strike="noStrike" cap="none" normalizeH="0" baseline="0" smtClean="0">
                <a:ln>
                  <a:noFill/>
                </a:ln>
                <a:solidFill>
                  <a:schemeClr val="tx1"/>
                </a:solidFill>
                <a:effectLst/>
                <a:latin typeface="Century Gothic" panose="020B0502020202020204" pitchFamily="34" charset="0"/>
                <a:ea typeface="Calibri" panose="020F0502020204030204" pitchFamily="34" charset="0"/>
                <a:cs typeface="Arial" panose="020B0604020202020204" pitchFamily="34" charset="0"/>
              </a:rPr>
              <a:t>.</a:t>
            </a:r>
            <a:r>
              <a:rPr kumimoji="0" lang="en-US" sz="1000" b="0" i="0" u="none" strike="noStrike" cap="none" normalizeH="0" baseline="0" smtClean="0">
                <a:ln>
                  <a:noFill/>
                </a:ln>
                <a:solidFill>
                  <a:schemeClr val="tx1"/>
                </a:solidFill>
                <a:effectLst/>
                <a:latin typeface="Century Gothic" panose="020B0502020202020204" pitchFamily="34" charset="0"/>
                <a:ea typeface="Calibri" panose="020F0502020204030204" pitchFamily="34" charset="0"/>
                <a:cs typeface="Arial" panose="020B0604020202020204" pitchFamily="34" charset="0"/>
              </a:rPr>
              <a:t> </a:t>
            </a:r>
            <a:endParaRPr kumimoji="0" lang="en-US" sz="1800" b="0" i="0" u="none" strike="noStrike" cap="none" normalizeH="0" baseline="0" smtClean="0">
              <a:ln>
                <a:noFill/>
              </a:ln>
              <a:solidFill>
                <a:schemeClr val="tx1"/>
              </a:solidFill>
              <a:effectLst/>
              <a:latin typeface="Arial" panose="020B0604020202020204" pitchFamily="34" charset="0"/>
            </a:endParaRPr>
          </a:p>
        </p:txBody>
      </p:sp>
      <p:sp>
        <p:nvSpPr>
          <p:cNvPr id="5" name="Rectangle 4"/>
          <p:cNvSpPr>
            <a:spLocks noChangeArrowheads="1"/>
          </p:cNvSpPr>
          <p:nvPr/>
        </p:nvSpPr>
        <p:spPr bwMode="auto">
          <a:xfrm>
            <a:off x="457200" y="22860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pic>
        <p:nvPicPr>
          <p:cNvPr id="8" name="Picture 11" descr="cbchlorineatom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97211" y="3657601"/>
            <a:ext cx="3290813" cy="27957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8444712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0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93304" y="943397"/>
            <a:ext cx="7957392" cy="2554545"/>
          </a:xfrm>
          <a:prstGeom prst="rect">
            <a:avLst/>
          </a:prstGeom>
          <a:noFill/>
        </p:spPr>
        <p:txBody>
          <a:bodyPr wrap="square" rtlCol="0">
            <a:spAutoFit/>
          </a:bodyPr>
          <a:lstStyle/>
          <a:p>
            <a:pPr algn="ctr"/>
            <a:r>
              <a:rPr lang="en-GB" sz="3200" dirty="0" smtClean="0">
                <a:latin typeface="Century Gothic" panose="020B0502020202020204" pitchFamily="34" charset="0"/>
              </a:rPr>
              <a:t>Step 4: Work out the number of electrons which would need to be </a:t>
            </a:r>
            <a:r>
              <a:rPr lang="en-GB" sz="3200" dirty="0">
                <a:latin typeface="Century Gothic" panose="020B0502020202020204" pitchFamily="34" charset="0"/>
              </a:rPr>
              <a:t>shared (same as the number of electrons which are missing)</a:t>
            </a:r>
          </a:p>
          <a:p>
            <a:pPr algn="ctr"/>
            <a:endParaRPr lang="en-GB" sz="3200" dirty="0">
              <a:latin typeface="Century Gothic" panose="020B0502020202020204" pitchFamily="34" charset="0"/>
            </a:endParaRPr>
          </a:p>
        </p:txBody>
      </p:sp>
      <p:pic>
        <p:nvPicPr>
          <p:cNvPr id="1025" name="Picture 11" descr="cbchlorineatom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60032" y="3657600"/>
            <a:ext cx="3290813" cy="2795735"/>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000" b="0" i="1" u="none" strike="noStrike" cap="none" normalizeH="0" baseline="0" smtClean="0">
                <a:ln>
                  <a:noFill/>
                </a:ln>
                <a:solidFill>
                  <a:schemeClr val="tx1"/>
                </a:solidFill>
                <a:effectLst/>
                <a:latin typeface="Century Gothic" panose="020B0502020202020204" pitchFamily="34" charset="0"/>
                <a:ea typeface="Calibri" panose="020F0502020204030204" pitchFamily="34" charset="0"/>
                <a:cs typeface="Arial" panose="020B0604020202020204" pitchFamily="34" charset="0"/>
              </a:rPr>
              <a:t>.</a:t>
            </a:r>
            <a:r>
              <a:rPr kumimoji="0" lang="en-US" sz="1000" b="0" i="0" u="none" strike="noStrike" cap="none" normalizeH="0" baseline="0" smtClean="0">
                <a:ln>
                  <a:noFill/>
                </a:ln>
                <a:solidFill>
                  <a:schemeClr val="tx1"/>
                </a:solidFill>
                <a:effectLst/>
                <a:latin typeface="Century Gothic" panose="020B0502020202020204" pitchFamily="34" charset="0"/>
                <a:ea typeface="Calibri" panose="020F0502020204030204" pitchFamily="34" charset="0"/>
                <a:cs typeface="Arial" panose="020B0604020202020204" pitchFamily="34" charset="0"/>
              </a:rPr>
              <a:t> </a:t>
            </a:r>
            <a:endParaRPr kumimoji="0" lang="en-US" sz="1800" b="0" i="0" u="none" strike="noStrike" cap="none" normalizeH="0" baseline="0" smtClean="0">
              <a:ln>
                <a:noFill/>
              </a:ln>
              <a:solidFill>
                <a:schemeClr val="tx1"/>
              </a:solidFill>
              <a:effectLst/>
              <a:latin typeface="Arial" panose="020B0604020202020204" pitchFamily="34" charset="0"/>
            </a:endParaRPr>
          </a:p>
        </p:txBody>
      </p:sp>
      <p:sp>
        <p:nvSpPr>
          <p:cNvPr id="5" name="Rectangle 4"/>
          <p:cNvSpPr>
            <a:spLocks noChangeArrowheads="1"/>
          </p:cNvSpPr>
          <p:nvPr/>
        </p:nvSpPr>
        <p:spPr bwMode="auto">
          <a:xfrm>
            <a:off x="457200" y="22860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pic>
        <p:nvPicPr>
          <p:cNvPr id="8" name="Picture 11" descr="cbchlorineatom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97211" y="3657601"/>
            <a:ext cx="3290813" cy="27957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4195803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47056" y="600497"/>
            <a:ext cx="7957392" cy="584775"/>
          </a:xfrm>
          <a:prstGeom prst="rect">
            <a:avLst/>
          </a:prstGeom>
          <a:noFill/>
        </p:spPr>
        <p:txBody>
          <a:bodyPr wrap="square" rtlCol="0">
            <a:spAutoFit/>
          </a:bodyPr>
          <a:lstStyle/>
          <a:p>
            <a:pPr algn="ctr"/>
            <a:r>
              <a:rPr lang="en-GB" sz="3200" dirty="0" smtClean="0">
                <a:latin typeface="Century Gothic" panose="020B0502020202020204" pitchFamily="34" charset="0"/>
              </a:rPr>
              <a:t>Step 5: Share the electrons!</a:t>
            </a:r>
            <a:endParaRPr lang="en-GB" sz="3200" dirty="0">
              <a:latin typeface="Century Gothic" panose="020B0502020202020204" pitchFamily="34" charset="0"/>
            </a:endParaRPr>
          </a:p>
        </p:txBody>
      </p:sp>
      <p:sp>
        <p:nvSpPr>
          <p:cNvPr id="4" name="Rectangle 3"/>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000" b="0" i="1" u="none" strike="noStrike" cap="none" normalizeH="0" baseline="0" smtClean="0">
                <a:ln>
                  <a:noFill/>
                </a:ln>
                <a:solidFill>
                  <a:schemeClr val="tx1"/>
                </a:solidFill>
                <a:effectLst/>
                <a:latin typeface="Century Gothic" panose="020B0502020202020204" pitchFamily="34" charset="0"/>
                <a:ea typeface="Calibri" panose="020F0502020204030204" pitchFamily="34" charset="0"/>
                <a:cs typeface="Arial" panose="020B0604020202020204" pitchFamily="34" charset="0"/>
              </a:rPr>
              <a:t>.</a:t>
            </a:r>
            <a:r>
              <a:rPr kumimoji="0" lang="en-US" sz="1000" b="0" i="0" u="none" strike="noStrike" cap="none" normalizeH="0" baseline="0" smtClean="0">
                <a:ln>
                  <a:noFill/>
                </a:ln>
                <a:solidFill>
                  <a:schemeClr val="tx1"/>
                </a:solidFill>
                <a:effectLst/>
                <a:latin typeface="Century Gothic" panose="020B0502020202020204" pitchFamily="34" charset="0"/>
                <a:ea typeface="Calibri" panose="020F0502020204030204" pitchFamily="34" charset="0"/>
                <a:cs typeface="Arial" panose="020B0604020202020204" pitchFamily="34" charset="0"/>
              </a:rPr>
              <a:t> </a:t>
            </a:r>
            <a:endParaRPr kumimoji="0" lang="en-US" sz="1800" b="0" i="0" u="none" strike="noStrike" cap="none" normalizeH="0" baseline="0" smtClean="0">
              <a:ln>
                <a:noFill/>
              </a:ln>
              <a:solidFill>
                <a:schemeClr val="tx1"/>
              </a:solidFill>
              <a:effectLst/>
              <a:latin typeface="Arial" panose="020B0604020202020204" pitchFamily="34" charset="0"/>
            </a:endParaRPr>
          </a:p>
        </p:txBody>
      </p:sp>
      <p:sp>
        <p:nvSpPr>
          <p:cNvPr id="5" name="Rectangle 4"/>
          <p:cNvSpPr>
            <a:spLocks noChangeArrowheads="1"/>
          </p:cNvSpPr>
          <p:nvPr/>
        </p:nvSpPr>
        <p:spPr bwMode="auto">
          <a:xfrm>
            <a:off x="457200" y="22860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pic>
        <p:nvPicPr>
          <p:cNvPr id="7" name="Picture 6" descr="C:\Documents and Settings\JSH Education Ltd\My Documents\My Pictures\cbchlorine.bmp"/>
          <p:cNvPicPr/>
          <p:nvPr/>
        </p:nvPicPr>
        <p:blipFill>
          <a:blip r:embed="rId2">
            <a:extLst>
              <a:ext uri="{28A0092B-C50C-407E-A947-70E740481C1C}">
                <a14:useLocalDpi xmlns:a14="http://schemas.microsoft.com/office/drawing/2010/main" val="0"/>
              </a:ext>
            </a:extLst>
          </a:blip>
          <a:srcRect/>
          <a:stretch>
            <a:fillRect/>
          </a:stretch>
        </p:blipFill>
        <p:spPr bwMode="auto">
          <a:xfrm>
            <a:off x="647056" y="1412776"/>
            <a:ext cx="3312370" cy="4608512"/>
          </a:xfrm>
          <a:prstGeom prst="rect">
            <a:avLst/>
          </a:prstGeom>
          <a:noFill/>
          <a:ln>
            <a:noFill/>
          </a:ln>
          <a:extLst/>
        </p:spPr>
      </p:pic>
      <p:sp>
        <p:nvSpPr>
          <p:cNvPr id="3" name="Line Callout 1 (Border and Accent Bar) 2"/>
          <p:cNvSpPr/>
          <p:nvPr/>
        </p:nvSpPr>
        <p:spPr>
          <a:xfrm>
            <a:off x="5364088" y="2367137"/>
            <a:ext cx="2592288" cy="1584176"/>
          </a:xfrm>
          <a:prstGeom prst="accentBorderCallout1">
            <a:avLst>
              <a:gd name="adj1" fmla="val 18750"/>
              <a:gd name="adj2" fmla="val -8333"/>
              <a:gd name="adj3" fmla="val 79119"/>
              <a:gd name="adj4" fmla="val -77857"/>
            </a:avLst>
          </a:prstGeom>
          <a:ln>
            <a:headEnd type="none"/>
            <a:tailEnd type="stealth"/>
          </a:ln>
        </p:spPr>
        <p:style>
          <a:lnRef idx="2">
            <a:schemeClr val="dk1"/>
          </a:lnRef>
          <a:fillRef idx="1">
            <a:schemeClr val="lt1"/>
          </a:fillRef>
          <a:effectRef idx="0">
            <a:schemeClr val="dk1"/>
          </a:effectRef>
          <a:fontRef idx="minor">
            <a:schemeClr val="dk1"/>
          </a:fontRef>
        </p:style>
        <p:txBody>
          <a:bodyPr rtlCol="0" anchor="ctr"/>
          <a:lstStyle/>
          <a:p>
            <a:pPr algn="ctr"/>
            <a:r>
              <a:rPr lang="en-GB" sz="3200" dirty="0" smtClean="0"/>
              <a:t>Single covalent bond</a:t>
            </a:r>
            <a:endParaRPr lang="en-GB" sz="3200" dirty="0"/>
          </a:p>
        </p:txBody>
      </p:sp>
    </p:spTree>
    <p:extLst>
      <p:ext uri="{BB962C8B-B14F-4D97-AF65-F5344CB8AC3E}">
        <p14:creationId xmlns:p14="http://schemas.microsoft.com/office/powerpoint/2010/main" val="261480131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47056" y="695747"/>
            <a:ext cx="7957392" cy="1077218"/>
          </a:xfrm>
          <a:prstGeom prst="rect">
            <a:avLst/>
          </a:prstGeom>
          <a:noFill/>
        </p:spPr>
        <p:txBody>
          <a:bodyPr wrap="square" rtlCol="0">
            <a:spAutoFit/>
          </a:bodyPr>
          <a:lstStyle/>
          <a:p>
            <a:pPr algn="ctr"/>
            <a:r>
              <a:rPr lang="en-GB" sz="3200" dirty="0" smtClean="0">
                <a:latin typeface="Century Gothic" panose="020B0502020202020204" pitchFamily="34" charset="0"/>
              </a:rPr>
              <a:t>Step 6: Count to make sure you got it right</a:t>
            </a:r>
            <a:endParaRPr lang="en-GB" sz="3200" dirty="0">
              <a:latin typeface="Century Gothic" panose="020B0502020202020204" pitchFamily="34" charset="0"/>
            </a:endParaRPr>
          </a:p>
        </p:txBody>
      </p:sp>
      <p:sp>
        <p:nvSpPr>
          <p:cNvPr id="4" name="Rectangle 3"/>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000" b="0" i="1" u="none" strike="noStrike" cap="none" normalizeH="0" baseline="0" smtClean="0">
                <a:ln>
                  <a:noFill/>
                </a:ln>
                <a:solidFill>
                  <a:schemeClr val="tx1"/>
                </a:solidFill>
                <a:effectLst/>
                <a:latin typeface="Century Gothic" panose="020B0502020202020204" pitchFamily="34" charset="0"/>
                <a:ea typeface="Calibri" panose="020F0502020204030204" pitchFamily="34" charset="0"/>
                <a:cs typeface="Arial" panose="020B0604020202020204" pitchFamily="34" charset="0"/>
              </a:rPr>
              <a:t>.</a:t>
            </a:r>
            <a:r>
              <a:rPr kumimoji="0" lang="en-US" sz="1000" b="0" i="0" u="none" strike="noStrike" cap="none" normalizeH="0" baseline="0" smtClean="0">
                <a:ln>
                  <a:noFill/>
                </a:ln>
                <a:solidFill>
                  <a:schemeClr val="tx1"/>
                </a:solidFill>
                <a:effectLst/>
                <a:latin typeface="Century Gothic" panose="020B0502020202020204" pitchFamily="34" charset="0"/>
                <a:ea typeface="Calibri" panose="020F0502020204030204" pitchFamily="34" charset="0"/>
                <a:cs typeface="Arial" panose="020B0604020202020204" pitchFamily="34" charset="0"/>
              </a:rPr>
              <a:t> </a:t>
            </a:r>
            <a:endParaRPr kumimoji="0" lang="en-US" sz="1800" b="0" i="0" u="none" strike="noStrike" cap="none" normalizeH="0" baseline="0" smtClean="0">
              <a:ln>
                <a:noFill/>
              </a:ln>
              <a:solidFill>
                <a:schemeClr val="tx1"/>
              </a:solidFill>
              <a:effectLst/>
              <a:latin typeface="Arial" panose="020B0604020202020204" pitchFamily="34" charset="0"/>
            </a:endParaRPr>
          </a:p>
        </p:txBody>
      </p:sp>
      <p:sp>
        <p:nvSpPr>
          <p:cNvPr id="5" name="Rectangle 4"/>
          <p:cNvSpPr>
            <a:spLocks noChangeArrowheads="1"/>
          </p:cNvSpPr>
          <p:nvPr/>
        </p:nvSpPr>
        <p:spPr bwMode="auto">
          <a:xfrm>
            <a:off x="457200" y="22860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pic>
        <p:nvPicPr>
          <p:cNvPr id="7" name="Picture 6" descr="C:\Documents and Settings\JSH Education Ltd\My Documents\My Pictures\cbchlorine.bmp"/>
          <p:cNvPicPr/>
          <p:nvPr/>
        </p:nvPicPr>
        <p:blipFill>
          <a:blip r:embed="rId3">
            <a:extLst>
              <a:ext uri="{28A0092B-C50C-407E-A947-70E740481C1C}">
                <a14:useLocalDpi xmlns:a14="http://schemas.microsoft.com/office/drawing/2010/main" val="0"/>
              </a:ext>
            </a:extLst>
          </a:blip>
          <a:srcRect/>
          <a:stretch>
            <a:fillRect/>
          </a:stretch>
        </p:blipFill>
        <p:spPr bwMode="auto">
          <a:xfrm>
            <a:off x="647056" y="1412776"/>
            <a:ext cx="3312370" cy="4608512"/>
          </a:xfrm>
          <a:prstGeom prst="rect">
            <a:avLst/>
          </a:prstGeom>
          <a:noFill/>
          <a:ln>
            <a:noFill/>
          </a:ln>
          <a:extLst/>
        </p:spPr>
      </p:pic>
      <p:sp>
        <p:nvSpPr>
          <p:cNvPr id="3" name="Line Callout 1 (Border and Accent Bar) 2"/>
          <p:cNvSpPr/>
          <p:nvPr/>
        </p:nvSpPr>
        <p:spPr>
          <a:xfrm>
            <a:off x="5364088" y="2367137"/>
            <a:ext cx="2592288" cy="1584176"/>
          </a:xfrm>
          <a:prstGeom prst="accentBorderCallout1">
            <a:avLst>
              <a:gd name="adj1" fmla="val 18750"/>
              <a:gd name="adj2" fmla="val -8333"/>
              <a:gd name="adj3" fmla="val 79119"/>
              <a:gd name="adj4" fmla="val -77857"/>
            </a:avLst>
          </a:prstGeom>
          <a:ln>
            <a:headEnd type="none"/>
            <a:tailEnd type="stealth"/>
          </a:ln>
        </p:spPr>
        <p:style>
          <a:lnRef idx="2">
            <a:schemeClr val="dk1"/>
          </a:lnRef>
          <a:fillRef idx="1">
            <a:schemeClr val="lt1"/>
          </a:fillRef>
          <a:effectRef idx="0">
            <a:schemeClr val="dk1"/>
          </a:effectRef>
          <a:fontRef idx="minor">
            <a:schemeClr val="dk1"/>
          </a:fontRef>
        </p:style>
        <p:txBody>
          <a:bodyPr rtlCol="0" anchor="ctr"/>
          <a:lstStyle/>
          <a:p>
            <a:pPr algn="ctr"/>
            <a:r>
              <a:rPr lang="en-GB" sz="3200" dirty="0" smtClean="0"/>
              <a:t>Single covalent bond</a:t>
            </a:r>
            <a:endParaRPr lang="en-GB" sz="3200" dirty="0"/>
          </a:p>
        </p:txBody>
      </p:sp>
    </p:spTree>
    <p:extLst>
      <p:ext uri="{BB962C8B-B14F-4D97-AF65-F5344CB8AC3E}">
        <p14:creationId xmlns:p14="http://schemas.microsoft.com/office/powerpoint/2010/main" val="274163557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7544" y="332656"/>
            <a:ext cx="8229600" cy="5976664"/>
          </a:xfrm>
        </p:spPr>
        <p:txBody>
          <a:bodyPr>
            <a:normAutofit fontScale="92500"/>
          </a:bodyPr>
          <a:lstStyle/>
          <a:p>
            <a:r>
              <a:rPr lang="en-GB" dirty="0" smtClean="0">
                <a:latin typeface="Century Gothic" panose="020B0502020202020204" pitchFamily="34" charset="0"/>
              </a:rPr>
              <a:t>Step </a:t>
            </a:r>
            <a:r>
              <a:rPr lang="en-GB" dirty="0">
                <a:latin typeface="Century Gothic" panose="020B0502020202020204" pitchFamily="34" charset="0"/>
              </a:rPr>
              <a:t>1: Write down the chemical formula:</a:t>
            </a:r>
          </a:p>
          <a:p>
            <a:r>
              <a:rPr lang="en-GB" dirty="0" smtClean="0">
                <a:latin typeface="Century Gothic" panose="020B0502020202020204" pitchFamily="34" charset="0"/>
              </a:rPr>
              <a:t>Step </a:t>
            </a:r>
            <a:r>
              <a:rPr lang="en-GB" dirty="0">
                <a:latin typeface="Century Gothic" panose="020B0502020202020204" pitchFamily="34" charset="0"/>
              </a:rPr>
              <a:t>2: Write down what atoms you need and how many of them</a:t>
            </a:r>
            <a:r>
              <a:rPr lang="en-GB" dirty="0" smtClean="0">
                <a:latin typeface="Century Gothic" panose="020B0502020202020204" pitchFamily="34" charset="0"/>
              </a:rPr>
              <a:t>:</a:t>
            </a:r>
          </a:p>
          <a:p>
            <a:r>
              <a:rPr lang="en-GB" dirty="0">
                <a:latin typeface="Century Gothic" panose="020B0502020202020204" pitchFamily="34" charset="0"/>
              </a:rPr>
              <a:t>Step 3: Draw those </a:t>
            </a:r>
            <a:r>
              <a:rPr lang="en-GB" dirty="0" smtClean="0">
                <a:latin typeface="Century Gothic" panose="020B0502020202020204" pitchFamily="34" charset="0"/>
              </a:rPr>
              <a:t>atoms (just outer shell)</a:t>
            </a:r>
          </a:p>
          <a:p>
            <a:r>
              <a:rPr lang="en-GB" dirty="0">
                <a:latin typeface="Century Gothic" panose="020B0502020202020204" pitchFamily="34" charset="0"/>
              </a:rPr>
              <a:t>Step 4: Work out the number of electrons which would need to be shared (same as the number of electrons which are missing</a:t>
            </a:r>
            <a:r>
              <a:rPr lang="en-GB" dirty="0" smtClean="0">
                <a:latin typeface="Century Gothic" panose="020B0502020202020204" pitchFamily="34" charset="0"/>
              </a:rPr>
              <a:t>)</a:t>
            </a:r>
          </a:p>
          <a:p>
            <a:r>
              <a:rPr lang="en-GB" dirty="0">
                <a:latin typeface="Century Gothic" panose="020B0502020202020204" pitchFamily="34" charset="0"/>
              </a:rPr>
              <a:t>Step 5: Share the electrons</a:t>
            </a:r>
            <a:r>
              <a:rPr lang="en-GB" dirty="0" smtClean="0">
                <a:latin typeface="Century Gothic" panose="020B0502020202020204" pitchFamily="34" charset="0"/>
              </a:rPr>
              <a:t>!</a:t>
            </a:r>
          </a:p>
          <a:p>
            <a:r>
              <a:rPr lang="en-GB" dirty="0">
                <a:latin typeface="Century Gothic" panose="020B0502020202020204" pitchFamily="34" charset="0"/>
              </a:rPr>
              <a:t>Step 6: Count to make sure you got it right</a:t>
            </a:r>
          </a:p>
          <a:p>
            <a:endParaRPr lang="en-GB" dirty="0">
              <a:latin typeface="Century Gothic" panose="020B0502020202020204" pitchFamily="34" charset="0"/>
            </a:endParaRPr>
          </a:p>
          <a:p>
            <a:endParaRPr lang="en-GB" dirty="0">
              <a:latin typeface="Century Gothic" panose="020B0502020202020204" pitchFamily="34" charset="0"/>
            </a:endParaRPr>
          </a:p>
          <a:p>
            <a:endParaRPr lang="en-GB" dirty="0">
              <a:latin typeface="Century Gothic" panose="020B0502020202020204" pitchFamily="34" charset="0"/>
            </a:endParaRPr>
          </a:p>
          <a:p>
            <a:endParaRPr lang="en-GB" dirty="0" smtClean="0">
              <a:latin typeface="Century Gothic" panose="020B0502020202020204" pitchFamily="34" charset="0"/>
            </a:endParaRPr>
          </a:p>
          <a:p>
            <a:endParaRPr lang="en-GB" dirty="0">
              <a:latin typeface="Century Gothic" panose="020B0502020202020204" pitchFamily="34" charset="0"/>
            </a:endParaRPr>
          </a:p>
          <a:p>
            <a:endParaRPr lang="en-GB" dirty="0"/>
          </a:p>
        </p:txBody>
      </p:sp>
    </p:spTree>
    <p:extLst>
      <p:ext uri="{BB962C8B-B14F-4D97-AF65-F5344CB8AC3E}">
        <p14:creationId xmlns:p14="http://schemas.microsoft.com/office/powerpoint/2010/main" val="120628289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15416"/>
            <a:ext cx="7772400" cy="2763739"/>
          </a:xfrm>
        </p:spPr>
        <p:txBody>
          <a:bodyPr>
            <a:normAutofit/>
          </a:bodyPr>
          <a:lstStyle/>
          <a:p>
            <a:r>
              <a:rPr lang="en-US" dirty="0" smtClean="0">
                <a:latin typeface="Century Gothic" pitchFamily="34" charset="0"/>
              </a:rPr>
              <a:t>Example: Oxygen gas</a:t>
            </a:r>
            <a:endParaRPr lang="en-GB" dirty="0">
              <a:latin typeface="Century Gothic" pitchFamily="34" charset="0"/>
            </a:endParaRPr>
          </a:p>
        </p:txBody>
      </p:sp>
      <p:sp>
        <p:nvSpPr>
          <p:cNvPr id="4" name="TextBox 3"/>
          <p:cNvSpPr txBox="1"/>
          <p:nvPr/>
        </p:nvSpPr>
        <p:spPr>
          <a:xfrm>
            <a:off x="35496" y="1844824"/>
            <a:ext cx="4176464" cy="830997"/>
          </a:xfrm>
          <a:prstGeom prst="rect">
            <a:avLst/>
          </a:prstGeom>
          <a:noFill/>
        </p:spPr>
        <p:txBody>
          <a:bodyPr wrap="square" rtlCol="0">
            <a:spAutoFit/>
          </a:bodyPr>
          <a:lstStyle/>
          <a:p>
            <a:r>
              <a:rPr lang="en-GB" sz="2400" dirty="0" smtClean="0">
                <a:latin typeface="Century Gothic" panose="020B0502020202020204" pitchFamily="34" charset="0"/>
              </a:rPr>
              <a:t>Step 1: Write down the chemical formula:</a:t>
            </a:r>
            <a:endParaRPr lang="en-GB" sz="2400" dirty="0">
              <a:latin typeface="Century Gothic" panose="020B0502020202020204" pitchFamily="34" charset="0"/>
            </a:endParaRPr>
          </a:p>
        </p:txBody>
      </p:sp>
      <p:sp>
        <p:nvSpPr>
          <p:cNvPr id="5" name="TextBox 4"/>
          <p:cNvSpPr txBox="1"/>
          <p:nvPr/>
        </p:nvSpPr>
        <p:spPr>
          <a:xfrm>
            <a:off x="6372200" y="1844824"/>
            <a:ext cx="4176464" cy="461665"/>
          </a:xfrm>
          <a:prstGeom prst="rect">
            <a:avLst/>
          </a:prstGeom>
          <a:noFill/>
        </p:spPr>
        <p:txBody>
          <a:bodyPr wrap="square" rtlCol="0">
            <a:spAutoFit/>
          </a:bodyPr>
          <a:lstStyle/>
          <a:p>
            <a:r>
              <a:rPr lang="en-GB" sz="2400" dirty="0" smtClean="0">
                <a:latin typeface="Century Gothic" panose="020B0502020202020204" pitchFamily="34" charset="0"/>
              </a:rPr>
              <a:t>O</a:t>
            </a:r>
            <a:r>
              <a:rPr lang="en-GB" sz="2400" baseline="-25000" dirty="0" smtClean="0">
                <a:latin typeface="Century Gothic" panose="020B0502020202020204" pitchFamily="34" charset="0"/>
              </a:rPr>
              <a:t>2</a:t>
            </a:r>
            <a:endParaRPr lang="en-GB" sz="2400" dirty="0">
              <a:latin typeface="Century Gothic" panose="020B0502020202020204" pitchFamily="34" charset="0"/>
            </a:endParaRPr>
          </a:p>
        </p:txBody>
      </p:sp>
      <p:sp>
        <p:nvSpPr>
          <p:cNvPr id="6" name="TextBox 5"/>
          <p:cNvSpPr txBox="1"/>
          <p:nvPr/>
        </p:nvSpPr>
        <p:spPr>
          <a:xfrm>
            <a:off x="53409" y="2852936"/>
            <a:ext cx="4176464" cy="1200329"/>
          </a:xfrm>
          <a:prstGeom prst="rect">
            <a:avLst/>
          </a:prstGeom>
          <a:noFill/>
        </p:spPr>
        <p:txBody>
          <a:bodyPr wrap="square" rtlCol="0">
            <a:spAutoFit/>
          </a:bodyPr>
          <a:lstStyle/>
          <a:p>
            <a:r>
              <a:rPr lang="en-GB" sz="2400" dirty="0" smtClean="0">
                <a:latin typeface="Century Gothic" panose="020B0502020202020204" pitchFamily="34" charset="0"/>
              </a:rPr>
              <a:t>Step 2: Write down what atoms you need and how many of them:</a:t>
            </a:r>
            <a:endParaRPr lang="en-GB" sz="2400" dirty="0">
              <a:latin typeface="Century Gothic" panose="020B0502020202020204" pitchFamily="34" charset="0"/>
            </a:endParaRPr>
          </a:p>
        </p:txBody>
      </p:sp>
      <p:sp>
        <p:nvSpPr>
          <p:cNvPr id="7" name="TextBox 6"/>
          <p:cNvSpPr txBox="1"/>
          <p:nvPr/>
        </p:nvSpPr>
        <p:spPr>
          <a:xfrm>
            <a:off x="6372200" y="2991435"/>
            <a:ext cx="4176464" cy="461665"/>
          </a:xfrm>
          <a:prstGeom prst="rect">
            <a:avLst/>
          </a:prstGeom>
          <a:noFill/>
        </p:spPr>
        <p:txBody>
          <a:bodyPr wrap="square" rtlCol="0">
            <a:spAutoFit/>
          </a:bodyPr>
          <a:lstStyle/>
          <a:p>
            <a:r>
              <a:rPr lang="en-GB" sz="2400" dirty="0" smtClean="0">
                <a:latin typeface="Century Gothic" panose="020B0502020202020204" pitchFamily="34" charset="0"/>
              </a:rPr>
              <a:t>2 oxygen atoms</a:t>
            </a:r>
            <a:endParaRPr lang="en-GB" sz="2400" dirty="0">
              <a:latin typeface="Century Gothic" panose="020B0502020202020204" pitchFamily="34" charset="0"/>
            </a:endParaRPr>
          </a:p>
        </p:txBody>
      </p:sp>
    </p:spTree>
    <p:extLst>
      <p:ext uri="{BB962C8B-B14F-4D97-AF65-F5344CB8AC3E}">
        <p14:creationId xmlns:p14="http://schemas.microsoft.com/office/powerpoint/2010/main" val="132820829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537520" y="600497"/>
            <a:ext cx="4176464" cy="1077218"/>
          </a:xfrm>
          <a:prstGeom prst="rect">
            <a:avLst/>
          </a:prstGeom>
          <a:noFill/>
        </p:spPr>
        <p:txBody>
          <a:bodyPr wrap="square" rtlCol="0">
            <a:spAutoFit/>
          </a:bodyPr>
          <a:lstStyle/>
          <a:p>
            <a:pPr algn="ctr"/>
            <a:r>
              <a:rPr lang="en-GB" sz="3200" dirty="0" smtClean="0">
                <a:latin typeface="Century Gothic" panose="020B0502020202020204" pitchFamily="34" charset="0"/>
              </a:rPr>
              <a:t>Step 3: Draw those atoms</a:t>
            </a:r>
            <a:endParaRPr lang="en-GB" sz="3200" dirty="0">
              <a:latin typeface="Century Gothic" panose="020B0502020202020204" pitchFamily="34" charset="0"/>
            </a:endParaRPr>
          </a:p>
        </p:txBody>
      </p:sp>
      <p:sp>
        <p:nvSpPr>
          <p:cNvPr id="3" name="Rectangle 2"/>
          <p:cNvSpPr/>
          <p:nvPr/>
        </p:nvSpPr>
        <p:spPr>
          <a:xfrm>
            <a:off x="2339752" y="1700808"/>
            <a:ext cx="4572000" cy="1569660"/>
          </a:xfrm>
          <a:prstGeom prst="rect">
            <a:avLst/>
          </a:prstGeom>
        </p:spPr>
        <p:txBody>
          <a:bodyPr>
            <a:spAutoFit/>
          </a:bodyPr>
          <a:lstStyle/>
          <a:p>
            <a:pPr algn="ctr"/>
            <a:r>
              <a:rPr lang="en-GB" sz="2400" dirty="0">
                <a:latin typeface="Century Gothic" panose="020B0502020202020204" pitchFamily="34" charset="0"/>
              </a:rPr>
              <a:t>We know that </a:t>
            </a:r>
            <a:r>
              <a:rPr lang="en-GB" sz="2400" dirty="0" smtClean="0">
                <a:latin typeface="Century Gothic" panose="020B0502020202020204" pitchFamily="34" charset="0"/>
              </a:rPr>
              <a:t>oxygen </a:t>
            </a:r>
            <a:r>
              <a:rPr lang="en-GB" sz="2400" dirty="0">
                <a:latin typeface="Century Gothic" panose="020B0502020202020204" pitchFamily="34" charset="0"/>
              </a:rPr>
              <a:t>is in group </a:t>
            </a:r>
            <a:r>
              <a:rPr lang="en-GB" sz="2400" dirty="0" smtClean="0">
                <a:latin typeface="Century Gothic" panose="020B0502020202020204" pitchFamily="34" charset="0"/>
              </a:rPr>
              <a:t>6, </a:t>
            </a:r>
            <a:r>
              <a:rPr lang="en-GB" sz="2400" dirty="0">
                <a:latin typeface="Century Gothic" panose="020B0502020202020204" pitchFamily="34" charset="0"/>
              </a:rPr>
              <a:t>so we can draw two </a:t>
            </a:r>
            <a:r>
              <a:rPr lang="en-GB" sz="2400" dirty="0" smtClean="0">
                <a:latin typeface="Century Gothic" panose="020B0502020202020204" pitchFamily="34" charset="0"/>
              </a:rPr>
              <a:t>oxygen </a:t>
            </a:r>
            <a:r>
              <a:rPr lang="en-GB" sz="2400" dirty="0">
                <a:latin typeface="Century Gothic" panose="020B0502020202020204" pitchFamily="34" charset="0"/>
              </a:rPr>
              <a:t>atoms with just their outer shell</a:t>
            </a:r>
          </a:p>
        </p:txBody>
      </p:sp>
      <p:sp>
        <p:nvSpPr>
          <p:cNvPr id="4" name="Rectangle 3"/>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000" b="0" i="1" u="none" strike="noStrike" cap="none" normalizeH="0" baseline="0" smtClean="0">
                <a:ln>
                  <a:noFill/>
                </a:ln>
                <a:solidFill>
                  <a:schemeClr val="tx1"/>
                </a:solidFill>
                <a:effectLst/>
                <a:latin typeface="Century Gothic" panose="020B0502020202020204" pitchFamily="34" charset="0"/>
                <a:ea typeface="Calibri" panose="020F0502020204030204" pitchFamily="34" charset="0"/>
                <a:cs typeface="Arial" panose="020B0604020202020204" pitchFamily="34" charset="0"/>
              </a:rPr>
              <a:t>.</a:t>
            </a:r>
            <a:r>
              <a:rPr kumimoji="0" lang="en-US" sz="1000" b="0" i="0" u="none" strike="noStrike" cap="none" normalizeH="0" baseline="0" smtClean="0">
                <a:ln>
                  <a:noFill/>
                </a:ln>
                <a:solidFill>
                  <a:schemeClr val="tx1"/>
                </a:solidFill>
                <a:effectLst/>
                <a:latin typeface="Century Gothic" panose="020B0502020202020204" pitchFamily="34" charset="0"/>
                <a:ea typeface="Calibri" panose="020F0502020204030204" pitchFamily="34" charset="0"/>
                <a:cs typeface="Arial" panose="020B0604020202020204" pitchFamily="34" charset="0"/>
              </a:rPr>
              <a:t> </a:t>
            </a:r>
            <a:endParaRPr kumimoji="0" lang="en-US" sz="1800" b="0" i="0" u="none" strike="noStrike" cap="none" normalizeH="0" baseline="0" smtClean="0">
              <a:ln>
                <a:noFill/>
              </a:ln>
              <a:solidFill>
                <a:schemeClr val="tx1"/>
              </a:solidFill>
              <a:effectLst/>
              <a:latin typeface="Arial" panose="020B0604020202020204" pitchFamily="34" charset="0"/>
            </a:endParaRPr>
          </a:p>
        </p:txBody>
      </p:sp>
      <p:sp>
        <p:nvSpPr>
          <p:cNvPr id="5" name="Rectangle 4"/>
          <p:cNvSpPr>
            <a:spLocks noChangeArrowheads="1"/>
          </p:cNvSpPr>
          <p:nvPr/>
        </p:nvSpPr>
        <p:spPr bwMode="auto">
          <a:xfrm>
            <a:off x="457200" y="22860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pic>
        <p:nvPicPr>
          <p:cNvPr id="9" name="Picture 16" descr="C:\Documents and Settings\JSH Education Ltd\My Documents\My Pictures\cboxygenatom5.bmp"/>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47664" y="3601940"/>
            <a:ext cx="3024336" cy="2567009"/>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16" descr="C:\Documents and Settings\JSH Education Ltd\My Documents\My Pictures\cboxygenatom5.bmp"/>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48064" y="3601940"/>
            <a:ext cx="3024336" cy="25670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450287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9"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dissolve">
                                      <p:cBhvr>
                                        <p:cTn id="11" dur="500"/>
                                        <p:tgtEl>
                                          <p:spTgt spid="9"/>
                                        </p:tgtEl>
                                      </p:cBhvr>
                                    </p:animEffect>
                                  </p:childTnLst>
                                </p:cTn>
                              </p:par>
                              <p:par>
                                <p:cTn id="12" presetID="9" presetClass="entr" presetSubtype="0" fill="hold" nodeType="with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dissolve">
                                      <p:cBhvr>
                                        <p:cTn id="14"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47056" y="657647"/>
            <a:ext cx="7957392" cy="2062103"/>
          </a:xfrm>
          <a:prstGeom prst="rect">
            <a:avLst/>
          </a:prstGeom>
          <a:noFill/>
        </p:spPr>
        <p:txBody>
          <a:bodyPr wrap="square" rtlCol="0">
            <a:spAutoFit/>
          </a:bodyPr>
          <a:lstStyle/>
          <a:p>
            <a:pPr algn="ctr"/>
            <a:r>
              <a:rPr lang="en-GB" sz="3200" dirty="0" smtClean="0">
                <a:latin typeface="Century Gothic" panose="020B0502020202020204" pitchFamily="34" charset="0"/>
              </a:rPr>
              <a:t>Step 4: Work out the number of electrons which would need to be shared (same as the number of electrons which are missing)</a:t>
            </a:r>
            <a:endParaRPr lang="en-GB" sz="3200" dirty="0">
              <a:latin typeface="Century Gothic" panose="020B0502020202020204" pitchFamily="34" charset="0"/>
            </a:endParaRPr>
          </a:p>
        </p:txBody>
      </p:sp>
      <p:sp>
        <p:nvSpPr>
          <p:cNvPr id="4" name="Rectangle 3"/>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000" b="0" i="1" u="none" strike="noStrike" cap="none" normalizeH="0" baseline="0" smtClean="0">
                <a:ln>
                  <a:noFill/>
                </a:ln>
                <a:solidFill>
                  <a:schemeClr val="tx1"/>
                </a:solidFill>
                <a:effectLst/>
                <a:latin typeface="Century Gothic" panose="020B0502020202020204" pitchFamily="34" charset="0"/>
                <a:ea typeface="Calibri" panose="020F0502020204030204" pitchFamily="34" charset="0"/>
                <a:cs typeface="Arial" panose="020B0604020202020204" pitchFamily="34" charset="0"/>
              </a:rPr>
              <a:t>.</a:t>
            </a:r>
            <a:r>
              <a:rPr kumimoji="0" lang="en-US" sz="1000" b="0" i="0" u="none" strike="noStrike" cap="none" normalizeH="0" baseline="0" smtClean="0">
                <a:ln>
                  <a:noFill/>
                </a:ln>
                <a:solidFill>
                  <a:schemeClr val="tx1"/>
                </a:solidFill>
                <a:effectLst/>
                <a:latin typeface="Century Gothic" panose="020B0502020202020204" pitchFamily="34" charset="0"/>
                <a:ea typeface="Calibri" panose="020F0502020204030204" pitchFamily="34" charset="0"/>
                <a:cs typeface="Arial" panose="020B0604020202020204" pitchFamily="34" charset="0"/>
              </a:rPr>
              <a:t> </a:t>
            </a:r>
            <a:endParaRPr kumimoji="0" lang="en-US" sz="1800" b="0" i="0" u="none" strike="noStrike" cap="none" normalizeH="0" baseline="0" smtClean="0">
              <a:ln>
                <a:noFill/>
              </a:ln>
              <a:solidFill>
                <a:schemeClr val="tx1"/>
              </a:solidFill>
              <a:effectLst/>
              <a:latin typeface="Arial" panose="020B0604020202020204" pitchFamily="34" charset="0"/>
            </a:endParaRPr>
          </a:p>
        </p:txBody>
      </p:sp>
      <p:sp>
        <p:nvSpPr>
          <p:cNvPr id="5" name="Rectangle 4"/>
          <p:cNvSpPr>
            <a:spLocks noChangeArrowheads="1"/>
          </p:cNvSpPr>
          <p:nvPr/>
        </p:nvSpPr>
        <p:spPr bwMode="auto">
          <a:xfrm>
            <a:off x="457200" y="22860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pic>
        <p:nvPicPr>
          <p:cNvPr id="7" name="Picture 16" descr="C:\Documents and Settings\JSH Education Ltd\My Documents\My Pictures\cboxygenatom5.bmp"/>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47664" y="3601940"/>
            <a:ext cx="3024336" cy="2567009"/>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16" descr="C:\Documents and Settings\JSH Education Ltd\My Documents\My Pictures\cboxygenatom5.bmp"/>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48064" y="3601940"/>
            <a:ext cx="3024336" cy="2567009"/>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4067944" y="3717032"/>
            <a:ext cx="1800200" cy="646331"/>
          </a:xfrm>
          <a:prstGeom prst="rect">
            <a:avLst/>
          </a:prstGeom>
          <a:noFill/>
        </p:spPr>
        <p:txBody>
          <a:bodyPr wrap="square" rtlCol="0">
            <a:spAutoFit/>
          </a:bodyPr>
          <a:lstStyle/>
          <a:p>
            <a:r>
              <a:rPr lang="en-GB" dirty="0" smtClean="0"/>
              <a:t>2 electrons to be shared</a:t>
            </a:r>
            <a:endParaRPr lang="en-GB" dirty="0"/>
          </a:p>
        </p:txBody>
      </p:sp>
    </p:spTree>
    <p:extLst>
      <p:ext uri="{BB962C8B-B14F-4D97-AF65-F5344CB8AC3E}">
        <p14:creationId xmlns:p14="http://schemas.microsoft.com/office/powerpoint/2010/main" val="68578777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dissolve">
                                      <p:cBhvr>
                                        <p:cTn id="7" dur="500"/>
                                        <p:tgtEl>
                                          <p:spTgt spid="7"/>
                                        </p:tgtEl>
                                      </p:cBhvr>
                                    </p:animEffect>
                                  </p:childTnLst>
                                </p:cTn>
                              </p:par>
                              <p:par>
                                <p:cTn id="8" presetID="9" presetClass="entr" presetSubtype="0" fill="hold"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dissolve">
                                      <p:cBhvr>
                                        <p:cTn id="10" dur="500"/>
                                        <p:tgtEl>
                                          <p:spTgt spid="9"/>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47056" y="676697"/>
            <a:ext cx="7957392" cy="584775"/>
          </a:xfrm>
          <a:prstGeom prst="rect">
            <a:avLst/>
          </a:prstGeom>
          <a:noFill/>
        </p:spPr>
        <p:txBody>
          <a:bodyPr wrap="square" rtlCol="0">
            <a:spAutoFit/>
          </a:bodyPr>
          <a:lstStyle/>
          <a:p>
            <a:pPr algn="ctr"/>
            <a:r>
              <a:rPr lang="en-GB" sz="3200" dirty="0" smtClean="0">
                <a:latin typeface="Century Gothic" panose="020B0502020202020204" pitchFamily="34" charset="0"/>
              </a:rPr>
              <a:t>Step 5: Share the electrons!</a:t>
            </a:r>
            <a:endParaRPr lang="en-GB" sz="3200" dirty="0">
              <a:latin typeface="Century Gothic" panose="020B0502020202020204" pitchFamily="34" charset="0"/>
            </a:endParaRPr>
          </a:p>
        </p:txBody>
      </p:sp>
      <p:sp>
        <p:nvSpPr>
          <p:cNvPr id="4" name="Rectangle 3"/>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000" b="0" i="1" u="none" strike="noStrike" cap="none" normalizeH="0" baseline="0" smtClean="0">
                <a:ln>
                  <a:noFill/>
                </a:ln>
                <a:solidFill>
                  <a:schemeClr val="tx1"/>
                </a:solidFill>
                <a:effectLst/>
                <a:latin typeface="Century Gothic" panose="020B0502020202020204" pitchFamily="34" charset="0"/>
                <a:ea typeface="Calibri" panose="020F0502020204030204" pitchFamily="34" charset="0"/>
                <a:cs typeface="Arial" panose="020B0604020202020204" pitchFamily="34" charset="0"/>
              </a:rPr>
              <a:t>.</a:t>
            </a:r>
            <a:r>
              <a:rPr kumimoji="0" lang="en-US" sz="1000" b="0" i="0" u="none" strike="noStrike" cap="none" normalizeH="0" baseline="0" smtClean="0">
                <a:ln>
                  <a:noFill/>
                </a:ln>
                <a:solidFill>
                  <a:schemeClr val="tx1"/>
                </a:solidFill>
                <a:effectLst/>
                <a:latin typeface="Century Gothic" panose="020B0502020202020204" pitchFamily="34" charset="0"/>
                <a:ea typeface="Calibri" panose="020F0502020204030204" pitchFamily="34" charset="0"/>
                <a:cs typeface="Arial" panose="020B0604020202020204" pitchFamily="34" charset="0"/>
              </a:rPr>
              <a:t> </a:t>
            </a:r>
            <a:endParaRPr kumimoji="0" lang="en-US" sz="1800" b="0" i="0" u="none" strike="noStrike" cap="none" normalizeH="0" baseline="0" smtClean="0">
              <a:ln>
                <a:noFill/>
              </a:ln>
              <a:solidFill>
                <a:schemeClr val="tx1"/>
              </a:solidFill>
              <a:effectLst/>
              <a:latin typeface="Arial" panose="020B0604020202020204" pitchFamily="34" charset="0"/>
            </a:endParaRPr>
          </a:p>
        </p:txBody>
      </p:sp>
      <p:sp>
        <p:nvSpPr>
          <p:cNvPr id="5" name="Rectangle 4"/>
          <p:cNvSpPr>
            <a:spLocks noChangeArrowheads="1"/>
          </p:cNvSpPr>
          <p:nvPr/>
        </p:nvSpPr>
        <p:spPr bwMode="auto">
          <a:xfrm>
            <a:off x="457200" y="22860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sp>
        <p:nvSpPr>
          <p:cNvPr id="3" name="Line Callout 1 (Border and Accent Bar) 2"/>
          <p:cNvSpPr/>
          <p:nvPr/>
        </p:nvSpPr>
        <p:spPr>
          <a:xfrm>
            <a:off x="5364088" y="2367137"/>
            <a:ext cx="2592288" cy="1584176"/>
          </a:xfrm>
          <a:prstGeom prst="accentBorderCallout1">
            <a:avLst>
              <a:gd name="adj1" fmla="val 18750"/>
              <a:gd name="adj2" fmla="val -8333"/>
              <a:gd name="adj3" fmla="val 79119"/>
              <a:gd name="adj4" fmla="val -77857"/>
            </a:avLst>
          </a:prstGeom>
          <a:ln>
            <a:headEnd type="none"/>
            <a:tailEnd type="stealth"/>
          </a:ln>
        </p:spPr>
        <p:style>
          <a:lnRef idx="2">
            <a:schemeClr val="dk1"/>
          </a:lnRef>
          <a:fillRef idx="1">
            <a:schemeClr val="lt1"/>
          </a:fillRef>
          <a:effectRef idx="0">
            <a:schemeClr val="dk1"/>
          </a:effectRef>
          <a:fontRef idx="minor">
            <a:schemeClr val="dk1"/>
          </a:fontRef>
        </p:style>
        <p:txBody>
          <a:bodyPr rtlCol="0" anchor="ctr"/>
          <a:lstStyle/>
          <a:p>
            <a:pPr algn="ctr"/>
            <a:r>
              <a:rPr lang="en-GB" sz="3200" dirty="0" smtClean="0"/>
              <a:t>DOUBLE covalent bond</a:t>
            </a:r>
            <a:endParaRPr lang="en-GB" sz="3200" dirty="0"/>
          </a:p>
        </p:txBody>
      </p:sp>
      <p:pic>
        <p:nvPicPr>
          <p:cNvPr id="8" name="Picture 15" descr="C:\Documents and Settings\JSH Education Ltd\My Documents\My Pictures\cboxygenmolecule.bmp"/>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3464" y="1988840"/>
            <a:ext cx="2582863" cy="34512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5696760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dissolv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47056" y="676697"/>
            <a:ext cx="7957392" cy="584775"/>
          </a:xfrm>
          <a:prstGeom prst="rect">
            <a:avLst/>
          </a:prstGeom>
          <a:noFill/>
        </p:spPr>
        <p:txBody>
          <a:bodyPr wrap="square" rtlCol="0">
            <a:spAutoFit/>
          </a:bodyPr>
          <a:lstStyle/>
          <a:p>
            <a:pPr algn="ctr"/>
            <a:r>
              <a:rPr lang="en-GB" sz="3200" dirty="0" smtClean="0">
                <a:latin typeface="Century Gothic" panose="020B0502020202020204" pitchFamily="34" charset="0"/>
              </a:rPr>
              <a:t>Step 6: count the electrons</a:t>
            </a:r>
            <a:endParaRPr lang="en-GB" sz="3200" dirty="0">
              <a:latin typeface="Century Gothic" panose="020B0502020202020204" pitchFamily="34" charset="0"/>
            </a:endParaRPr>
          </a:p>
        </p:txBody>
      </p:sp>
      <p:sp>
        <p:nvSpPr>
          <p:cNvPr id="4" name="Rectangle 3"/>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000" b="0" i="1" u="none" strike="noStrike" cap="none" normalizeH="0" baseline="0" smtClean="0">
                <a:ln>
                  <a:noFill/>
                </a:ln>
                <a:solidFill>
                  <a:schemeClr val="tx1"/>
                </a:solidFill>
                <a:effectLst/>
                <a:latin typeface="Century Gothic" panose="020B0502020202020204" pitchFamily="34" charset="0"/>
                <a:ea typeface="Calibri" panose="020F0502020204030204" pitchFamily="34" charset="0"/>
                <a:cs typeface="Arial" panose="020B0604020202020204" pitchFamily="34" charset="0"/>
              </a:rPr>
              <a:t>.</a:t>
            </a:r>
            <a:r>
              <a:rPr kumimoji="0" lang="en-US" sz="1000" b="0" i="0" u="none" strike="noStrike" cap="none" normalizeH="0" baseline="0" smtClean="0">
                <a:ln>
                  <a:noFill/>
                </a:ln>
                <a:solidFill>
                  <a:schemeClr val="tx1"/>
                </a:solidFill>
                <a:effectLst/>
                <a:latin typeface="Century Gothic" panose="020B0502020202020204" pitchFamily="34" charset="0"/>
                <a:ea typeface="Calibri" panose="020F0502020204030204" pitchFamily="34" charset="0"/>
                <a:cs typeface="Arial" panose="020B0604020202020204" pitchFamily="34" charset="0"/>
              </a:rPr>
              <a:t> </a:t>
            </a:r>
            <a:endParaRPr kumimoji="0" lang="en-US" sz="1800" b="0" i="0" u="none" strike="noStrike" cap="none" normalizeH="0" baseline="0" smtClean="0">
              <a:ln>
                <a:noFill/>
              </a:ln>
              <a:solidFill>
                <a:schemeClr val="tx1"/>
              </a:solidFill>
              <a:effectLst/>
              <a:latin typeface="Arial" panose="020B0604020202020204" pitchFamily="34" charset="0"/>
            </a:endParaRPr>
          </a:p>
        </p:txBody>
      </p:sp>
      <p:sp>
        <p:nvSpPr>
          <p:cNvPr id="5" name="Rectangle 4"/>
          <p:cNvSpPr>
            <a:spLocks noChangeArrowheads="1"/>
          </p:cNvSpPr>
          <p:nvPr/>
        </p:nvSpPr>
        <p:spPr bwMode="auto">
          <a:xfrm>
            <a:off x="457200" y="22860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sp>
        <p:nvSpPr>
          <p:cNvPr id="3" name="Line Callout 1 (Border and Accent Bar) 2"/>
          <p:cNvSpPr/>
          <p:nvPr/>
        </p:nvSpPr>
        <p:spPr>
          <a:xfrm>
            <a:off x="5364088" y="2367137"/>
            <a:ext cx="2592288" cy="1584176"/>
          </a:xfrm>
          <a:prstGeom prst="accentBorderCallout1">
            <a:avLst>
              <a:gd name="adj1" fmla="val 18750"/>
              <a:gd name="adj2" fmla="val -8333"/>
              <a:gd name="adj3" fmla="val 79119"/>
              <a:gd name="adj4" fmla="val -77857"/>
            </a:avLst>
          </a:prstGeom>
          <a:ln>
            <a:headEnd type="none"/>
            <a:tailEnd type="stealth"/>
          </a:ln>
        </p:spPr>
        <p:style>
          <a:lnRef idx="2">
            <a:schemeClr val="dk1"/>
          </a:lnRef>
          <a:fillRef idx="1">
            <a:schemeClr val="lt1"/>
          </a:fillRef>
          <a:effectRef idx="0">
            <a:schemeClr val="dk1"/>
          </a:effectRef>
          <a:fontRef idx="minor">
            <a:schemeClr val="dk1"/>
          </a:fontRef>
        </p:style>
        <p:txBody>
          <a:bodyPr rtlCol="0" anchor="ctr"/>
          <a:lstStyle/>
          <a:p>
            <a:pPr algn="ctr"/>
            <a:r>
              <a:rPr lang="en-GB" sz="3200" dirty="0" smtClean="0"/>
              <a:t>DOUBLE covalent bond</a:t>
            </a:r>
            <a:endParaRPr lang="en-GB" sz="3200" dirty="0"/>
          </a:p>
        </p:txBody>
      </p:sp>
      <p:pic>
        <p:nvPicPr>
          <p:cNvPr id="8" name="Picture 15" descr="C:\Documents and Settings\JSH Education Ltd\My Documents\My Pictures\cboxygenmolecule.bmp"/>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3464" y="1988840"/>
            <a:ext cx="2582863" cy="34512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718279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dissolv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r>
              <a:rPr lang="en-GB" dirty="0" smtClean="0"/>
              <a:t>Questions 1-9</a:t>
            </a:r>
            <a:endParaRPr lang="en-GB" dirty="0"/>
          </a:p>
        </p:txBody>
      </p:sp>
    </p:spTree>
    <p:extLst>
      <p:ext uri="{BB962C8B-B14F-4D97-AF65-F5344CB8AC3E}">
        <p14:creationId xmlns:p14="http://schemas.microsoft.com/office/powerpoint/2010/main" val="53408543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smtClean="0">
                <a:latin typeface="Century Gothic" panose="020B0502020202020204" pitchFamily="34" charset="0"/>
              </a:rPr>
              <a:t>Covalent Substances</a:t>
            </a:r>
            <a:endParaRPr lang="en-GB" dirty="0">
              <a:latin typeface="Century Gothic" panose="020B0502020202020204" pitchFamily="34" charset="0"/>
            </a:endParaRPr>
          </a:p>
        </p:txBody>
      </p:sp>
      <p:sp>
        <p:nvSpPr>
          <p:cNvPr id="3" name="Subtitle 2"/>
          <p:cNvSpPr>
            <a:spLocks noGrp="1"/>
          </p:cNvSpPr>
          <p:nvPr>
            <p:ph type="subTitle" idx="1"/>
          </p:nvPr>
        </p:nvSpPr>
        <p:spPr/>
        <p:txBody>
          <a:bodyPr/>
          <a:lstStyle/>
          <a:p>
            <a:endParaRPr lang="en-GB"/>
          </a:p>
        </p:txBody>
      </p:sp>
    </p:spTree>
    <p:extLst>
      <p:ext uri="{BB962C8B-B14F-4D97-AF65-F5344CB8AC3E}">
        <p14:creationId xmlns:p14="http://schemas.microsoft.com/office/powerpoint/2010/main" val="101021561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8155" t="22917" r="29722" b="28385"/>
          <a:stretch/>
        </p:blipFill>
        <p:spPr bwMode="auto">
          <a:xfrm>
            <a:off x="-4565" y="188640"/>
            <a:ext cx="8910509" cy="59046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38020870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a:xfrm>
            <a:off x="0" y="1600200"/>
            <a:ext cx="9144000" cy="4525963"/>
          </a:xfrm>
        </p:spPr>
        <p:txBody>
          <a:bodyPr/>
          <a:lstStyle/>
          <a:p>
            <a:pPr marL="0" indent="0" algn="ctr">
              <a:buNone/>
            </a:pPr>
            <a:r>
              <a:rPr lang="en-GB" dirty="0" smtClean="0">
                <a:latin typeface="Century Gothic" panose="020B0502020202020204" pitchFamily="34" charset="0"/>
              </a:rPr>
              <a:t>A 1 carat diamond ring weighing 0.2g has approximately 60000000000000000000000 atoms</a:t>
            </a:r>
            <a:endParaRPr lang="en-GB" dirty="0">
              <a:latin typeface="Century Gothic" panose="020B0502020202020204" pitchFamily="34" charset="0"/>
            </a:endParaRPr>
          </a:p>
        </p:txBody>
      </p:sp>
    </p:spTree>
    <p:extLst>
      <p:ext uri="{BB962C8B-B14F-4D97-AF65-F5344CB8AC3E}">
        <p14:creationId xmlns:p14="http://schemas.microsoft.com/office/powerpoint/2010/main" val="242958101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8155" t="22917" r="53514" b="28385"/>
          <a:stretch/>
        </p:blipFill>
        <p:spPr bwMode="auto">
          <a:xfrm>
            <a:off x="1166" y="692696"/>
            <a:ext cx="3543852" cy="43204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Notched Right Arrow 3"/>
          <p:cNvSpPr/>
          <p:nvPr/>
        </p:nvSpPr>
        <p:spPr>
          <a:xfrm>
            <a:off x="3131840" y="2636912"/>
            <a:ext cx="1800200" cy="648072"/>
          </a:xfrm>
          <a:prstGeom prst="notchedRight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a:p>
        </p:txBody>
      </p:sp>
      <p:sp>
        <p:nvSpPr>
          <p:cNvPr id="5" name="Rectangle 4"/>
          <p:cNvSpPr/>
          <p:nvPr/>
        </p:nvSpPr>
        <p:spPr>
          <a:xfrm>
            <a:off x="5076056" y="1052736"/>
            <a:ext cx="3995936" cy="396044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GB"/>
          </a:p>
        </p:txBody>
      </p:sp>
      <p:sp>
        <p:nvSpPr>
          <p:cNvPr id="6" name="Oval 5"/>
          <p:cNvSpPr/>
          <p:nvPr/>
        </p:nvSpPr>
        <p:spPr>
          <a:xfrm>
            <a:off x="5796136" y="2276872"/>
            <a:ext cx="72008" cy="108012"/>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a:p>
        </p:txBody>
      </p:sp>
      <p:sp>
        <p:nvSpPr>
          <p:cNvPr id="8" name="Oval 7"/>
          <p:cNvSpPr/>
          <p:nvPr/>
        </p:nvSpPr>
        <p:spPr>
          <a:xfrm>
            <a:off x="7452320" y="3338990"/>
            <a:ext cx="72008" cy="108012"/>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a:p>
        </p:txBody>
      </p:sp>
      <p:sp>
        <p:nvSpPr>
          <p:cNvPr id="9" name="Oval 8"/>
          <p:cNvSpPr/>
          <p:nvPr/>
        </p:nvSpPr>
        <p:spPr>
          <a:xfrm>
            <a:off x="7069471" y="1698699"/>
            <a:ext cx="72008" cy="108012"/>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a:p>
        </p:txBody>
      </p:sp>
      <p:sp>
        <p:nvSpPr>
          <p:cNvPr id="10" name="Oval 9"/>
          <p:cNvSpPr/>
          <p:nvPr/>
        </p:nvSpPr>
        <p:spPr>
          <a:xfrm>
            <a:off x="5821154" y="3392996"/>
            <a:ext cx="72008" cy="108012"/>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a:p>
        </p:txBody>
      </p:sp>
      <p:sp>
        <p:nvSpPr>
          <p:cNvPr id="11" name="Oval 10"/>
          <p:cNvSpPr/>
          <p:nvPr/>
        </p:nvSpPr>
        <p:spPr>
          <a:xfrm>
            <a:off x="5912532" y="1628800"/>
            <a:ext cx="72008" cy="108012"/>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a:p>
        </p:txBody>
      </p:sp>
      <p:sp>
        <p:nvSpPr>
          <p:cNvPr id="12" name="Oval 11"/>
          <p:cNvSpPr/>
          <p:nvPr/>
        </p:nvSpPr>
        <p:spPr>
          <a:xfrm>
            <a:off x="6829135" y="2495139"/>
            <a:ext cx="72008" cy="108012"/>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a:p>
        </p:txBody>
      </p:sp>
      <p:sp>
        <p:nvSpPr>
          <p:cNvPr id="13" name="Oval 12"/>
          <p:cNvSpPr/>
          <p:nvPr/>
        </p:nvSpPr>
        <p:spPr>
          <a:xfrm>
            <a:off x="6829135" y="3800872"/>
            <a:ext cx="72008" cy="108012"/>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a:p>
        </p:txBody>
      </p:sp>
      <p:sp>
        <p:nvSpPr>
          <p:cNvPr id="14" name="Oval 13"/>
          <p:cNvSpPr/>
          <p:nvPr/>
        </p:nvSpPr>
        <p:spPr>
          <a:xfrm>
            <a:off x="8001862" y="2960948"/>
            <a:ext cx="72008" cy="108012"/>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a:p>
        </p:txBody>
      </p:sp>
      <p:sp>
        <p:nvSpPr>
          <p:cNvPr id="15" name="Oval 14"/>
          <p:cNvSpPr/>
          <p:nvPr/>
        </p:nvSpPr>
        <p:spPr>
          <a:xfrm>
            <a:off x="6064932" y="4437112"/>
            <a:ext cx="72008" cy="108012"/>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a:p>
        </p:txBody>
      </p:sp>
      <p:sp>
        <p:nvSpPr>
          <p:cNvPr id="16" name="Oval 15"/>
          <p:cNvSpPr/>
          <p:nvPr/>
        </p:nvSpPr>
        <p:spPr>
          <a:xfrm>
            <a:off x="8089406" y="2060848"/>
            <a:ext cx="72008" cy="108012"/>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a:p>
        </p:txBody>
      </p:sp>
      <p:sp>
        <p:nvSpPr>
          <p:cNvPr id="17" name="Oval 16"/>
          <p:cNvSpPr/>
          <p:nvPr/>
        </p:nvSpPr>
        <p:spPr>
          <a:xfrm>
            <a:off x="8172400" y="3800872"/>
            <a:ext cx="72008" cy="108012"/>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a:p>
        </p:txBody>
      </p:sp>
      <p:sp>
        <p:nvSpPr>
          <p:cNvPr id="7" name="TextBox 6"/>
          <p:cNvSpPr txBox="1"/>
          <p:nvPr/>
        </p:nvSpPr>
        <p:spPr>
          <a:xfrm>
            <a:off x="395536" y="5013176"/>
            <a:ext cx="2592288" cy="523220"/>
          </a:xfrm>
          <a:prstGeom prst="rect">
            <a:avLst/>
          </a:prstGeom>
          <a:noFill/>
        </p:spPr>
        <p:txBody>
          <a:bodyPr wrap="square" rtlCol="0">
            <a:spAutoFit/>
          </a:bodyPr>
          <a:lstStyle/>
          <a:p>
            <a:r>
              <a:rPr lang="en-GB" sz="2800" dirty="0" smtClean="0">
                <a:latin typeface="Century Gothic" panose="020B0502020202020204" pitchFamily="34" charset="0"/>
              </a:rPr>
              <a:t>Solid</a:t>
            </a:r>
            <a:endParaRPr lang="en-GB" sz="2800" dirty="0">
              <a:latin typeface="Century Gothic" panose="020B0502020202020204" pitchFamily="34" charset="0"/>
            </a:endParaRPr>
          </a:p>
        </p:txBody>
      </p:sp>
      <p:sp>
        <p:nvSpPr>
          <p:cNvPr id="19" name="TextBox 18"/>
          <p:cNvSpPr txBox="1"/>
          <p:nvPr/>
        </p:nvSpPr>
        <p:spPr>
          <a:xfrm>
            <a:off x="5912532" y="5013176"/>
            <a:ext cx="2592288" cy="523220"/>
          </a:xfrm>
          <a:prstGeom prst="rect">
            <a:avLst/>
          </a:prstGeom>
          <a:noFill/>
        </p:spPr>
        <p:txBody>
          <a:bodyPr wrap="square" rtlCol="0">
            <a:spAutoFit/>
          </a:bodyPr>
          <a:lstStyle/>
          <a:p>
            <a:r>
              <a:rPr lang="en-GB" sz="2800" dirty="0" smtClean="0">
                <a:latin typeface="Century Gothic" panose="020B0502020202020204" pitchFamily="34" charset="0"/>
              </a:rPr>
              <a:t>Gas</a:t>
            </a:r>
            <a:endParaRPr lang="en-GB" sz="2800" dirty="0">
              <a:latin typeface="Century Gothic" panose="020B0502020202020204" pitchFamily="34" charset="0"/>
            </a:endParaRPr>
          </a:p>
        </p:txBody>
      </p:sp>
    </p:spTree>
    <p:extLst>
      <p:ext uri="{BB962C8B-B14F-4D97-AF65-F5344CB8AC3E}">
        <p14:creationId xmlns:p14="http://schemas.microsoft.com/office/powerpoint/2010/main" val="201654377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r>
              <a:rPr lang="en-GB" dirty="0" smtClean="0"/>
              <a:t>Read page 2 and answer Q10-20</a:t>
            </a:r>
            <a:endParaRPr lang="en-GB" dirty="0"/>
          </a:p>
        </p:txBody>
      </p:sp>
    </p:spTree>
    <p:extLst>
      <p:ext uri="{BB962C8B-B14F-4D97-AF65-F5344CB8AC3E}">
        <p14:creationId xmlns:p14="http://schemas.microsoft.com/office/powerpoint/2010/main" val="168577771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latin typeface="Century Gothic" panose="020B0502020202020204" pitchFamily="34" charset="0"/>
              </a:rPr>
              <a:t>Graphite is an exception</a:t>
            </a:r>
            <a:endParaRPr lang="en-GB" dirty="0">
              <a:latin typeface="Century Gothic" panose="020B0502020202020204" pitchFamily="34" charset="0"/>
            </a:endParaRPr>
          </a:p>
        </p:txBody>
      </p:sp>
      <p:pic>
        <p:nvPicPr>
          <p:cNvPr id="205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31262" t="32328" r="42080" b="22413"/>
          <a:stretch/>
        </p:blipFill>
        <p:spPr bwMode="auto">
          <a:xfrm>
            <a:off x="2483768" y="1628800"/>
            <a:ext cx="4260061" cy="406642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5" name="Straight Arrow Connector 4"/>
          <p:cNvCxnSpPr/>
          <p:nvPr/>
        </p:nvCxnSpPr>
        <p:spPr>
          <a:xfrm flipV="1">
            <a:off x="1763688" y="2060848"/>
            <a:ext cx="697131" cy="360040"/>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8" name="Straight Arrow Connector 7"/>
          <p:cNvCxnSpPr/>
          <p:nvPr/>
        </p:nvCxnSpPr>
        <p:spPr>
          <a:xfrm>
            <a:off x="1763688" y="2924944"/>
            <a:ext cx="688223" cy="557046"/>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10" name="Straight Arrow Connector 9"/>
          <p:cNvCxnSpPr/>
          <p:nvPr/>
        </p:nvCxnSpPr>
        <p:spPr>
          <a:xfrm flipH="1">
            <a:off x="5508105" y="2790497"/>
            <a:ext cx="1235724" cy="144016"/>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13" name="Straight Arrow Connector 12"/>
          <p:cNvCxnSpPr/>
          <p:nvPr/>
        </p:nvCxnSpPr>
        <p:spPr>
          <a:xfrm flipH="1" flipV="1">
            <a:off x="5364089" y="5229201"/>
            <a:ext cx="864095" cy="466020"/>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sp>
        <p:nvSpPr>
          <p:cNvPr id="15" name="TextBox 14"/>
          <p:cNvSpPr txBox="1"/>
          <p:nvPr/>
        </p:nvSpPr>
        <p:spPr>
          <a:xfrm>
            <a:off x="144016" y="1412776"/>
            <a:ext cx="1763688" cy="2246769"/>
          </a:xfrm>
          <a:prstGeom prst="rect">
            <a:avLst/>
          </a:prstGeom>
          <a:noFill/>
        </p:spPr>
        <p:txBody>
          <a:bodyPr wrap="square" rtlCol="0">
            <a:spAutoFit/>
          </a:bodyPr>
          <a:lstStyle/>
          <a:p>
            <a:r>
              <a:rPr lang="en-GB" sz="2000" dirty="0" smtClean="0">
                <a:latin typeface="Century Gothic" panose="020B0502020202020204" pitchFamily="34" charset="0"/>
              </a:rPr>
              <a:t>Layers of carbon atoms. Each atom is covalently bonded to three others</a:t>
            </a:r>
            <a:endParaRPr lang="en-GB" sz="2000" dirty="0">
              <a:latin typeface="Century Gothic" panose="020B0502020202020204" pitchFamily="34" charset="0"/>
            </a:endParaRPr>
          </a:p>
        </p:txBody>
      </p:sp>
      <p:sp>
        <p:nvSpPr>
          <p:cNvPr id="17" name="TextBox 16"/>
          <p:cNvSpPr txBox="1"/>
          <p:nvPr/>
        </p:nvSpPr>
        <p:spPr>
          <a:xfrm>
            <a:off x="6372200" y="1484784"/>
            <a:ext cx="2688203" cy="1938992"/>
          </a:xfrm>
          <a:prstGeom prst="rect">
            <a:avLst/>
          </a:prstGeom>
          <a:noFill/>
        </p:spPr>
        <p:txBody>
          <a:bodyPr wrap="square" rtlCol="0">
            <a:spAutoFit/>
          </a:bodyPr>
          <a:lstStyle/>
          <a:p>
            <a:pPr algn="r"/>
            <a:r>
              <a:rPr lang="en-GB" sz="2000" dirty="0" smtClean="0">
                <a:latin typeface="Century Gothic" panose="020B0502020202020204" pitchFamily="34" charset="0"/>
              </a:rPr>
              <a:t>Electrons are free to travel between the layers – they are </a:t>
            </a:r>
            <a:r>
              <a:rPr lang="en-GB" sz="2000" b="1" dirty="0" smtClean="0">
                <a:latin typeface="Century Gothic" panose="020B0502020202020204" pitchFamily="34" charset="0"/>
              </a:rPr>
              <a:t>delocalised</a:t>
            </a:r>
            <a:r>
              <a:rPr lang="en-GB" sz="2000" dirty="0" smtClean="0">
                <a:latin typeface="Century Gothic" panose="020B0502020202020204" pitchFamily="34" charset="0"/>
              </a:rPr>
              <a:t>. This is why graphite conducts electricity.</a:t>
            </a:r>
            <a:endParaRPr lang="en-GB" sz="2000" dirty="0">
              <a:latin typeface="Century Gothic" panose="020B0502020202020204" pitchFamily="34" charset="0"/>
            </a:endParaRPr>
          </a:p>
        </p:txBody>
      </p:sp>
      <p:sp>
        <p:nvSpPr>
          <p:cNvPr id="18" name="TextBox 17"/>
          <p:cNvSpPr txBox="1"/>
          <p:nvPr/>
        </p:nvSpPr>
        <p:spPr>
          <a:xfrm>
            <a:off x="6084168" y="3933056"/>
            <a:ext cx="2688203" cy="2554545"/>
          </a:xfrm>
          <a:prstGeom prst="rect">
            <a:avLst/>
          </a:prstGeom>
          <a:noFill/>
        </p:spPr>
        <p:txBody>
          <a:bodyPr wrap="square" rtlCol="0">
            <a:spAutoFit/>
          </a:bodyPr>
          <a:lstStyle/>
          <a:p>
            <a:pPr algn="r"/>
            <a:r>
              <a:rPr lang="en-GB" sz="2000" dirty="0" smtClean="0">
                <a:latin typeface="Century Gothic" panose="020B0502020202020204" pitchFamily="34" charset="0"/>
              </a:rPr>
              <a:t>The layers themselves are strong but are free to slide over each other like a pack of cards. This means graphite is soft and slippery.</a:t>
            </a:r>
            <a:endParaRPr lang="en-GB" sz="2000" dirty="0">
              <a:latin typeface="Century Gothic" panose="020B0502020202020204" pitchFamily="34" charset="0"/>
            </a:endParaRPr>
          </a:p>
        </p:txBody>
      </p:sp>
    </p:spTree>
    <p:extLst>
      <p:ext uri="{BB962C8B-B14F-4D97-AF65-F5344CB8AC3E}">
        <p14:creationId xmlns:p14="http://schemas.microsoft.com/office/powerpoint/2010/main" val="2357883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7" grpId="0"/>
      <p:bldP spid="18"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r>
              <a:rPr lang="en-GB" dirty="0" smtClean="0"/>
              <a:t>Q21-25</a:t>
            </a:r>
            <a:endParaRPr lang="en-GB" dirty="0"/>
          </a:p>
        </p:txBody>
      </p:sp>
    </p:spTree>
    <p:extLst>
      <p:ext uri="{BB962C8B-B14F-4D97-AF65-F5344CB8AC3E}">
        <p14:creationId xmlns:p14="http://schemas.microsoft.com/office/powerpoint/2010/main" val="410601443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smtClean="0">
                <a:latin typeface="Century Gothic" panose="020B0502020202020204" pitchFamily="34" charset="0"/>
              </a:rPr>
              <a:t>Simple Molecules</a:t>
            </a:r>
            <a:endParaRPr lang="en-GB" dirty="0">
              <a:latin typeface="Century Gothic" panose="020B0502020202020204" pitchFamily="34" charset="0"/>
            </a:endParaRPr>
          </a:p>
        </p:txBody>
      </p:sp>
    </p:spTree>
    <p:extLst>
      <p:ext uri="{BB962C8B-B14F-4D97-AF65-F5344CB8AC3E}">
        <p14:creationId xmlns:p14="http://schemas.microsoft.com/office/powerpoint/2010/main" val="404396044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GB" dirty="0" smtClean="0">
                <a:latin typeface="Century Gothic" panose="020B0502020202020204" pitchFamily="34" charset="0"/>
              </a:rPr>
              <a:t>Methane</a:t>
            </a:r>
            <a:endParaRPr lang="en-GB" dirty="0">
              <a:latin typeface="Century Gothic" panose="020B0502020202020204" pitchFamily="34" charset="0"/>
            </a:endParaRPr>
          </a:p>
        </p:txBody>
      </p:sp>
      <p:sp>
        <p:nvSpPr>
          <p:cNvPr id="5" name="Title 4"/>
          <p:cNvSpPr>
            <a:spLocks noGrp="1"/>
          </p:cNvSpPr>
          <p:nvPr>
            <p:ph type="title"/>
          </p:nvPr>
        </p:nvSpPr>
        <p:spPr/>
        <p:txBody>
          <a:bodyPr/>
          <a:lstStyle/>
          <a:p>
            <a:endParaRPr lang="en-GB"/>
          </a:p>
        </p:txBody>
      </p:sp>
      <p:pic>
        <p:nvPicPr>
          <p:cNvPr id="1026" name="Picture 2" descr="http://media.gettyimages.com/photos/bunsen-burner-picture-id12854673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14503" y="2782188"/>
            <a:ext cx="3962771" cy="39939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7837784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79512" y="116632"/>
            <a:ext cx="8784976" cy="6552728"/>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lang="en-GB"/>
          </a:p>
        </p:txBody>
      </p:sp>
      <p:grpSp>
        <p:nvGrpSpPr>
          <p:cNvPr id="11" name="Group 10"/>
          <p:cNvGrpSpPr/>
          <p:nvPr/>
        </p:nvGrpSpPr>
        <p:grpSpPr>
          <a:xfrm>
            <a:off x="888357" y="1083999"/>
            <a:ext cx="1226987" cy="1597301"/>
            <a:chOff x="888357" y="1083999"/>
            <a:chExt cx="1226987" cy="1597301"/>
          </a:xfrm>
        </p:grpSpPr>
        <p:sp>
          <p:nvSpPr>
            <p:cNvPr id="5" name="Oval 4"/>
            <p:cNvSpPr/>
            <p:nvPr/>
          </p:nvSpPr>
          <p:spPr>
            <a:xfrm>
              <a:off x="1259632" y="1556792"/>
              <a:ext cx="504056" cy="648072"/>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GB" sz="3200" dirty="0"/>
                <a:t>C</a:t>
              </a:r>
              <a:endParaRPr lang="en-GB" dirty="0"/>
            </a:p>
          </p:txBody>
        </p:sp>
        <p:sp>
          <p:nvSpPr>
            <p:cNvPr id="6" name="Oval 5"/>
            <p:cNvSpPr/>
            <p:nvPr/>
          </p:nvSpPr>
          <p:spPr>
            <a:xfrm>
              <a:off x="1763688" y="1642610"/>
              <a:ext cx="351656" cy="476436"/>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GB" sz="3200" dirty="0" smtClean="0"/>
                <a:t>H</a:t>
              </a:r>
              <a:endParaRPr lang="en-GB" dirty="0"/>
            </a:p>
          </p:txBody>
        </p:sp>
        <p:sp>
          <p:nvSpPr>
            <p:cNvPr id="7" name="Oval 6"/>
            <p:cNvSpPr/>
            <p:nvPr/>
          </p:nvSpPr>
          <p:spPr>
            <a:xfrm>
              <a:off x="1335832" y="2204864"/>
              <a:ext cx="351656" cy="476436"/>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GB" sz="3200" dirty="0" smtClean="0"/>
                <a:t>H</a:t>
              </a:r>
              <a:endParaRPr lang="en-GB" dirty="0"/>
            </a:p>
          </p:txBody>
        </p:sp>
        <p:sp>
          <p:nvSpPr>
            <p:cNvPr id="8" name="Oval 7"/>
            <p:cNvSpPr/>
            <p:nvPr/>
          </p:nvSpPr>
          <p:spPr>
            <a:xfrm>
              <a:off x="888357" y="1642610"/>
              <a:ext cx="351656" cy="476436"/>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GB" sz="3200" dirty="0" smtClean="0"/>
                <a:t>H</a:t>
              </a:r>
              <a:endParaRPr lang="en-GB" dirty="0"/>
            </a:p>
          </p:txBody>
        </p:sp>
        <p:sp>
          <p:nvSpPr>
            <p:cNvPr id="9" name="Oval 8"/>
            <p:cNvSpPr/>
            <p:nvPr/>
          </p:nvSpPr>
          <p:spPr>
            <a:xfrm>
              <a:off x="1352151" y="1083999"/>
              <a:ext cx="351656" cy="476436"/>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GB" sz="3200" dirty="0" smtClean="0"/>
                <a:t>H</a:t>
              </a:r>
              <a:endParaRPr lang="en-GB" dirty="0"/>
            </a:p>
          </p:txBody>
        </p:sp>
      </p:grpSp>
      <p:grpSp>
        <p:nvGrpSpPr>
          <p:cNvPr id="12" name="Group 11"/>
          <p:cNvGrpSpPr/>
          <p:nvPr/>
        </p:nvGrpSpPr>
        <p:grpSpPr>
          <a:xfrm>
            <a:off x="1353973" y="3610841"/>
            <a:ext cx="1226987" cy="1597301"/>
            <a:chOff x="888357" y="1083999"/>
            <a:chExt cx="1226987" cy="1597301"/>
          </a:xfrm>
        </p:grpSpPr>
        <p:sp>
          <p:nvSpPr>
            <p:cNvPr id="13" name="Oval 12"/>
            <p:cNvSpPr/>
            <p:nvPr/>
          </p:nvSpPr>
          <p:spPr>
            <a:xfrm>
              <a:off x="1259632" y="1556792"/>
              <a:ext cx="504056" cy="648072"/>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GB" sz="3200" dirty="0"/>
                <a:t>C</a:t>
              </a:r>
              <a:endParaRPr lang="en-GB" dirty="0"/>
            </a:p>
          </p:txBody>
        </p:sp>
        <p:sp>
          <p:nvSpPr>
            <p:cNvPr id="14" name="Oval 13"/>
            <p:cNvSpPr/>
            <p:nvPr/>
          </p:nvSpPr>
          <p:spPr>
            <a:xfrm>
              <a:off x="1763688" y="1642610"/>
              <a:ext cx="351656" cy="476436"/>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GB" sz="3200" dirty="0" smtClean="0"/>
                <a:t>H</a:t>
              </a:r>
              <a:endParaRPr lang="en-GB" dirty="0"/>
            </a:p>
          </p:txBody>
        </p:sp>
        <p:sp>
          <p:nvSpPr>
            <p:cNvPr id="15" name="Oval 14"/>
            <p:cNvSpPr/>
            <p:nvPr/>
          </p:nvSpPr>
          <p:spPr>
            <a:xfrm>
              <a:off x="1335832" y="2204864"/>
              <a:ext cx="351656" cy="476436"/>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GB" sz="3200" dirty="0" smtClean="0"/>
                <a:t>H</a:t>
              </a:r>
              <a:endParaRPr lang="en-GB" dirty="0"/>
            </a:p>
          </p:txBody>
        </p:sp>
        <p:sp>
          <p:nvSpPr>
            <p:cNvPr id="16" name="Oval 15"/>
            <p:cNvSpPr/>
            <p:nvPr/>
          </p:nvSpPr>
          <p:spPr>
            <a:xfrm>
              <a:off x="888357" y="1642610"/>
              <a:ext cx="351656" cy="476436"/>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GB" sz="3200" dirty="0" smtClean="0"/>
                <a:t>H</a:t>
              </a:r>
              <a:endParaRPr lang="en-GB" dirty="0"/>
            </a:p>
          </p:txBody>
        </p:sp>
        <p:sp>
          <p:nvSpPr>
            <p:cNvPr id="17" name="Oval 16"/>
            <p:cNvSpPr/>
            <p:nvPr/>
          </p:nvSpPr>
          <p:spPr>
            <a:xfrm>
              <a:off x="1352151" y="1083999"/>
              <a:ext cx="351656" cy="476436"/>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GB" sz="3200" dirty="0" smtClean="0"/>
                <a:t>H</a:t>
              </a:r>
              <a:endParaRPr lang="en-GB" dirty="0"/>
            </a:p>
          </p:txBody>
        </p:sp>
      </p:grpSp>
      <p:grpSp>
        <p:nvGrpSpPr>
          <p:cNvPr id="18" name="Group 17"/>
          <p:cNvGrpSpPr/>
          <p:nvPr/>
        </p:nvGrpSpPr>
        <p:grpSpPr>
          <a:xfrm>
            <a:off x="6820474" y="2335755"/>
            <a:ext cx="1226987" cy="1597301"/>
            <a:chOff x="888357" y="1083999"/>
            <a:chExt cx="1226987" cy="1597301"/>
          </a:xfrm>
        </p:grpSpPr>
        <p:sp>
          <p:nvSpPr>
            <p:cNvPr id="19" name="Oval 18"/>
            <p:cNvSpPr/>
            <p:nvPr/>
          </p:nvSpPr>
          <p:spPr>
            <a:xfrm>
              <a:off x="1259632" y="1556792"/>
              <a:ext cx="504056" cy="648072"/>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GB" sz="3200" dirty="0"/>
                <a:t>C</a:t>
              </a:r>
              <a:endParaRPr lang="en-GB" dirty="0"/>
            </a:p>
          </p:txBody>
        </p:sp>
        <p:sp>
          <p:nvSpPr>
            <p:cNvPr id="20" name="Oval 19"/>
            <p:cNvSpPr/>
            <p:nvPr/>
          </p:nvSpPr>
          <p:spPr>
            <a:xfrm>
              <a:off x="1763688" y="1642610"/>
              <a:ext cx="351656" cy="476436"/>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GB" sz="3200" dirty="0" smtClean="0"/>
                <a:t>H</a:t>
              </a:r>
              <a:endParaRPr lang="en-GB" dirty="0"/>
            </a:p>
          </p:txBody>
        </p:sp>
        <p:sp>
          <p:nvSpPr>
            <p:cNvPr id="21" name="Oval 20"/>
            <p:cNvSpPr/>
            <p:nvPr/>
          </p:nvSpPr>
          <p:spPr>
            <a:xfrm>
              <a:off x="1335832" y="2204864"/>
              <a:ext cx="351656" cy="476436"/>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GB" sz="3200" dirty="0" smtClean="0"/>
                <a:t>H</a:t>
              </a:r>
              <a:endParaRPr lang="en-GB" dirty="0"/>
            </a:p>
          </p:txBody>
        </p:sp>
        <p:sp>
          <p:nvSpPr>
            <p:cNvPr id="22" name="Oval 21"/>
            <p:cNvSpPr/>
            <p:nvPr/>
          </p:nvSpPr>
          <p:spPr>
            <a:xfrm>
              <a:off x="888357" y="1642610"/>
              <a:ext cx="351656" cy="476436"/>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GB" sz="3200" dirty="0" smtClean="0"/>
                <a:t>H</a:t>
              </a:r>
              <a:endParaRPr lang="en-GB" dirty="0"/>
            </a:p>
          </p:txBody>
        </p:sp>
        <p:sp>
          <p:nvSpPr>
            <p:cNvPr id="23" name="Oval 22"/>
            <p:cNvSpPr/>
            <p:nvPr/>
          </p:nvSpPr>
          <p:spPr>
            <a:xfrm>
              <a:off x="1352151" y="1083999"/>
              <a:ext cx="351656" cy="476436"/>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GB" sz="3200" dirty="0" smtClean="0"/>
                <a:t>H</a:t>
              </a:r>
              <a:endParaRPr lang="en-GB" dirty="0"/>
            </a:p>
          </p:txBody>
        </p:sp>
      </p:grpSp>
      <p:grpSp>
        <p:nvGrpSpPr>
          <p:cNvPr id="24" name="Group 23"/>
          <p:cNvGrpSpPr/>
          <p:nvPr/>
        </p:nvGrpSpPr>
        <p:grpSpPr>
          <a:xfrm>
            <a:off x="3985302" y="4405849"/>
            <a:ext cx="1226987" cy="1597301"/>
            <a:chOff x="888357" y="1083999"/>
            <a:chExt cx="1226987" cy="1597301"/>
          </a:xfrm>
        </p:grpSpPr>
        <p:sp>
          <p:nvSpPr>
            <p:cNvPr id="25" name="Oval 24"/>
            <p:cNvSpPr/>
            <p:nvPr/>
          </p:nvSpPr>
          <p:spPr>
            <a:xfrm>
              <a:off x="1259632" y="1556792"/>
              <a:ext cx="504056" cy="648072"/>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GB" sz="3200" dirty="0"/>
                <a:t>C</a:t>
              </a:r>
              <a:endParaRPr lang="en-GB" dirty="0"/>
            </a:p>
          </p:txBody>
        </p:sp>
        <p:sp>
          <p:nvSpPr>
            <p:cNvPr id="26" name="Oval 25"/>
            <p:cNvSpPr/>
            <p:nvPr/>
          </p:nvSpPr>
          <p:spPr>
            <a:xfrm>
              <a:off x="1763688" y="1642610"/>
              <a:ext cx="351656" cy="476436"/>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GB" sz="3200" dirty="0" smtClean="0"/>
                <a:t>H</a:t>
              </a:r>
              <a:endParaRPr lang="en-GB" dirty="0"/>
            </a:p>
          </p:txBody>
        </p:sp>
        <p:sp>
          <p:nvSpPr>
            <p:cNvPr id="27" name="Oval 26"/>
            <p:cNvSpPr/>
            <p:nvPr/>
          </p:nvSpPr>
          <p:spPr>
            <a:xfrm>
              <a:off x="1335832" y="2204864"/>
              <a:ext cx="351656" cy="476436"/>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GB" sz="3200" dirty="0" smtClean="0"/>
                <a:t>H</a:t>
              </a:r>
              <a:endParaRPr lang="en-GB" dirty="0"/>
            </a:p>
          </p:txBody>
        </p:sp>
        <p:sp>
          <p:nvSpPr>
            <p:cNvPr id="28" name="Oval 27"/>
            <p:cNvSpPr/>
            <p:nvPr/>
          </p:nvSpPr>
          <p:spPr>
            <a:xfrm>
              <a:off x="888357" y="1642610"/>
              <a:ext cx="351656" cy="476436"/>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GB" sz="3200" dirty="0" smtClean="0"/>
                <a:t>H</a:t>
              </a:r>
              <a:endParaRPr lang="en-GB" dirty="0"/>
            </a:p>
          </p:txBody>
        </p:sp>
        <p:sp>
          <p:nvSpPr>
            <p:cNvPr id="29" name="Oval 28"/>
            <p:cNvSpPr/>
            <p:nvPr/>
          </p:nvSpPr>
          <p:spPr>
            <a:xfrm>
              <a:off x="1352151" y="1083999"/>
              <a:ext cx="351656" cy="476436"/>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GB" sz="3200" dirty="0" smtClean="0"/>
                <a:t>H</a:t>
              </a:r>
              <a:endParaRPr lang="en-GB" dirty="0"/>
            </a:p>
          </p:txBody>
        </p:sp>
      </p:grpSp>
      <p:grpSp>
        <p:nvGrpSpPr>
          <p:cNvPr id="30" name="Group 29"/>
          <p:cNvGrpSpPr/>
          <p:nvPr/>
        </p:nvGrpSpPr>
        <p:grpSpPr>
          <a:xfrm>
            <a:off x="4569233" y="1082177"/>
            <a:ext cx="1226987" cy="1597301"/>
            <a:chOff x="888357" y="1083999"/>
            <a:chExt cx="1226987" cy="1597301"/>
          </a:xfrm>
        </p:grpSpPr>
        <p:sp>
          <p:nvSpPr>
            <p:cNvPr id="31" name="Oval 30"/>
            <p:cNvSpPr/>
            <p:nvPr/>
          </p:nvSpPr>
          <p:spPr>
            <a:xfrm>
              <a:off x="1259632" y="1556792"/>
              <a:ext cx="504056" cy="648072"/>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GB" sz="3200" dirty="0"/>
                <a:t>C</a:t>
              </a:r>
              <a:endParaRPr lang="en-GB" dirty="0"/>
            </a:p>
          </p:txBody>
        </p:sp>
        <p:sp>
          <p:nvSpPr>
            <p:cNvPr id="32" name="Oval 31"/>
            <p:cNvSpPr/>
            <p:nvPr/>
          </p:nvSpPr>
          <p:spPr>
            <a:xfrm>
              <a:off x="1763688" y="1642610"/>
              <a:ext cx="351656" cy="476436"/>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GB" sz="3200" dirty="0" smtClean="0"/>
                <a:t>H</a:t>
              </a:r>
              <a:endParaRPr lang="en-GB" dirty="0"/>
            </a:p>
          </p:txBody>
        </p:sp>
        <p:sp>
          <p:nvSpPr>
            <p:cNvPr id="33" name="Oval 32"/>
            <p:cNvSpPr/>
            <p:nvPr/>
          </p:nvSpPr>
          <p:spPr>
            <a:xfrm>
              <a:off x="1335832" y="2204864"/>
              <a:ext cx="351656" cy="476436"/>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GB" sz="3200" dirty="0" smtClean="0"/>
                <a:t>H</a:t>
              </a:r>
              <a:endParaRPr lang="en-GB" dirty="0"/>
            </a:p>
          </p:txBody>
        </p:sp>
        <p:sp>
          <p:nvSpPr>
            <p:cNvPr id="34" name="Oval 33"/>
            <p:cNvSpPr/>
            <p:nvPr/>
          </p:nvSpPr>
          <p:spPr>
            <a:xfrm>
              <a:off x="888357" y="1642610"/>
              <a:ext cx="351656" cy="476436"/>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GB" sz="3200" dirty="0" smtClean="0"/>
                <a:t>H</a:t>
              </a:r>
              <a:endParaRPr lang="en-GB" dirty="0"/>
            </a:p>
          </p:txBody>
        </p:sp>
        <p:sp>
          <p:nvSpPr>
            <p:cNvPr id="35" name="Oval 34"/>
            <p:cNvSpPr/>
            <p:nvPr/>
          </p:nvSpPr>
          <p:spPr>
            <a:xfrm>
              <a:off x="1352151" y="1083999"/>
              <a:ext cx="351656" cy="476436"/>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GB" sz="3200" dirty="0" smtClean="0"/>
                <a:t>H</a:t>
              </a:r>
              <a:endParaRPr lang="en-GB" dirty="0"/>
            </a:p>
          </p:txBody>
        </p:sp>
      </p:grpSp>
      <p:cxnSp>
        <p:nvCxnSpPr>
          <p:cNvPr id="37" name="Straight Arrow Connector 36"/>
          <p:cNvCxnSpPr/>
          <p:nvPr/>
        </p:nvCxnSpPr>
        <p:spPr>
          <a:xfrm flipH="1" flipV="1">
            <a:off x="1763688" y="2119046"/>
            <a:ext cx="351656" cy="69314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8" name="Straight Arrow Connector 37"/>
          <p:cNvCxnSpPr>
            <a:endCxn id="14" idx="1"/>
          </p:cNvCxnSpPr>
          <p:nvPr/>
        </p:nvCxnSpPr>
        <p:spPr>
          <a:xfrm>
            <a:off x="2280803" y="3132584"/>
            <a:ext cx="0" cy="110664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41" name="TextBox 40"/>
          <p:cNvSpPr txBox="1"/>
          <p:nvPr/>
        </p:nvSpPr>
        <p:spPr>
          <a:xfrm>
            <a:off x="755576" y="2782669"/>
            <a:ext cx="3438456" cy="646331"/>
          </a:xfrm>
          <a:prstGeom prst="rect">
            <a:avLst/>
          </a:prstGeom>
          <a:noFill/>
        </p:spPr>
        <p:txBody>
          <a:bodyPr wrap="square" rtlCol="0">
            <a:spAutoFit/>
          </a:bodyPr>
          <a:lstStyle/>
          <a:p>
            <a:r>
              <a:rPr lang="en-GB" dirty="0" smtClean="0"/>
              <a:t>Strong covalent bonds within the molecule</a:t>
            </a:r>
            <a:endParaRPr lang="en-GB" dirty="0"/>
          </a:p>
        </p:txBody>
      </p:sp>
      <p:sp>
        <p:nvSpPr>
          <p:cNvPr id="42" name="TextBox 41"/>
          <p:cNvSpPr txBox="1"/>
          <p:nvPr/>
        </p:nvSpPr>
        <p:spPr>
          <a:xfrm>
            <a:off x="4229890" y="3042437"/>
            <a:ext cx="2430342" cy="1200329"/>
          </a:xfrm>
          <a:prstGeom prst="rect">
            <a:avLst/>
          </a:prstGeom>
          <a:noFill/>
        </p:spPr>
        <p:txBody>
          <a:bodyPr wrap="square" rtlCol="0">
            <a:spAutoFit/>
          </a:bodyPr>
          <a:lstStyle/>
          <a:p>
            <a:r>
              <a:rPr lang="en-GB" dirty="0" smtClean="0"/>
              <a:t>Weak forces between the molecules so easy to pull away from each other</a:t>
            </a:r>
            <a:endParaRPr lang="en-GB" dirty="0"/>
          </a:p>
        </p:txBody>
      </p:sp>
      <p:cxnSp>
        <p:nvCxnSpPr>
          <p:cNvPr id="44" name="Straight Connector 43"/>
          <p:cNvCxnSpPr>
            <a:stCxn id="25" idx="7"/>
            <a:endCxn id="19" idx="3"/>
          </p:cNvCxnSpPr>
          <p:nvPr/>
        </p:nvCxnSpPr>
        <p:spPr>
          <a:xfrm flipV="1">
            <a:off x="4786816" y="3361712"/>
            <a:ext cx="2478750" cy="1611838"/>
          </a:xfrm>
          <a:prstGeom prst="line">
            <a:avLst/>
          </a:prstGeom>
          <a:ln w="38100">
            <a:prstDash val="sysDash"/>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a:stCxn id="31" idx="5"/>
          </p:cNvCxnSpPr>
          <p:nvPr/>
        </p:nvCxnSpPr>
        <p:spPr>
          <a:xfrm>
            <a:off x="5370747" y="2108134"/>
            <a:ext cx="1922527" cy="786232"/>
          </a:xfrm>
          <a:prstGeom prst="line">
            <a:avLst/>
          </a:prstGeom>
          <a:ln w="38100">
            <a:prstDash val="sysDash"/>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a:endCxn id="34" idx="2"/>
          </p:cNvCxnSpPr>
          <p:nvPr/>
        </p:nvCxnSpPr>
        <p:spPr>
          <a:xfrm>
            <a:off x="2115344" y="1871184"/>
            <a:ext cx="2453889" cy="7822"/>
          </a:xfrm>
          <a:prstGeom prst="line">
            <a:avLst/>
          </a:prstGeom>
          <a:ln w="38100">
            <a:prstDash val="sys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154165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7"/>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7"/>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5"/>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4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P spid="42"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a:xfrm>
            <a:off x="4250464" y="2876600"/>
            <a:ext cx="1738536" cy="883701"/>
          </a:xfrm>
        </p:spPr>
        <p:txBody>
          <a:bodyPr/>
          <a:lstStyle/>
          <a:p>
            <a:pPr marL="0" indent="0">
              <a:buNone/>
            </a:pPr>
            <a:r>
              <a:rPr lang="en-GB" dirty="0" smtClean="0"/>
              <a:t>VS.</a:t>
            </a:r>
            <a:endParaRPr lang="en-GB" dirty="0"/>
          </a:p>
        </p:txBody>
      </p:sp>
      <p:sp>
        <p:nvSpPr>
          <p:cNvPr id="4" name="Footer Placeholder 3"/>
          <p:cNvSpPr>
            <a:spLocks noGrp="1"/>
          </p:cNvSpPr>
          <p:nvPr>
            <p:ph type="ftr" sz="quarter" idx="4294967295"/>
          </p:nvPr>
        </p:nvSpPr>
        <p:spPr>
          <a:xfrm>
            <a:off x="0" y="6462000"/>
            <a:ext cx="9144000" cy="392400"/>
          </a:xfrm>
          <a:prstGeom prst="rect">
            <a:avLst/>
          </a:prstGeom>
        </p:spPr>
        <p:txBody>
          <a:bodyPr/>
          <a:lstStyle/>
          <a:p>
            <a:r>
              <a:rPr lang="en-GB" smtClean="0"/>
              <a:t>© Pearson Education Ltd 2016. Copying permitted for purchasing institutions only. This material is not copyright free.</a:t>
            </a:r>
            <a:endParaRPr lang="en-GB" dirty="0"/>
          </a:p>
        </p:txBody>
      </p:sp>
      <p:pic>
        <p:nvPicPr>
          <p:cNvPr id="5"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30833" t="8889" r="32084" b="9556"/>
          <a:stretch/>
        </p:blipFill>
        <p:spPr bwMode="auto">
          <a:xfrm>
            <a:off x="659763" y="1287607"/>
            <a:ext cx="3590701" cy="49355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l="18155" t="22917" r="53514" b="28385"/>
          <a:stretch/>
        </p:blipFill>
        <p:spPr bwMode="auto">
          <a:xfrm>
            <a:off x="5292080" y="715194"/>
            <a:ext cx="3543852" cy="43204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98856500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sp>
        <p:nvSpPr>
          <p:cNvPr id="4" name="Footer Placeholder 3"/>
          <p:cNvSpPr>
            <a:spLocks noGrp="1"/>
          </p:cNvSpPr>
          <p:nvPr>
            <p:ph type="ftr" sz="quarter" idx="4294967295"/>
          </p:nvPr>
        </p:nvSpPr>
        <p:spPr>
          <a:xfrm>
            <a:off x="0" y="6462000"/>
            <a:ext cx="9144000" cy="392400"/>
          </a:xfrm>
          <a:prstGeom prst="rect">
            <a:avLst/>
          </a:prstGeom>
        </p:spPr>
        <p:txBody>
          <a:bodyPr/>
          <a:lstStyle/>
          <a:p>
            <a:r>
              <a:rPr lang="en-GB" smtClean="0"/>
              <a:t>© Pearson Education Ltd 2016. Copying permitted for purchasing institutions only. This material is not copyright free.</a:t>
            </a:r>
            <a:endParaRPr lang="en-GB" dirty="0"/>
          </a:p>
        </p:txBody>
      </p:sp>
      <p:pic>
        <p:nvPicPr>
          <p:cNvPr id="5"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30833" t="8889" r="32084" b="9556"/>
          <a:stretch/>
        </p:blipFill>
        <p:spPr bwMode="auto">
          <a:xfrm>
            <a:off x="659763" y="1287607"/>
            <a:ext cx="3590701" cy="49355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0"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l="34264" t="18880" r="34947" b="19270"/>
          <a:stretch/>
        </p:blipFill>
        <p:spPr bwMode="auto">
          <a:xfrm>
            <a:off x="4722016" y="1065079"/>
            <a:ext cx="4285506" cy="53805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4775237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211516699"/>
              </p:ext>
            </p:extLst>
          </p:nvPr>
        </p:nvGraphicFramePr>
        <p:xfrm>
          <a:off x="-1" y="4"/>
          <a:ext cx="9020673" cy="6675120"/>
        </p:xfrm>
        <a:graphic>
          <a:graphicData uri="http://schemas.openxmlformats.org/drawingml/2006/table">
            <a:tbl>
              <a:tblPr firstRow="1" bandRow="1">
                <a:tableStyleId>{5C22544A-7EE6-4342-B048-85BDC9FD1C3A}</a:tableStyleId>
              </a:tblPr>
              <a:tblGrid>
                <a:gridCol w="3006891"/>
                <a:gridCol w="3006891"/>
                <a:gridCol w="3006891"/>
              </a:tblGrid>
              <a:tr h="428829">
                <a:tc>
                  <a:txBody>
                    <a:bodyPr/>
                    <a:lstStyle/>
                    <a:p>
                      <a:endParaRPr lang="en-GB" sz="2400" dirty="0">
                        <a:latin typeface="Century Gothic" panose="020B0502020202020204" pitchFamily="34" charset="0"/>
                      </a:endParaRPr>
                    </a:p>
                  </a:txBody>
                  <a:tcPr/>
                </a:tc>
                <a:tc>
                  <a:txBody>
                    <a:bodyPr/>
                    <a:lstStyle/>
                    <a:p>
                      <a:r>
                        <a:rPr lang="en-GB" sz="2400" dirty="0" smtClean="0">
                          <a:latin typeface="Century Gothic" panose="020B0502020202020204" pitchFamily="34" charset="0"/>
                        </a:rPr>
                        <a:t>Diamond</a:t>
                      </a:r>
                      <a:endParaRPr lang="en-GB" sz="2400" dirty="0">
                        <a:latin typeface="Century Gothic" panose="020B0502020202020204" pitchFamily="34" charset="0"/>
                      </a:endParaRPr>
                    </a:p>
                  </a:txBody>
                  <a:tcPr/>
                </a:tc>
                <a:tc>
                  <a:txBody>
                    <a:bodyPr/>
                    <a:lstStyle/>
                    <a:p>
                      <a:r>
                        <a:rPr lang="en-GB" sz="2400" dirty="0" smtClean="0">
                          <a:latin typeface="Century Gothic" panose="020B0502020202020204" pitchFamily="34" charset="0"/>
                        </a:rPr>
                        <a:t>Methane</a:t>
                      </a:r>
                      <a:endParaRPr lang="en-GB" sz="2400" dirty="0">
                        <a:latin typeface="Century Gothic" panose="020B0502020202020204" pitchFamily="34" charset="0"/>
                      </a:endParaRPr>
                    </a:p>
                  </a:txBody>
                  <a:tcPr/>
                </a:tc>
              </a:tr>
              <a:tr h="428829">
                <a:tc>
                  <a:txBody>
                    <a:bodyPr/>
                    <a:lstStyle/>
                    <a:p>
                      <a:r>
                        <a:rPr lang="en-GB" sz="2400" b="1" dirty="0" smtClean="0">
                          <a:latin typeface="Century Gothic" panose="020B0502020202020204" pitchFamily="34" charset="0"/>
                        </a:rPr>
                        <a:t>Similarities</a:t>
                      </a:r>
                      <a:endParaRPr lang="en-GB" sz="2400" b="1" dirty="0">
                        <a:latin typeface="Century Gothic" panose="020B0502020202020204" pitchFamily="34" charset="0"/>
                      </a:endParaRPr>
                    </a:p>
                  </a:txBody>
                  <a:tcPr/>
                </a:tc>
                <a:tc>
                  <a:txBody>
                    <a:bodyPr/>
                    <a:lstStyle/>
                    <a:p>
                      <a:endParaRPr lang="en-GB" sz="2400" dirty="0">
                        <a:latin typeface="Century Gothic" panose="020B0502020202020204" pitchFamily="34" charset="0"/>
                      </a:endParaRPr>
                    </a:p>
                  </a:txBody>
                  <a:tcPr/>
                </a:tc>
                <a:tc>
                  <a:txBody>
                    <a:bodyPr/>
                    <a:lstStyle/>
                    <a:p>
                      <a:endParaRPr lang="en-GB" sz="2400">
                        <a:latin typeface="Century Gothic" panose="020B0502020202020204" pitchFamily="34" charset="0"/>
                      </a:endParaRPr>
                    </a:p>
                  </a:txBody>
                  <a:tcPr/>
                </a:tc>
              </a:tr>
              <a:tr h="428829">
                <a:tc>
                  <a:txBody>
                    <a:bodyPr/>
                    <a:lstStyle/>
                    <a:p>
                      <a:r>
                        <a:rPr lang="en-GB" sz="2400" dirty="0" smtClean="0">
                          <a:latin typeface="Century Gothic" panose="020B0502020202020204" pitchFamily="34" charset="0"/>
                        </a:rPr>
                        <a:t>Bonding</a:t>
                      </a:r>
                      <a:endParaRPr lang="en-GB" sz="2400" dirty="0">
                        <a:latin typeface="Century Gothic" panose="020B0502020202020204" pitchFamily="34" charset="0"/>
                      </a:endParaRPr>
                    </a:p>
                  </a:txBody>
                  <a:tcPr/>
                </a:tc>
                <a:tc>
                  <a:txBody>
                    <a:bodyPr/>
                    <a:lstStyle/>
                    <a:p>
                      <a:r>
                        <a:rPr lang="en-GB" sz="2400" dirty="0" smtClean="0">
                          <a:latin typeface="Century Gothic" panose="020B0502020202020204" pitchFamily="34" charset="0"/>
                        </a:rPr>
                        <a:t>Covalent</a:t>
                      </a:r>
                      <a:endParaRPr lang="en-GB" sz="2400" dirty="0">
                        <a:latin typeface="Century Gothic" panose="020B0502020202020204" pitchFamily="34" charset="0"/>
                      </a:endParaRPr>
                    </a:p>
                  </a:txBody>
                  <a:tcPr/>
                </a:tc>
                <a:tc>
                  <a:txBody>
                    <a:bodyPr/>
                    <a:lstStyle/>
                    <a:p>
                      <a:r>
                        <a:rPr lang="en-GB" sz="2400" dirty="0" smtClean="0">
                          <a:latin typeface="Century Gothic" panose="020B0502020202020204" pitchFamily="34" charset="0"/>
                        </a:rPr>
                        <a:t>Covalent</a:t>
                      </a:r>
                      <a:endParaRPr lang="en-GB" sz="2400" dirty="0">
                        <a:latin typeface="Century Gothic" panose="020B0502020202020204" pitchFamily="34" charset="0"/>
                      </a:endParaRPr>
                    </a:p>
                  </a:txBody>
                  <a:tcPr/>
                </a:tc>
              </a:tr>
              <a:tr h="428829">
                <a:tc>
                  <a:txBody>
                    <a:bodyPr/>
                    <a:lstStyle/>
                    <a:p>
                      <a:r>
                        <a:rPr lang="en-GB" sz="2400" dirty="0" smtClean="0">
                          <a:latin typeface="Century Gothic" panose="020B0502020202020204" pitchFamily="34" charset="0"/>
                        </a:rPr>
                        <a:t>Atoms</a:t>
                      </a:r>
                      <a:endParaRPr lang="en-GB" sz="2400" dirty="0">
                        <a:latin typeface="Century Gothic" panose="020B0502020202020204" pitchFamily="34" charset="0"/>
                      </a:endParaRPr>
                    </a:p>
                  </a:txBody>
                  <a:tcPr/>
                </a:tc>
                <a:tc>
                  <a:txBody>
                    <a:bodyPr/>
                    <a:lstStyle/>
                    <a:p>
                      <a:r>
                        <a:rPr lang="en-GB" sz="2400" dirty="0" smtClean="0">
                          <a:latin typeface="Century Gothic" panose="020B0502020202020204" pitchFamily="34" charset="0"/>
                        </a:rPr>
                        <a:t>Involves carbon</a:t>
                      </a:r>
                      <a:endParaRPr lang="en-GB" sz="2400" dirty="0">
                        <a:latin typeface="Century Gothic" panose="020B0502020202020204" pitchFamily="34" charset="0"/>
                      </a:endParaRPr>
                    </a:p>
                  </a:txBody>
                  <a:tcPr/>
                </a:tc>
                <a:tc>
                  <a:txBody>
                    <a:bodyPr/>
                    <a:lstStyle/>
                    <a:p>
                      <a:r>
                        <a:rPr lang="en-GB" sz="2400" dirty="0" smtClean="0">
                          <a:latin typeface="Century Gothic" panose="020B0502020202020204" pitchFamily="34" charset="0"/>
                        </a:rPr>
                        <a:t>Involves carbon</a:t>
                      </a:r>
                      <a:endParaRPr lang="en-GB" sz="2400" dirty="0">
                        <a:latin typeface="Century Gothic" panose="020B0502020202020204" pitchFamily="34" charset="0"/>
                      </a:endParaRPr>
                    </a:p>
                  </a:txBody>
                  <a:tcPr/>
                </a:tc>
              </a:tr>
              <a:tr h="428829">
                <a:tc>
                  <a:txBody>
                    <a:bodyPr/>
                    <a:lstStyle/>
                    <a:p>
                      <a:r>
                        <a:rPr lang="en-GB" sz="2400" dirty="0" smtClean="0">
                          <a:latin typeface="Century Gothic" panose="020B0502020202020204" pitchFamily="34" charset="0"/>
                        </a:rPr>
                        <a:t>Conduct electricity </a:t>
                      </a:r>
                      <a:endParaRPr lang="en-GB" sz="2400" dirty="0">
                        <a:latin typeface="Century Gothic" panose="020B0502020202020204" pitchFamily="34" charset="0"/>
                      </a:endParaRPr>
                    </a:p>
                  </a:txBody>
                  <a:tcPr/>
                </a:tc>
                <a:tc>
                  <a:txBody>
                    <a:bodyPr/>
                    <a:lstStyle/>
                    <a:p>
                      <a:r>
                        <a:rPr lang="en-GB" sz="2400" dirty="0" smtClean="0">
                          <a:latin typeface="Century Gothic" panose="020B0502020202020204" pitchFamily="34" charset="0"/>
                        </a:rPr>
                        <a:t>Does not conduct</a:t>
                      </a:r>
                      <a:endParaRPr lang="en-GB" sz="2400" dirty="0">
                        <a:latin typeface="Century Gothic" panose="020B0502020202020204" pitchFamily="34" charset="0"/>
                      </a:endParaRPr>
                    </a:p>
                  </a:txBody>
                  <a:tcPr/>
                </a:tc>
                <a:tc>
                  <a:txBody>
                    <a:bodyPr/>
                    <a:lstStyle/>
                    <a:p>
                      <a:r>
                        <a:rPr lang="en-GB" sz="2400" dirty="0" smtClean="0">
                          <a:latin typeface="Century Gothic" panose="020B0502020202020204" pitchFamily="34" charset="0"/>
                        </a:rPr>
                        <a:t>Does not conduct</a:t>
                      </a:r>
                      <a:endParaRPr lang="en-GB" sz="2400" dirty="0">
                        <a:latin typeface="Century Gothic" panose="020B0502020202020204" pitchFamily="34" charset="0"/>
                      </a:endParaRPr>
                    </a:p>
                  </a:txBody>
                  <a:tcPr/>
                </a:tc>
              </a:tr>
              <a:tr h="428829">
                <a:tc>
                  <a:txBody>
                    <a:bodyPr/>
                    <a:lstStyle/>
                    <a:p>
                      <a:r>
                        <a:rPr lang="en-GB" sz="2400" b="1" dirty="0" smtClean="0">
                          <a:latin typeface="Century Gothic" panose="020B0502020202020204" pitchFamily="34" charset="0"/>
                        </a:rPr>
                        <a:t>Differences</a:t>
                      </a:r>
                      <a:endParaRPr lang="en-GB" sz="2400" b="1" dirty="0">
                        <a:latin typeface="Century Gothic" panose="020B0502020202020204" pitchFamily="34" charset="0"/>
                      </a:endParaRPr>
                    </a:p>
                  </a:txBody>
                  <a:tcPr/>
                </a:tc>
                <a:tc>
                  <a:txBody>
                    <a:bodyPr/>
                    <a:lstStyle/>
                    <a:p>
                      <a:endParaRPr lang="en-GB" sz="2400">
                        <a:latin typeface="Century Gothic" panose="020B0502020202020204" pitchFamily="34" charset="0"/>
                      </a:endParaRPr>
                    </a:p>
                  </a:txBody>
                  <a:tcPr/>
                </a:tc>
                <a:tc>
                  <a:txBody>
                    <a:bodyPr/>
                    <a:lstStyle/>
                    <a:p>
                      <a:endParaRPr lang="en-GB" sz="2400" dirty="0">
                        <a:latin typeface="Century Gothic" panose="020B0502020202020204" pitchFamily="34" charset="0"/>
                      </a:endParaRPr>
                    </a:p>
                  </a:txBody>
                  <a:tcPr/>
                </a:tc>
              </a:tr>
              <a:tr h="1691820">
                <a:tc>
                  <a:txBody>
                    <a:bodyPr/>
                    <a:lstStyle/>
                    <a:p>
                      <a:r>
                        <a:rPr lang="en-GB" sz="2400" dirty="0" smtClean="0">
                          <a:latin typeface="Century Gothic" panose="020B0502020202020204" pitchFamily="34" charset="0"/>
                        </a:rPr>
                        <a:t>Bonding</a:t>
                      </a:r>
                      <a:endParaRPr lang="en-GB" sz="2400" dirty="0">
                        <a:latin typeface="Century Gothic" panose="020B0502020202020204" pitchFamily="34" charset="0"/>
                      </a:endParaRPr>
                    </a:p>
                  </a:txBody>
                  <a:tcPr/>
                </a:tc>
                <a:tc>
                  <a:txBody>
                    <a:bodyPr/>
                    <a:lstStyle/>
                    <a:p>
                      <a:r>
                        <a:rPr lang="en-GB" sz="2400" dirty="0" smtClean="0">
                          <a:latin typeface="Century Gothic" panose="020B0502020202020204" pitchFamily="34" charset="0"/>
                        </a:rPr>
                        <a:t>Strong bonds throughout the substance between</a:t>
                      </a:r>
                      <a:r>
                        <a:rPr lang="en-GB" sz="2400" baseline="0" dirty="0" smtClean="0">
                          <a:latin typeface="Century Gothic" panose="020B0502020202020204" pitchFamily="34" charset="0"/>
                        </a:rPr>
                        <a:t> billions of atoms</a:t>
                      </a:r>
                      <a:endParaRPr lang="en-GB" sz="2400" dirty="0">
                        <a:latin typeface="Century Gothic" panose="020B0502020202020204" pitchFamily="34" charset="0"/>
                      </a:endParaRPr>
                    </a:p>
                  </a:txBody>
                  <a:tcPr/>
                </a:tc>
                <a:tc>
                  <a:txBody>
                    <a:bodyPr/>
                    <a:lstStyle/>
                    <a:p>
                      <a:r>
                        <a:rPr lang="en-GB" sz="2400" dirty="0" smtClean="0">
                          <a:latin typeface="Century Gothic" panose="020B0502020202020204" pitchFamily="34" charset="0"/>
                        </a:rPr>
                        <a:t>Strong bonds within individual molecules of</a:t>
                      </a:r>
                      <a:r>
                        <a:rPr lang="en-GB" sz="2400" baseline="0" dirty="0" smtClean="0">
                          <a:latin typeface="Century Gothic" panose="020B0502020202020204" pitchFamily="34" charset="0"/>
                        </a:rPr>
                        <a:t> only five atoms. Weak forces between these molecules</a:t>
                      </a:r>
                      <a:endParaRPr lang="en-GB" sz="2400" dirty="0">
                        <a:latin typeface="Century Gothic" panose="020B0502020202020204" pitchFamily="34" charset="0"/>
                      </a:endParaRPr>
                    </a:p>
                  </a:txBody>
                  <a:tcPr/>
                </a:tc>
              </a:tr>
              <a:tr h="428829">
                <a:tc>
                  <a:txBody>
                    <a:bodyPr/>
                    <a:lstStyle/>
                    <a:p>
                      <a:r>
                        <a:rPr lang="en-GB" sz="2400" dirty="0" smtClean="0">
                          <a:latin typeface="Century Gothic" panose="020B0502020202020204" pitchFamily="34" charset="0"/>
                        </a:rPr>
                        <a:t>Melting and boiling points</a:t>
                      </a:r>
                      <a:endParaRPr lang="en-GB" sz="2400" dirty="0">
                        <a:latin typeface="Century Gothic" panose="020B0502020202020204" pitchFamily="34" charset="0"/>
                      </a:endParaRPr>
                    </a:p>
                  </a:txBody>
                  <a:tcPr/>
                </a:tc>
                <a:tc>
                  <a:txBody>
                    <a:bodyPr/>
                    <a:lstStyle/>
                    <a:p>
                      <a:r>
                        <a:rPr lang="en-GB" sz="2400" dirty="0" smtClean="0">
                          <a:latin typeface="Century Gothic" panose="020B0502020202020204" pitchFamily="34" charset="0"/>
                        </a:rPr>
                        <a:t>High</a:t>
                      </a:r>
                      <a:endParaRPr lang="en-GB" sz="2400" dirty="0">
                        <a:latin typeface="Century Gothic" panose="020B0502020202020204" pitchFamily="34" charset="0"/>
                      </a:endParaRPr>
                    </a:p>
                  </a:txBody>
                  <a:tcPr/>
                </a:tc>
                <a:tc>
                  <a:txBody>
                    <a:bodyPr/>
                    <a:lstStyle/>
                    <a:p>
                      <a:r>
                        <a:rPr lang="en-GB" sz="2400" dirty="0" smtClean="0">
                          <a:latin typeface="Century Gothic" panose="020B0502020202020204" pitchFamily="34" charset="0"/>
                        </a:rPr>
                        <a:t>Low</a:t>
                      </a:r>
                      <a:endParaRPr lang="en-GB" sz="2400" dirty="0">
                        <a:latin typeface="Century Gothic" panose="020B0502020202020204" pitchFamily="34" charset="0"/>
                      </a:endParaRPr>
                    </a:p>
                  </a:txBody>
                  <a:tcPr/>
                </a:tc>
              </a:tr>
              <a:tr h="428829">
                <a:tc>
                  <a:txBody>
                    <a:bodyPr/>
                    <a:lstStyle/>
                    <a:p>
                      <a:endParaRPr lang="en-GB" sz="2400" dirty="0">
                        <a:latin typeface="Century Gothic" panose="020B0502020202020204" pitchFamily="34" charset="0"/>
                      </a:endParaRPr>
                    </a:p>
                  </a:txBody>
                  <a:tcPr/>
                </a:tc>
                <a:tc>
                  <a:txBody>
                    <a:bodyPr/>
                    <a:lstStyle/>
                    <a:p>
                      <a:endParaRPr lang="en-GB" sz="2400" dirty="0">
                        <a:latin typeface="Century Gothic" panose="020B0502020202020204" pitchFamily="34" charset="0"/>
                      </a:endParaRPr>
                    </a:p>
                  </a:txBody>
                  <a:tcPr/>
                </a:tc>
                <a:tc>
                  <a:txBody>
                    <a:bodyPr/>
                    <a:lstStyle/>
                    <a:p>
                      <a:endParaRPr lang="en-GB" sz="2400" dirty="0">
                        <a:latin typeface="Century Gothic" panose="020B0502020202020204" pitchFamily="34" charset="0"/>
                      </a:endParaRPr>
                    </a:p>
                  </a:txBody>
                  <a:tcPr/>
                </a:tc>
              </a:tr>
            </a:tbl>
          </a:graphicData>
        </a:graphic>
      </p:graphicFrame>
      <p:sp>
        <p:nvSpPr>
          <p:cNvPr id="3" name="Rectangle 2"/>
          <p:cNvSpPr/>
          <p:nvPr/>
        </p:nvSpPr>
        <p:spPr>
          <a:xfrm>
            <a:off x="2999649" y="870740"/>
            <a:ext cx="3024336" cy="50405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tangle 5"/>
          <p:cNvSpPr/>
          <p:nvPr/>
        </p:nvSpPr>
        <p:spPr>
          <a:xfrm>
            <a:off x="6012160" y="870740"/>
            <a:ext cx="3024336" cy="50405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6"/>
          <p:cNvSpPr/>
          <p:nvPr/>
        </p:nvSpPr>
        <p:spPr>
          <a:xfrm>
            <a:off x="2987824" y="1412776"/>
            <a:ext cx="3024336" cy="360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p:cNvSpPr/>
          <p:nvPr/>
        </p:nvSpPr>
        <p:spPr>
          <a:xfrm>
            <a:off x="6000335" y="1412776"/>
            <a:ext cx="3024336" cy="360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p:cNvSpPr/>
          <p:nvPr/>
        </p:nvSpPr>
        <p:spPr>
          <a:xfrm>
            <a:off x="2975999" y="1954812"/>
            <a:ext cx="3024336" cy="360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ectangle 9"/>
          <p:cNvSpPr/>
          <p:nvPr/>
        </p:nvSpPr>
        <p:spPr>
          <a:xfrm>
            <a:off x="5988510" y="1954812"/>
            <a:ext cx="3024336" cy="360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ectangle 10"/>
          <p:cNvSpPr/>
          <p:nvPr/>
        </p:nvSpPr>
        <p:spPr>
          <a:xfrm>
            <a:off x="2964174" y="3140968"/>
            <a:ext cx="3024336" cy="21602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tangle 11"/>
          <p:cNvSpPr/>
          <p:nvPr/>
        </p:nvSpPr>
        <p:spPr>
          <a:xfrm>
            <a:off x="5976685" y="3140968"/>
            <a:ext cx="3024336" cy="21602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ectangle 12"/>
          <p:cNvSpPr/>
          <p:nvPr/>
        </p:nvSpPr>
        <p:spPr>
          <a:xfrm>
            <a:off x="2952349" y="5445224"/>
            <a:ext cx="3024336" cy="89812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ectangle 13"/>
          <p:cNvSpPr/>
          <p:nvPr/>
        </p:nvSpPr>
        <p:spPr>
          <a:xfrm>
            <a:off x="5964860" y="5445224"/>
            <a:ext cx="3024336" cy="89812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3622998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xit"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1" presetClass="exit" presetSubtype="0" fill="hold" grpId="0" nodeType="clickEffect">
                                  <p:stCondLst>
                                    <p:cond delay="0"/>
                                  </p:stCondLst>
                                  <p:childTnLst>
                                    <p:set>
                                      <p:cBhvr>
                                        <p:cTn id="26" dur="1" fill="hold">
                                          <p:stCondLst>
                                            <p:cond delay="0"/>
                                          </p:stCondLst>
                                        </p:cTn>
                                        <p:tgtEl>
                                          <p:spTgt spid="10"/>
                                        </p:tgtEl>
                                        <p:attrNameLst>
                                          <p:attrName>style.visibility</p:attrName>
                                        </p:attrNameLst>
                                      </p:cBhvr>
                                      <p:to>
                                        <p:strVal val="hidden"/>
                                      </p:to>
                                    </p:set>
                                  </p:childTnLst>
                                </p:cTn>
                              </p:par>
                            </p:childTnLst>
                          </p:cTn>
                        </p:par>
                      </p:childTnLst>
                    </p:cTn>
                  </p:par>
                  <p:par>
                    <p:cTn id="27" fill="hold">
                      <p:stCondLst>
                        <p:cond delay="indefinite"/>
                      </p:stCondLst>
                      <p:childTnLst>
                        <p:par>
                          <p:cTn id="28" fill="hold">
                            <p:stCondLst>
                              <p:cond delay="0"/>
                            </p:stCondLst>
                            <p:childTnLst>
                              <p:par>
                                <p:cTn id="29" presetID="1" presetClass="exit" presetSubtype="0" fill="hold" grpId="0" nodeType="clickEffect">
                                  <p:stCondLst>
                                    <p:cond delay="0"/>
                                  </p:stCondLst>
                                  <p:childTnLst>
                                    <p:set>
                                      <p:cBhvr>
                                        <p:cTn id="30" dur="1" fill="hold">
                                          <p:stCondLst>
                                            <p:cond delay="0"/>
                                          </p:stCondLst>
                                        </p:cTn>
                                        <p:tgtEl>
                                          <p:spTgt spid="11"/>
                                        </p:tgtEl>
                                        <p:attrNameLst>
                                          <p:attrName>style.visibility</p:attrName>
                                        </p:attrNameLst>
                                      </p:cBhvr>
                                      <p:to>
                                        <p:strVal val="hidden"/>
                                      </p:to>
                                    </p:set>
                                  </p:childTnLst>
                                </p:cTn>
                              </p:par>
                            </p:childTnLst>
                          </p:cTn>
                        </p:par>
                      </p:childTnLst>
                    </p:cTn>
                  </p:par>
                  <p:par>
                    <p:cTn id="31" fill="hold">
                      <p:stCondLst>
                        <p:cond delay="indefinite"/>
                      </p:stCondLst>
                      <p:childTnLst>
                        <p:par>
                          <p:cTn id="32" fill="hold">
                            <p:stCondLst>
                              <p:cond delay="0"/>
                            </p:stCondLst>
                            <p:childTnLst>
                              <p:par>
                                <p:cTn id="33" presetID="1" presetClass="exit" presetSubtype="0" fill="hold" grpId="0" nodeType="clickEffect">
                                  <p:stCondLst>
                                    <p:cond delay="0"/>
                                  </p:stCondLst>
                                  <p:childTnLst>
                                    <p:set>
                                      <p:cBhvr>
                                        <p:cTn id="34" dur="1" fill="hold">
                                          <p:stCondLst>
                                            <p:cond delay="0"/>
                                          </p:stCondLst>
                                        </p:cTn>
                                        <p:tgtEl>
                                          <p:spTgt spid="12"/>
                                        </p:tgtEl>
                                        <p:attrNameLst>
                                          <p:attrName>style.visibility</p:attrName>
                                        </p:attrNameLst>
                                      </p:cBhvr>
                                      <p:to>
                                        <p:strVal val="hidden"/>
                                      </p:to>
                                    </p:set>
                                  </p:childTnLst>
                                </p:cTn>
                              </p:par>
                            </p:childTnLst>
                          </p:cTn>
                        </p:par>
                      </p:childTnLst>
                    </p:cTn>
                  </p:par>
                  <p:par>
                    <p:cTn id="35" fill="hold">
                      <p:stCondLst>
                        <p:cond delay="indefinite"/>
                      </p:stCondLst>
                      <p:childTnLst>
                        <p:par>
                          <p:cTn id="36" fill="hold">
                            <p:stCondLst>
                              <p:cond delay="0"/>
                            </p:stCondLst>
                            <p:childTnLst>
                              <p:par>
                                <p:cTn id="37" presetID="1" presetClass="exit" presetSubtype="0" fill="hold" grpId="0" nodeType="clickEffect">
                                  <p:stCondLst>
                                    <p:cond delay="0"/>
                                  </p:stCondLst>
                                  <p:childTnLst>
                                    <p:set>
                                      <p:cBhvr>
                                        <p:cTn id="38" dur="1" fill="hold">
                                          <p:stCondLst>
                                            <p:cond delay="0"/>
                                          </p:stCondLst>
                                        </p:cTn>
                                        <p:tgtEl>
                                          <p:spTgt spid="13"/>
                                        </p:tgtEl>
                                        <p:attrNameLst>
                                          <p:attrName>style.visibility</p:attrName>
                                        </p:attrNameLst>
                                      </p:cBhvr>
                                      <p:to>
                                        <p:strVal val="hidden"/>
                                      </p:to>
                                    </p:set>
                                  </p:childTnLst>
                                </p:cTn>
                              </p:par>
                            </p:childTnLst>
                          </p:cTn>
                        </p:par>
                      </p:childTnLst>
                    </p:cTn>
                  </p:par>
                  <p:par>
                    <p:cTn id="39" fill="hold">
                      <p:stCondLst>
                        <p:cond delay="indefinite"/>
                      </p:stCondLst>
                      <p:childTnLst>
                        <p:par>
                          <p:cTn id="40" fill="hold">
                            <p:stCondLst>
                              <p:cond delay="0"/>
                            </p:stCondLst>
                            <p:childTnLst>
                              <p:par>
                                <p:cTn id="41" presetID="1" presetClass="exit" presetSubtype="0" fill="hold" grpId="0" nodeType="clickEffect">
                                  <p:stCondLst>
                                    <p:cond delay="0"/>
                                  </p:stCondLst>
                                  <p:childTnLst>
                                    <p:set>
                                      <p:cBhvr>
                                        <p:cTn id="42" dur="1" fill="hold">
                                          <p:stCondLst>
                                            <p:cond delay="0"/>
                                          </p:stCondLst>
                                        </p:cTn>
                                        <p:tgtEl>
                                          <p:spTgt spid="1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6" grpId="0" animBg="1"/>
      <p:bldP spid="7" grpId="0" animBg="1"/>
      <p:bldP spid="8" grpId="0" animBg="1"/>
      <p:bldP spid="9" grpId="0" animBg="1"/>
      <p:bldP spid="10" grpId="0" animBg="1"/>
      <p:bldP spid="11" grpId="0" animBg="1"/>
      <p:bldP spid="12" grpId="0" animBg="1"/>
      <p:bldP spid="13" grpId="0" animBg="1"/>
      <p:bldP spid="14"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5433467"/>
          </a:xfrm>
        </p:spPr>
        <p:txBody>
          <a:bodyPr>
            <a:normAutofit/>
          </a:bodyPr>
          <a:lstStyle/>
          <a:p>
            <a:r>
              <a:rPr lang="en-GB" dirty="0" smtClean="0">
                <a:latin typeface="Century Gothic" panose="020B0502020202020204" pitchFamily="34" charset="0"/>
              </a:rPr>
              <a:t>Q26-29</a:t>
            </a:r>
            <a:endParaRPr lang="en-GB" baseline="30000" dirty="0">
              <a:latin typeface="Century Gothic" panose="020B0502020202020204" pitchFamily="34" charset="0"/>
            </a:endParaRPr>
          </a:p>
        </p:txBody>
      </p:sp>
    </p:spTree>
    <p:extLst>
      <p:ext uri="{BB962C8B-B14F-4D97-AF65-F5344CB8AC3E}">
        <p14:creationId xmlns:p14="http://schemas.microsoft.com/office/powerpoint/2010/main" val="204193994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latin typeface="Century Gothic" panose="020B0502020202020204" pitchFamily="34" charset="0"/>
              </a:rPr>
              <a:t>Polymers</a:t>
            </a:r>
            <a:endParaRPr lang="en-GB" dirty="0">
              <a:latin typeface="Century Gothic" panose="020B0502020202020204" pitchFamily="34" charset="0"/>
            </a:endParaRPr>
          </a:p>
        </p:txBody>
      </p:sp>
      <p:sp>
        <p:nvSpPr>
          <p:cNvPr id="3" name="Content Placeholder 2"/>
          <p:cNvSpPr>
            <a:spLocks noGrp="1"/>
          </p:cNvSpPr>
          <p:nvPr>
            <p:ph idx="1"/>
          </p:nvPr>
        </p:nvSpPr>
        <p:spPr/>
        <p:txBody>
          <a:bodyPr/>
          <a:lstStyle/>
          <a:p>
            <a:endParaRPr lang="en-GB"/>
          </a:p>
        </p:txBody>
      </p:sp>
      <p:sp>
        <p:nvSpPr>
          <p:cNvPr id="4" name="Footer Placeholder 3"/>
          <p:cNvSpPr>
            <a:spLocks noGrp="1"/>
          </p:cNvSpPr>
          <p:nvPr>
            <p:ph type="ftr" sz="quarter" idx="4294967295"/>
          </p:nvPr>
        </p:nvSpPr>
        <p:spPr>
          <a:xfrm>
            <a:off x="0" y="6462000"/>
            <a:ext cx="9144000" cy="392400"/>
          </a:xfrm>
          <a:prstGeom prst="rect">
            <a:avLst/>
          </a:prstGeom>
        </p:spPr>
        <p:txBody>
          <a:bodyPr/>
          <a:lstStyle/>
          <a:p>
            <a:r>
              <a:rPr lang="en-GB" smtClean="0"/>
              <a:t>© Pearson Education Ltd 2016. Copying permitted for purchasing institutions only. This material is not copyright free.</a:t>
            </a:r>
            <a:endParaRPr lang="en-GB" dirty="0"/>
          </a:p>
        </p:txBody>
      </p:sp>
      <p:pic>
        <p:nvPicPr>
          <p:cNvPr id="5"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0537" y="1092817"/>
            <a:ext cx="2466975" cy="184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42475" y="3700385"/>
            <a:ext cx="2600325" cy="176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933145" y="804785"/>
            <a:ext cx="1371600" cy="1562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772905" y="1822373"/>
            <a:ext cx="1878012" cy="1878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6" name="Picture 2" descr="http://2.bp.blogspot.com/-Ov_OJ49-x9A/UBj312tJ75I/AAAAAAAAPl0/2EzxA_oN0p8/s640/TYRE.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200540" y="3831021"/>
            <a:ext cx="3810000" cy="2857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0829932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pic>
        <p:nvPicPr>
          <p:cNvPr id="2050" name="Picture 2" descr="Image result for paper clip">
            <a:hlinkClick r:id="rId2"/>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2925" t="21957" r="11415" b="6736"/>
          <a:stretch/>
        </p:blipFill>
        <p:spPr bwMode="auto">
          <a:xfrm>
            <a:off x="899592" y="476672"/>
            <a:ext cx="2810010" cy="1765582"/>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Image result for paper clip chain">
            <a:hlinkClick r:id="rId4"/>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t="21510" b="16557"/>
          <a:stretch/>
        </p:blipFill>
        <p:spPr bwMode="auto">
          <a:xfrm>
            <a:off x="323528" y="4509120"/>
            <a:ext cx="3672408" cy="1675494"/>
          </a:xfrm>
          <a:prstGeom prst="rect">
            <a:avLst/>
          </a:prstGeom>
          <a:noFill/>
          <a:extLst>
            <a:ext uri="{909E8E84-426E-40DD-AFC4-6F175D3DCCD1}">
              <a14:hiddenFill xmlns:a14="http://schemas.microsoft.com/office/drawing/2010/main">
                <a:solidFill>
                  <a:srgbClr val="FFFFFF"/>
                </a:solidFill>
              </a14:hiddenFill>
            </a:ext>
          </a:extLst>
        </p:spPr>
      </p:pic>
      <p:cxnSp>
        <p:nvCxnSpPr>
          <p:cNvPr id="6" name="Straight Arrow Connector 5"/>
          <p:cNvCxnSpPr/>
          <p:nvPr/>
        </p:nvCxnSpPr>
        <p:spPr>
          <a:xfrm>
            <a:off x="2459222" y="2420888"/>
            <a:ext cx="0" cy="187220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pic>
        <p:nvPicPr>
          <p:cNvPr id="9" name="Picture 2"/>
          <p:cNvPicPr>
            <a:picLocks noChangeAspect="1" noChangeArrowheads="1"/>
          </p:cNvPicPr>
          <p:nvPr/>
        </p:nvPicPr>
        <p:blipFill rotWithShape="1">
          <a:blip r:embed="rId6">
            <a:extLst>
              <a:ext uri="{28A0092B-C50C-407E-A947-70E740481C1C}">
                <a14:useLocalDpi xmlns:a14="http://schemas.microsoft.com/office/drawing/2010/main" val="0"/>
              </a:ext>
            </a:extLst>
          </a:blip>
          <a:srcRect l="40550" t="38084" r="19900" b="45268"/>
          <a:stretch/>
        </p:blipFill>
        <p:spPr bwMode="auto">
          <a:xfrm>
            <a:off x="4328557" y="4601599"/>
            <a:ext cx="4801009" cy="13416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 name="Picture 2"/>
          <p:cNvPicPr>
            <a:picLocks noChangeAspect="1" noChangeArrowheads="1"/>
          </p:cNvPicPr>
          <p:nvPr/>
        </p:nvPicPr>
        <p:blipFill rotWithShape="1">
          <a:blip r:embed="rId6">
            <a:extLst>
              <a:ext uri="{28A0092B-C50C-407E-A947-70E740481C1C}">
                <a14:useLocalDpi xmlns:a14="http://schemas.microsoft.com/office/drawing/2010/main" val="0"/>
              </a:ext>
            </a:extLst>
          </a:blip>
          <a:srcRect l="22830" t="38459" r="64125" b="47213"/>
          <a:stretch/>
        </p:blipFill>
        <p:spPr bwMode="auto">
          <a:xfrm>
            <a:off x="6084168" y="471359"/>
            <a:ext cx="1965278" cy="143301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11" name="Straight Arrow Connector 10"/>
          <p:cNvCxnSpPr/>
          <p:nvPr/>
        </p:nvCxnSpPr>
        <p:spPr>
          <a:xfrm>
            <a:off x="6876256" y="2242254"/>
            <a:ext cx="0" cy="187220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64065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5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Related image">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91680" y="1187339"/>
            <a:ext cx="7669018" cy="5688632"/>
          </a:xfrm>
          <a:prstGeom prst="rect">
            <a:avLst/>
          </a:prstGeom>
          <a:noFill/>
          <a:extLst>
            <a:ext uri="{909E8E84-426E-40DD-AFC4-6F175D3DCCD1}">
              <a14:hiddenFill xmlns:a14="http://schemas.microsoft.com/office/drawing/2010/main">
                <a:solidFill>
                  <a:srgbClr val="FFFFFF"/>
                </a:solidFill>
              </a14:hiddenFill>
            </a:ext>
          </a:extLst>
        </p:spPr>
      </p:pic>
      <p:sp>
        <p:nvSpPr>
          <p:cNvPr id="4" name="Line Callout 1 3"/>
          <p:cNvSpPr/>
          <p:nvPr/>
        </p:nvSpPr>
        <p:spPr>
          <a:xfrm>
            <a:off x="5724128" y="260648"/>
            <a:ext cx="2286171" cy="926691"/>
          </a:xfrm>
          <a:prstGeom prst="borderCallout1">
            <a:avLst>
              <a:gd name="adj1" fmla="val 18750"/>
              <a:gd name="adj2" fmla="val -8333"/>
              <a:gd name="adj3" fmla="val 200864"/>
              <a:gd name="adj4" fmla="val -32206"/>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GB" dirty="0" smtClean="0">
                <a:latin typeface="Century Gothic" panose="020B0502020202020204" pitchFamily="34" charset="0"/>
              </a:rPr>
              <a:t>Strong covalent bonds between atoms in the chain</a:t>
            </a:r>
            <a:endParaRPr lang="en-GB" dirty="0">
              <a:latin typeface="Century Gothic" panose="020B0502020202020204" pitchFamily="34" charset="0"/>
            </a:endParaRPr>
          </a:p>
        </p:txBody>
      </p:sp>
      <p:sp>
        <p:nvSpPr>
          <p:cNvPr id="6" name="Line Callout 1 5"/>
          <p:cNvSpPr/>
          <p:nvPr/>
        </p:nvSpPr>
        <p:spPr>
          <a:xfrm>
            <a:off x="251520" y="1628800"/>
            <a:ext cx="1260648" cy="1656184"/>
          </a:xfrm>
          <a:prstGeom prst="borderCallout1">
            <a:avLst>
              <a:gd name="adj1" fmla="val 43787"/>
              <a:gd name="adj2" fmla="val 112606"/>
              <a:gd name="adj3" fmla="val 103662"/>
              <a:gd name="adj4" fmla="val 188556"/>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GB" dirty="0" smtClean="0">
                <a:latin typeface="Century Gothic" panose="020B0502020202020204" pitchFamily="34" charset="0"/>
              </a:rPr>
              <a:t>Weak forces between the chains</a:t>
            </a:r>
            <a:endParaRPr lang="en-GB" dirty="0">
              <a:latin typeface="Century Gothic" panose="020B0502020202020204" pitchFamily="34" charset="0"/>
            </a:endParaRPr>
          </a:p>
        </p:txBody>
      </p:sp>
      <p:cxnSp>
        <p:nvCxnSpPr>
          <p:cNvPr id="7" name="Straight Connector 6"/>
          <p:cNvCxnSpPr/>
          <p:nvPr/>
        </p:nvCxnSpPr>
        <p:spPr>
          <a:xfrm flipV="1">
            <a:off x="3131840" y="2456892"/>
            <a:ext cx="0" cy="1332148"/>
          </a:xfrm>
          <a:prstGeom prst="line">
            <a:avLst/>
          </a:prstGeom>
          <a:ln w="28575">
            <a:prstDash val="dash"/>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flipV="1">
            <a:off x="4355976" y="2456892"/>
            <a:ext cx="0" cy="1332148"/>
          </a:xfrm>
          <a:prstGeom prst="line">
            <a:avLst/>
          </a:prstGeom>
          <a:ln w="28575">
            <a:prstDash val="dash"/>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flipV="1">
            <a:off x="5580112" y="2456892"/>
            <a:ext cx="0" cy="1332148"/>
          </a:xfrm>
          <a:prstGeom prst="line">
            <a:avLst/>
          </a:prstGeom>
          <a:ln w="28575">
            <a:prstDash val="dash"/>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flipV="1">
            <a:off x="6804248" y="2456892"/>
            <a:ext cx="0" cy="1332148"/>
          </a:xfrm>
          <a:prstGeom prst="line">
            <a:avLst/>
          </a:prstGeom>
          <a:ln w="28575">
            <a:prstDash val="dash"/>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V="1">
            <a:off x="8028384" y="2456892"/>
            <a:ext cx="0" cy="1332148"/>
          </a:xfrm>
          <a:prstGeom prst="line">
            <a:avLst/>
          </a:prstGeom>
          <a:ln w="28575">
            <a:prstDash val="dash"/>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flipV="1">
            <a:off x="3131840" y="4221088"/>
            <a:ext cx="0" cy="1332148"/>
          </a:xfrm>
          <a:prstGeom prst="line">
            <a:avLst/>
          </a:prstGeom>
          <a:ln w="28575">
            <a:prstDash val="dash"/>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flipV="1">
            <a:off x="4355976" y="4221088"/>
            <a:ext cx="0" cy="1332148"/>
          </a:xfrm>
          <a:prstGeom prst="line">
            <a:avLst/>
          </a:prstGeom>
          <a:ln w="28575">
            <a:prstDash val="dash"/>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flipV="1">
            <a:off x="5580112" y="4221088"/>
            <a:ext cx="0" cy="1332148"/>
          </a:xfrm>
          <a:prstGeom prst="line">
            <a:avLst/>
          </a:prstGeom>
          <a:ln w="28575">
            <a:prstDash val="dash"/>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flipV="1">
            <a:off x="6804248" y="4221088"/>
            <a:ext cx="0" cy="1332148"/>
          </a:xfrm>
          <a:prstGeom prst="line">
            <a:avLst/>
          </a:prstGeom>
          <a:ln w="28575">
            <a:prstDash val="dash"/>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flipV="1">
            <a:off x="8028384" y="4221088"/>
            <a:ext cx="0" cy="1332148"/>
          </a:xfrm>
          <a:prstGeom prst="line">
            <a:avLst/>
          </a:prstGeom>
          <a:ln w="28575">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374901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GB" dirty="0" smtClean="0">
                <a:latin typeface="Century Gothic" panose="020B0502020202020204" pitchFamily="34" charset="0"/>
              </a:rPr>
              <a:t>Q30-35</a:t>
            </a:r>
          </a:p>
        </p:txBody>
      </p:sp>
      <p:sp>
        <p:nvSpPr>
          <p:cNvPr id="4" name="Title 3"/>
          <p:cNvSpPr>
            <a:spLocks noGrp="1"/>
          </p:cNvSpPr>
          <p:nvPr>
            <p:ph type="title"/>
          </p:nvPr>
        </p:nvSpPr>
        <p:spPr/>
        <p:txBody>
          <a:bodyPr/>
          <a:lstStyle/>
          <a:p>
            <a:endParaRPr lang="en-GB"/>
          </a:p>
        </p:txBody>
      </p:sp>
    </p:spTree>
    <p:extLst>
      <p:ext uri="{BB962C8B-B14F-4D97-AF65-F5344CB8AC3E}">
        <p14:creationId xmlns:p14="http://schemas.microsoft.com/office/powerpoint/2010/main" val="3122138235"/>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latin typeface="Century Gothic" panose="020B0502020202020204" pitchFamily="34" charset="0"/>
              </a:rPr>
              <a:t>Graphene, fullerenes and nanotubes</a:t>
            </a:r>
            <a:endParaRPr lang="en-GB" dirty="0">
              <a:latin typeface="Century Gothic" panose="020B0502020202020204" pitchFamily="34" charset="0"/>
            </a:endParaRPr>
          </a:p>
        </p:txBody>
      </p:sp>
      <p:sp>
        <p:nvSpPr>
          <p:cNvPr id="3" name="Content Placeholder 2"/>
          <p:cNvSpPr>
            <a:spLocks noGrp="1"/>
          </p:cNvSpPr>
          <p:nvPr>
            <p:ph idx="1"/>
          </p:nvPr>
        </p:nvSpPr>
        <p:spPr/>
        <p:txBody>
          <a:bodyPr/>
          <a:lstStyle/>
          <a:p>
            <a:endParaRPr lang="en-GB"/>
          </a:p>
        </p:txBody>
      </p:sp>
      <p:pic>
        <p:nvPicPr>
          <p:cNvPr id="3074" name="Picture 2" descr="Image result">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47664" y="1508877"/>
            <a:ext cx="5256584" cy="48724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90716730"/>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grpSp>
        <p:nvGrpSpPr>
          <p:cNvPr id="4" name="Group 3"/>
          <p:cNvGrpSpPr/>
          <p:nvPr/>
        </p:nvGrpSpPr>
        <p:grpSpPr>
          <a:xfrm>
            <a:off x="323528" y="1988840"/>
            <a:ext cx="8496944" cy="2880320"/>
            <a:chOff x="0" y="0"/>
            <a:chExt cx="6673755" cy="1815152"/>
          </a:xfrm>
        </p:grpSpPr>
        <p:pic>
          <p:nvPicPr>
            <p:cNvPr id="5" name="Picture 4" descr="Image result for graphene"/>
            <p:cNvPicPr>
              <a:picLocks noChangeAspect="1"/>
            </p:cNvPicPr>
            <p:nvPr/>
          </p:nvPicPr>
          <p:blipFill rotWithShape="1">
            <a:blip r:embed="rId2">
              <a:extLst>
                <a:ext uri="{28A0092B-C50C-407E-A947-70E740481C1C}">
                  <a14:useLocalDpi xmlns:a14="http://schemas.microsoft.com/office/drawing/2010/main" val="0"/>
                </a:ext>
              </a:extLst>
            </a:blip>
            <a:srcRect t="47959"/>
            <a:stretch/>
          </p:blipFill>
          <p:spPr bwMode="auto">
            <a:xfrm flipH="1">
              <a:off x="2292824" y="13648"/>
              <a:ext cx="4380931" cy="1801504"/>
            </a:xfrm>
            <a:prstGeom prst="rect">
              <a:avLst/>
            </a:prstGeom>
            <a:noFill/>
            <a:ln>
              <a:noFill/>
            </a:ln>
            <a:extLst>
              <a:ext uri="{53640926-AAD7-44D8-BBD7-CCE9431645EC}">
                <a14:shadowObscured xmlns:a14="http://schemas.microsoft.com/office/drawing/2010/main"/>
              </a:ext>
            </a:extLst>
          </p:spPr>
        </p:pic>
        <p:pic>
          <p:nvPicPr>
            <p:cNvPr id="6" name="Picture 5" descr="Image result for graphene"/>
            <p:cNvPicPr>
              <a:picLocks noChangeAspect="1"/>
            </p:cNvPicPr>
            <p:nvPr/>
          </p:nvPicPr>
          <p:blipFill rotWithShape="1">
            <a:blip r:embed="rId2">
              <a:extLst>
                <a:ext uri="{28A0092B-C50C-407E-A947-70E740481C1C}">
                  <a14:useLocalDpi xmlns:a14="http://schemas.microsoft.com/office/drawing/2010/main" val="0"/>
                </a:ext>
              </a:extLst>
            </a:blip>
            <a:srcRect r="50733" b="50926"/>
            <a:stretch/>
          </p:blipFill>
          <p:spPr bwMode="auto">
            <a:xfrm>
              <a:off x="0" y="0"/>
              <a:ext cx="2292824" cy="1801504"/>
            </a:xfrm>
            <a:prstGeom prst="rect">
              <a:avLst/>
            </a:prstGeom>
            <a:noFill/>
            <a:ln>
              <a:noFill/>
            </a:ln>
            <a:extLst>
              <a:ext uri="{53640926-AAD7-44D8-BBD7-CCE9431645EC}">
                <a14:shadowObscured xmlns:a14="http://schemas.microsoft.com/office/drawing/2010/main"/>
              </a:ext>
            </a:extLst>
          </p:spPr>
        </p:pic>
      </p:grpSp>
    </p:spTree>
    <p:extLst>
      <p:ext uri="{BB962C8B-B14F-4D97-AF65-F5344CB8AC3E}">
        <p14:creationId xmlns:p14="http://schemas.microsoft.com/office/powerpoint/2010/main" val="114258580"/>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latin typeface="Century Gothic" panose="020B0502020202020204" pitchFamily="34" charset="0"/>
              </a:rPr>
              <a:t>Political and scientific background</a:t>
            </a:r>
            <a:endParaRPr lang="en-GB" dirty="0">
              <a:latin typeface="Century Gothic" panose="020B0502020202020204" pitchFamily="34" charset="0"/>
            </a:endParaRPr>
          </a:p>
        </p:txBody>
      </p:sp>
      <p:sp>
        <p:nvSpPr>
          <p:cNvPr id="3" name="Content Placeholder 2"/>
          <p:cNvSpPr>
            <a:spLocks noGrp="1"/>
          </p:cNvSpPr>
          <p:nvPr>
            <p:ph idx="1"/>
          </p:nvPr>
        </p:nvSpPr>
        <p:spPr/>
        <p:txBody>
          <a:bodyPr/>
          <a:lstStyle/>
          <a:p>
            <a:r>
              <a:rPr lang="en-GB" dirty="0">
                <a:latin typeface="Century Gothic" panose="020B0502020202020204" pitchFamily="34" charset="0"/>
                <a:hlinkClick r:id="rId3"/>
              </a:rPr>
              <a:t>https://</a:t>
            </a:r>
            <a:r>
              <a:rPr lang="en-GB" dirty="0" smtClean="0">
                <a:latin typeface="Century Gothic" panose="020B0502020202020204" pitchFamily="34" charset="0"/>
                <a:hlinkClick r:id="rId3"/>
              </a:rPr>
              <a:t>www.youtube.com/watch?v=wHW_2CUF4zM</a:t>
            </a:r>
            <a:endParaRPr lang="en-GB" dirty="0">
              <a:latin typeface="Century Gothic" panose="020B0502020202020204" pitchFamily="34" charset="0"/>
              <a:hlinkClick r:id="rId3"/>
            </a:endParaRPr>
          </a:p>
          <a:p>
            <a:r>
              <a:rPr lang="en-GB" dirty="0" smtClean="0">
                <a:latin typeface="Century Gothic" panose="020B0502020202020204" pitchFamily="34" charset="0"/>
                <a:hlinkClick r:id="rId3"/>
              </a:rPr>
              <a:t>http</a:t>
            </a:r>
            <a:r>
              <a:rPr lang="en-GB" dirty="0">
                <a:latin typeface="Century Gothic" panose="020B0502020202020204" pitchFamily="34" charset="0"/>
                <a:hlinkClick r:id="rId3"/>
              </a:rPr>
              <a:t>://</a:t>
            </a:r>
            <a:r>
              <a:rPr lang="en-GB" dirty="0" smtClean="0">
                <a:latin typeface="Century Gothic" panose="020B0502020202020204" pitchFamily="34" charset="0"/>
                <a:hlinkClick r:id="rId3"/>
              </a:rPr>
              <a:t>www.bbc.co.uk/news/science-environment-32100071</a:t>
            </a:r>
            <a:r>
              <a:rPr lang="en-GB" dirty="0" smtClean="0">
                <a:latin typeface="Century Gothic" panose="020B0502020202020204" pitchFamily="34" charset="0"/>
              </a:rPr>
              <a:t> </a:t>
            </a:r>
          </a:p>
          <a:p>
            <a:r>
              <a:rPr lang="en-GB" dirty="0" err="1" smtClean="0">
                <a:latin typeface="Century Gothic" panose="020B0502020202020204" pitchFamily="34" charset="0"/>
              </a:rPr>
              <a:t>Scishow</a:t>
            </a:r>
            <a:r>
              <a:rPr lang="en-GB" dirty="0">
                <a:latin typeface="Century Gothic" panose="020B0502020202020204" pitchFamily="34" charset="0"/>
              </a:rPr>
              <a:t>: </a:t>
            </a:r>
            <a:r>
              <a:rPr lang="en-GB" dirty="0">
                <a:latin typeface="Century Gothic" panose="020B0502020202020204" pitchFamily="34" charset="0"/>
                <a:hlinkClick r:id="rId4"/>
              </a:rPr>
              <a:t>https://</a:t>
            </a:r>
            <a:r>
              <a:rPr lang="en-GB" dirty="0" smtClean="0">
                <a:latin typeface="Century Gothic" panose="020B0502020202020204" pitchFamily="34" charset="0"/>
                <a:hlinkClick r:id="rId4"/>
              </a:rPr>
              <a:t>www.youtube.com/watch?v=Mcg9_ML2mXY</a:t>
            </a:r>
            <a:r>
              <a:rPr lang="en-GB" dirty="0" smtClean="0">
                <a:latin typeface="Century Gothic" panose="020B0502020202020204" pitchFamily="34" charset="0"/>
              </a:rPr>
              <a:t> </a:t>
            </a:r>
            <a:endParaRPr lang="en-GB" dirty="0">
              <a:latin typeface="Century Gothic" panose="020B0502020202020204" pitchFamily="34" charset="0"/>
            </a:endParaRPr>
          </a:p>
        </p:txBody>
      </p:sp>
    </p:spTree>
    <p:extLst>
      <p:ext uri="{BB962C8B-B14F-4D97-AF65-F5344CB8AC3E}">
        <p14:creationId xmlns:p14="http://schemas.microsoft.com/office/powerpoint/2010/main" val="300654766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r>
              <a:rPr lang="en-GB" smtClean="0"/>
              <a:t>Summary questions </a:t>
            </a:r>
            <a:endParaRPr lang="en-GB"/>
          </a:p>
        </p:txBody>
      </p:sp>
    </p:spTree>
    <p:extLst>
      <p:ext uri="{BB962C8B-B14F-4D97-AF65-F5344CB8AC3E}">
        <p14:creationId xmlns:p14="http://schemas.microsoft.com/office/powerpoint/2010/main" val="263621512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67</TotalTime>
  <Words>989</Words>
  <Application>Microsoft Office PowerPoint</Application>
  <PresentationFormat>On-screen Show (4:3)</PresentationFormat>
  <Paragraphs>143</Paragraphs>
  <Slides>36</Slides>
  <Notes>13</Notes>
  <HiddenSlides>0</HiddenSlides>
  <MMClips>0</MMClips>
  <ScaleCrop>false</ScaleCrop>
  <HeadingPairs>
    <vt:vector size="4" baseType="variant">
      <vt:variant>
        <vt:lpstr>Theme</vt:lpstr>
      </vt:variant>
      <vt:variant>
        <vt:i4>1</vt:i4>
      </vt:variant>
      <vt:variant>
        <vt:lpstr>Slide Titles</vt:lpstr>
      </vt:variant>
      <vt:variant>
        <vt:i4>36</vt:i4>
      </vt:variant>
    </vt:vector>
  </HeadingPairs>
  <TitlesOfParts>
    <vt:vector size="37" baseType="lpstr">
      <vt:lpstr>Office Theme</vt:lpstr>
      <vt:lpstr>Covalent bonds</vt:lpstr>
      <vt:lpstr>When metals react with non-metals electrons are transferred to make an ionic bond.  When non-metals react with non-metals electrons are shared to make a covalent bond. </vt:lpstr>
      <vt:lpstr>Example: Chlorine gas</vt:lpstr>
      <vt:lpstr>PowerPoint Presentation</vt:lpstr>
      <vt:lpstr>PowerPoint Presentation</vt:lpstr>
      <vt:lpstr>PowerPoint Presentation</vt:lpstr>
      <vt:lpstr>PowerPoint Presentation</vt:lpstr>
      <vt:lpstr>PowerPoint Presentation</vt:lpstr>
      <vt:lpstr>Example: Oxygen gas</vt:lpstr>
      <vt:lpstr>PowerPoint Presentation</vt:lpstr>
      <vt:lpstr>PowerPoint Presentation</vt:lpstr>
      <vt:lpstr>PowerPoint Presentation</vt:lpstr>
      <vt:lpstr>PowerPoint Presentation</vt:lpstr>
      <vt:lpstr>PowerPoint Presentation</vt:lpstr>
      <vt:lpstr>Covalent Substances</vt:lpstr>
      <vt:lpstr>PowerPoint Presentation</vt:lpstr>
      <vt:lpstr>PowerPoint Presentation</vt:lpstr>
      <vt:lpstr>PowerPoint Presentation</vt:lpstr>
      <vt:lpstr>PowerPoint Presentation</vt:lpstr>
      <vt:lpstr>Graphite is an exception</vt:lpstr>
      <vt:lpstr>PowerPoint Presentation</vt:lpstr>
      <vt:lpstr>Simple Molecules</vt:lpstr>
      <vt:lpstr>PowerPoint Presentation</vt:lpstr>
      <vt:lpstr>PowerPoint Presentation</vt:lpstr>
      <vt:lpstr>PowerPoint Presentation</vt:lpstr>
      <vt:lpstr>PowerPoint Presentation</vt:lpstr>
      <vt:lpstr>PowerPoint Presentation</vt:lpstr>
      <vt:lpstr>PowerPoint Presentation</vt:lpstr>
      <vt:lpstr>Polymers</vt:lpstr>
      <vt:lpstr>PowerPoint Presentation</vt:lpstr>
      <vt:lpstr>PowerPoint Presentation</vt:lpstr>
      <vt:lpstr>PowerPoint Presentation</vt:lpstr>
      <vt:lpstr>Graphene, fullerenes and nanotubes</vt:lpstr>
      <vt:lpstr>PowerPoint Presentation</vt:lpstr>
      <vt:lpstr>Political and scientific background</vt:lpstr>
      <vt:lpstr>PowerPoint Presentation</vt:lpstr>
    </vt:vector>
  </TitlesOfParts>
  <Company>Jewish Community Secondary School</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Adam Boxer</dc:creator>
  <cp:lastModifiedBy>Adam Boxer</cp:lastModifiedBy>
  <cp:revision>4</cp:revision>
  <dcterms:created xsi:type="dcterms:W3CDTF">2017-06-26T08:06:00Z</dcterms:created>
  <dcterms:modified xsi:type="dcterms:W3CDTF">2017-11-24T12:01:51Z</dcterms:modified>
</cp:coreProperties>
</file>