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4" r:id="rId3"/>
    <p:sldId id="279" r:id="rId4"/>
    <p:sldId id="265" r:id="rId5"/>
    <p:sldId id="257" r:id="rId6"/>
    <p:sldId id="266" r:id="rId7"/>
    <p:sldId id="258" r:id="rId8"/>
    <p:sldId id="259" r:id="rId9"/>
    <p:sldId id="270" r:id="rId10"/>
    <p:sldId id="267" r:id="rId11"/>
    <p:sldId id="260" r:id="rId12"/>
    <p:sldId id="268" r:id="rId13"/>
    <p:sldId id="269" r:id="rId14"/>
    <p:sldId id="271" r:id="rId15"/>
    <p:sldId id="261" r:id="rId16"/>
    <p:sldId id="262" r:id="rId17"/>
    <p:sldId id="263" r:id="rId18"/>
    <p:sldId id="274" r:id="rId19"/>
    <p:sldId id="272" r:id="rId20"/>
    <p:sldId id="273" r:id="rId21"/>
    <p:sldId id="275" r:id="rId22"/>
    <p:sldId id="280" r:id="rId23"/>
    <p:sldId id="281" r:id="rId24"/>
    <p:sldId id="276" r:id="rId25"/>
    <p:sldId id="277" r:id="rId26"/>
    <p:sldId id="27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D93A96-561A-4D9D-A08A-34C7463F9524}" type="datetimeFigureOut">
              <a:rPr lang="en-GB" smtClean="0"/>
              <a:t>10/10/2018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F908B2-A8A1-4B77-A912-86284A806A70}" type="slidenum">
              <a:rPr lang="en-GB" smtClean="0"/>
              <a:t>‹#›</a:t>
            </a:fld>
            <a:endParaRPr lang="en-GB"/>
          </a:p>
        </p:txBody>
      </p:sp>
    </p:spTree>
    <p:extLst>
      <p:ext uri="{BB962C8B-B14F-4D97-AF65-F5344CB8AC3E}">
        <p14:creationId xmlns:p14="http://schemas.microsoft.com/office/powerpoint/2010/main" val="4291133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nucleus of an atom is staggeringly tiny compared to the overall size of the atom. Interestingly, this means that actually most of everything is nothing. Mind</a:t>
            </a:r>
            <a:r>
              <a:rPr lang="en-GB" baseline="0" dirty="0" smtClean="0"/>
              <a:t> blown. I like to compare this to a kitchen sieve. If we hold it close to our eyes or if we were really tiny we would see that most of it is empty space. However, if we hold it at arm’s length you can’t really see the holes any more and it looks like a continuous surface. Now imagine if you took the material from a sieve, flattened it out and then replicated it in layers on top of itself – you definitely wouldn’t be able to see through it and it would appear as a solid object. This also of course means that the majority of the mass of an atom is concentrated in the nucleus which leads on to the next video.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9</a:t>
            </a:fld>
            <a:endParaRPr lang="en-GB" altLang="en-US" dirty="0"/>
          </a:p>
        </p:txBody>
      </p:sp>
    </p:spTree>
    <p:extLst>
      <p:ext uri="{BB962C8B-B14F-4D97-AF65-F5344CB8AC3E}">
        <p14:creationId xmlns:p14="http://schemas.microsoft.com/office/powerpoint/2010/main" val="2413504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on their worksheet so they can start labelling. </a:t>
            </a:r>
            <a:endParaRPr lang="en-GB" dirty="0"/>
          </a:p>
        </p:txBody>
      </p:sp>
      <p:sp>
        <p:nvSpPr>
          <p:cNvPr id="4" name="Slide Number Placeholder 3"/>
          <p:cNvSpPr>
            <a:spLocks noGrp="1"/>
          </p:cNvSpPr>
          <p:nvPr>
            <p:ph type="sldNum" sz="quarter" idx="10"/>
          </p:nvPr>
        </p:nvSpPr>
        <p:spPr/>
        <p:txBody>
          <a:bodyPr/>
          <a:lstStyle/>
          <a:p>
            <a:fld id="{75A9BDEE-80FC-4286-8D72-6F630F37E969}" type="slidenum">
              <a:rPr lang="en-GB" smtClean="0"/>
              <a:t>11</a:t>
            </a:fld>
            <a:endParaRPr lang="en-GB" dirty="0"/>
          </a:p>
        </p:txBody>
      </p:sp>
    </p:spTree>
    <p:extLst>
      <p:ext uri="{BB962C8B-B14F-4D97-AF65-F5344CB8AC3E}">
        <p14:creationId xmlns:p14="http://schemas.microsoft.com/office/powerpoint/2010/main" val="3737138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can be difficult</a:t>
            </a:r>
            <a:r>
              <a:rPr lang="en-GB" baseline="0" dirty="0" smtClean="0"/>
              <a:t> to explain. I normally use it by imagining four different people as above. I then say that if there were only four types of people in the world I would ignore their actual masses, call one of them “1” and fit the rest </a:t>
            </a:r>
            <a:r>
              <a:rPr lang="en-GB" b="1" baseline="0" dirty="0" smtClean="0"/>
              <a:t>relative</a:t>
            </a:r>
            <a:r>
              <a:rPr lang="en-GB" b="0" baseline="0" dirty="0" smtClean="0"/>
              <a:t> to 1. To explain the fact that electrons have negligible mass I give an example of when I went to a doctor to be weighed, and then afterwards I told her that the measurement was invalid as I had cut my toenails last night. Nobody cares – their mass is negligible compared to the rest of me. But if my toe nails were 100m long, then it would count.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12</a:t>
            </a:fld>
            <a:endParaRPr lang="en-GB" altLang="en-US" dirty="0"/>
          </a:p>
        </p:txBody>
      </p:sp>
    </p:spTree>
    <p:extLst>
      <p:ext uri="{BB962C8B-B14F-4D97-AF65-F5344CB8AC3E}">
        <p14:creationId xmlns:p14="http://schemas.microsoft.com/office/powerpoint/2010/main" val="454662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b="0" baseline="0" dirty="0" smtClean="0"/>
              <a:t>To explain the fact that electrons have negligible mass I give an example of when I went to a doctor to be weighed, and then afterwards I told her that the measurement was invalid as I had cut my toenails last night. Nobody cares – their mass is negligible compared to the rest of me. But if my toe nails were 100m long, then it would count. </a:t>
            </a:r>
            <a:endParaRPr lang="en-GB" dirty="0" smtClean="0"/>
          </a:p>
          <a:p>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13</a:t>
            </a:fld>
            <a:endParaRPr lang="en-GB" altLang="en-US" dirty="0"/>
          </a:p>
        </p:txBody>
      </p:sp>
    </p:spTree>
    <p:extLst>
      <p:ext uri="{BB962C8B-B14F-4D97-AF65-F5344CB8AC3E}">
        <p14:creationId xmlns:p14="http://schemas.microsoft.com/office/powerpoint/2010/main" val="241843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Group numbers, period</a:t>
            </a:r>
            <a:r>
              <a:rPr lang="en-GB" baseline="0" dirty="0" smtClean="0"/>
              <a:t> numbers, atomic numbers, mass numbers, metals vs. non-metals – all of these things are relevant.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15</a:t>
            </a:fld>
            <a:endParaRPr lang="en-GB" altLang="en-US" dirty="0"/>
          </a:p>
        </p:txBody>
      </p:sp>
    </p:spTree>
    <p:extLst>
      <p:ext uri="{BB962C8B-B14F-4D97-AF65-F5344CB8AC3E}">
        <p14:creationId xmlns:p14="http://schemas.microsoft.com/office/powerpoint/2010/main" val="4030872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doesn’t matter which way up the numbers</a:t>
            </a:r>
            <a:r>
              <a:rPr lang="en-GB" baseline="0" dirty="0" smtClean="0"/>
              <a:t> are. Some periodic tables have big ones on the bottom and small ones on the top and others vice versa. Doesn’t really matter – one is small and one is big.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16</a:t>
            </a:fld>
            <a:endParaRPr lang="en-GB" altLang="en-US" dirty="0"/>
          </a:p>
        </p:txBody>
      </p:sp>
    </p:spTree>
    <p:extLst>
      <p:ext uri="{BB962C8B-B14F-4D97-AF65-F5344CB8AC3E}">
        <p14:creationId xmlns:p14="http://schemas.microsoft.com/office/powerpoint/2010/main" val="3517474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 through each of these</a:t>
            </a:r>
            <a:r>
              <a:rPr lang="en-GB" baseline="0" dirty="0" smtClean="0"/>
              <a:t> using the big number and the small number to show how many protons, neutrons and electrons are involved.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17</a:t>
            </a:fld>
            <a:endParaRPr lang="en-GB" altLang="en-US"/>
          </a:p>
        </p:txBody>
      </p:sp>
    </p:spTree>
    <p:extLst>
      <p:ext uri="{BB962C8B-B14F-4D97-AF65-F5344CB8AC3E}">
        <p14:creationId xmlns:p14="http://schemas.microsoft.com/office/powerpoint/2010/main" val="2909754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students will answer that there are 18.5 neutrons. Discuss</a:t>
            </a:r>
            <a:r>
              <a:rPr lang="en-GB" baseline="0" dirty="0" smtClean="0"/>
              <a:t> the fact that this doesn’t make sense as you can’t have half a neutron</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19</a:t>
            </a:fld>
            <a:endParaRPr lang="en-GB" altLang="en-US"/>
          </a:p>
        </p:txBody>
      </p:sp>
    </p:spTree>
    <p:extLst>
      <p:ext uri="{BB962C8B-B14F-4D97-AF65-F5344CB8AC3E}">
        <p14:creationId xmlns:p14="http://schemas.microsoft.com/office/powerpoint/2010/main" val="782474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like to explain</a:t>
            </a:r>
            <a:r>
              <a:rPr lang="en-GB" baseline="0" dirty="0" smtClean="0"/>
              <a:t> how this works step by step as per the animations. Start with one atom, then move to another one and discuss the similarities and differences. Then throw another two in and show that the mean mass is 35.5</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20</a:t>
            </a:fld>
            <a:endParaRPr lang="en-GB" altLang="en-US"/>
          </a:p>
        </p:txBody>
      </p:sp>
    </p:spTree>
    <p:extLst>
      <p:ext uri="{BB962C8B-B14F-4D97-AF65-F5344CB8AC3E}">
        <p14:creationId xmlns:p14="http://schemas.microsoft.com/office/powerpoint/2010/main" val="3071482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2D5A6AD-C2AA-4A81-BB8A-79E27AEBEB36}"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28735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D5A6AD-C2AA-4A81-BB8A-79E27AEBEB36}"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3761662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D5A6AD-C2AA-4A81-BB8A-79E27AEBEB36}"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1532823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2D5A6AD-C2AA-4A81-BB8A-79E27AEBEB36}"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1515271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2D5A6AD-C2AA-4A81-BB8A-79E27AEBEB36}" type="datetimeFigureOut">
              <a:rPr lang="en-GB" smtClean="0"/>
              <a:t>10/10/2018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2753119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2D5A6AD-C2AA-4A81-BB8A-79E27AEBEB36}" type="datetimeFigureOut">
              <a:rPr lang="en-GB" smtClean="0"/>
              <a:t>10/10/2018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625769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D5A6AD-C2AA-4A81-BB8A-79E27AEBEB36}" type="datetimeFigureOut">
              <a:rPr lang="en-GB" smtClean="0"/>
              <a:t>10/10/2018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3571254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D5A6AD-C2AA-4A81-BB8A-79E27AEBEB36}"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4002814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D5A6AD-C2AA-4A81-BB8A-79E27AEBEB36}"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1509186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D5A6AD-C2AA-4A81-BB8A-79E27AEBEB36}"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227299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D5A6AD-C2AA-4A81-BB8A-79E27AEBEB36}"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7D5E8A-C903-4D66-A0EA-8B782E20549F}" type="slidenum">
              <a:rPr lang="en-GB" smtClean="0"/>
              <a:t>‹#›</a:t>
            </a:fld>
            <a:endParaRPr lang="en-GB"/>
          </a:p>
        </p:txBody>
      </p:sp>
    </p:spTree>
    <p:extLst>
      <p:ext uri="{BB962C8B-B14F-4D97-AF65-F5344CB8AC3E}">
        <p14:creationId xmlns:p14="http://schemas.microsoft.com/office/powerpoint/2010/main" val="1043499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5A6AD-C2AA-4A81-BB8A-79E27AEBEB36}" type="datetimeFigureOut">
              <a:rPr lang="en-GB" smtClean="0"/>
              <a:t>10/10/2018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D5E8A-C903-4D66-A0EA-8B782E20549F}" type="slidenum">
              <a:rPr lang="en-GB" smtClean="0"/>
              <a:t>‹#›</a:t>
            </a:fld>
            <a:endParaRPr lang="en-GB"/>
          </a:p>
        </p:txBody>
      </p:sp>
    </p:spTree>
    <p:extLst>
      <p:ext uri="{BB962C8B-B14F-4D97-AF65-F5344CB8AC3E}">
        <p14:creationId xmlns:p14="http://schemas.microsoft.com/office/powerpoint/2010/main" val="3896573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google.co.uk/url?sa=i&amp;rct=j&amp;q=&amp;esrc=s&amp;source=images&amp;cd=&amp;cad=rja&amp;uact=8&amp;ved=0ahUKEwiE_LCypb_UAhXEPxQKHTwWB60QjRwIBw&amp;url=http://www.physics-and-radio-electronics.com/physics/electric-charges.html&amp;psig=AFQjCNFtvYhe9sVsQIqoArRDkEzsc5YBqQ&amp;ust=149759690475830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jB-9_2s4jUAhVOrRQKHek8BtQQjRwIBw&amp;url=http://bgrecepti.info/hudosinfo-sodium-atom-diagram.html&amp;psig=AFQjCNEMGmrCx4PekMIRxVcasrAfzVtx-g&amp;ust=149571102613921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latin typeface="Century Gothic" panose="020B0502020202020204" pitchFamily="34" charset="0"/>
              </a:rPr>
              <a:t>The Atom</a:t>
            </a:r>
            <a:endParaRPr lang="en-GB" dirty="0">
              <a:latin typeface="Century Gothic" panose="020B0502020202020204" pitchFamily="34" charset="0"/>
            </a:endParaRPr>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5041315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All particles have charge</a:t>
            </a:r>
            <a:endParaRPr lang="en-GB" dirty="0">
              <a:latin typeface="Century Gothic" panose="020B0502020202020204" pitchFamily="34" charset="0"/>
            </a:endParaRPr>
          </a:p>
        </p:txBody>
      </p:sp>
      <p:pic>
        <p:nvPicPr>
          <p:cNvPr id="1026" name="Picture 2" descr="Image result for charged particle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2204864"/>
            <a:ext cx="6284049" cy="3861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042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Neutral charges are neither attracted nor repelled</a:t>
            </a:r>
            <a:endParaRPr lang="en-GB" dirty="0"/>
          </a:p>
        </p:txBody>
      </p:sp>
    </p:spTree>
    <p:extLst>
      <p:ext uri="{BB962C8B-B14F-4D97-AF65-F5344CB8AC3E}">
        <p14:creationId xmlns:p14="http://schemas.microsoft.com/office/powerpoint/2010/main" val="4071972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buNone/>
            </a:pPr>
            <a:r>
              <a:rPr lang="en-GB" dirty="0" smtClean="0">
                <a:latin typeface="Century Gothic" panose="020B0502020202020204" pitchFamily="34" charset="0"/>
              </a:rPr>
              <a:t>The concept of charge has allowed us to make lots of discoveries about the atom</a:t>
            </a:r>
            <a:endParaRPr lang="en-GB" dirty="0">
              <a:latin typeface="Century Gothic" panose="020B0502020202020204" pitchFamily="34" charset="0"/>
            </a:endParaRPr>
          </a:p>
        </p:txBody>
      </p:sp>
    </p:spTree>
    <p:extLst>
      <p:ext uri="{BB962C8B-B14F-4D97-AF65-F5344CB8AC3E}">
        <p14:creationId xmlns:p14="http://schemas.microsoft.com/office/powerpoint/2010/main" val="3867916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23528" y="2276872"/>
            <a:ext cx="1440160" cy="1512168"/>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7" name="Group 36"/>
          <p:cNvGrpSpPr/>
          <p:nvPr/>
        </p:nvGrpSpPr>
        <p:grpSpPr>
          <a:xfrm>
            <a:off x="2555776" y="2289537"/>
            <a:ext cx="1440160" cy="1512168"/>
            <a:chOff x="2051720" y="2289537"/>
            <a:chExt cx="1440160" cy="1512168"/>
          </a:xfrm>
        </p:grpSpPr>
        <p:sp>
          <p:nvSpPr>
            <p:cNvPr id="5" name="Oval 4"/>
            <p:cNvSpPr/>
            <p:nvPr/>
          </p:nvSpPr>
          <p:spPr>
            <a:xfrm>
              <a:off x="2051720" y="2289537"/>
              <a:ext cx="1440160" cy="1512168"/>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smtClean="0">
                  <a:solidFill>
                    <a:sysClr val="windowText" lastClr="000000"/>
                  </a:solidFill>
                </a:rPr>
                <a:t>+</a:t>
              </a:r>
              <a:endParaRPr lang="en-GB" dirty="0">
                <a:solidFill>
                  <a:sysClr val="windowText" lastClr="000000"/>
                </a:solidFill>
              </a:endParaRPr>
            </a:p>
          </p:txBody>
        </p:sp>
        <p:sp>
          <p:nvSpPr>
            <p:cNvPr id="8" name="Oval 7"/>
            <p:cNvSpPr/>
            <p:nvPr/>
          </p:nvSpPr>
          <p:spPr>
            <a:xfrm>
              <a:off x="2267744" y="2973613"/>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9" name="Oval 8"/>
            <p:cNvSpPr/>
            <p:nvPr/>
          </p:nvSpPr>
          <p:spPr>
            <a:xfrm>
              <a:off x="2915816" y="256490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0" name="Oval 9"/>
            <p:cNvSpPr/>
            <p:nvPr/>
          </p:nvSpPr>
          <p:spPr>
            <a:xfrm>
              <a:off x="3220616" y="3032956"/>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1" name="Oval 10"/>
            <p:cNvSpPr/>
            <p:nvPr/>
          </p:nvSpPr>
          <p:spPr>
            <a:xfrm>
              <a:off x="2771800" y="342900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36" name="Group 35"/>
          <p:cNvGrpSpPr/>
          <p:nvPr/>
        </p:nvGrpSpPr>
        <p:grpSpPr>
          <a:xfrm>
            <a:off x="4932040" y="2217529"/>
            <a:ext cx="1512168" cy="1571511"/>
            <a:chOff x="3923928" y="2217529"/>
            <a:chExt cx="1512168" cy="1571511"/>
          </a:xfrm>
        </p:grpSpPr>
        <p:sp>
          <p:nvSpPr>
            <p:cNvPr id="6" name="Oval 5"/>
            <p:cNvSpPr/>
            <p:nvPr/>
          </p:nvSpPr>
          <p:spPr>
            <a:xfrm>
              <a:off x="3923928"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p:cNvSpPr/>
            <p:nvPr/>
          </p:nvSpPr>
          <p:spPr>
            <a:xfrm>
              <a:off x="4499992"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13" name="Oval 12"/>
            <p:cNvSpPr/>
            <p:nvPr/>
          </p:nvSpPr>
          <p:spPr>
            <a:xfrm>
              <a:off x="4334628"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4" name="Oval 13"/>
            <p:cNvSpPr/>
            <p:nvPr/>
          </p:nvSpPr>
          <p:spPr>
            <a:xfrm>
              <a:off x="5292080" y="270892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5" name="Oval 14"/>
            <p:cNvSpPr/>
            <p:nvPr/>
          </p:nvSpPr>
          <p:spPr>
            <a:xfrm>
              <a:off x="4788024"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6" name="Oval 15"/>
            <p:cNvSpPr/>
            <p:nvPr/>
          </p:nvSpPr>
          <p:spPr>
            <a:xfrm>
              <a:off x="3995936" y="3356992"/>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35" name="Group 34"/>
          <p:cNvGrpSpPr/>
          <p:nvPr/>
        </p:nvGrpSpPr>
        <p:grpSpPr>
          <a:xfrm>
            <a:off x="7236296" y="2217529"/>
            <a:ext cx="1440160" cy="1571511"/>
            <a:chOff x="5868144" y="2217529"/>
            <a:chExt cx="1440160" cy="1571511"/>
          </a:xfrm>
        </p:grpSpPr>
        <p:sp>
          <p:nvSpPr>
            <p:cNvPr id="29" name="Oval 28"/>
            <p:cNvSpPr/>
            <p:nvPr/>
          </p:nvSpPr>
          <p:spPr>
            <a:xfrm>
              <a:off x="5868144"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Oval 29"/>
            <p:cNvSpPr/>
            <p:nvPr/>
          </p:nvSpPr>
          <p:spPr>
            <a:xfrm>
              <a:off x="6444208"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31" name="Oval 30"/>
            <p:cNvSpPr/>
            <p:nvPr/>
          </p:nvSpPr>
          <p:spPr>
            <a:xfrm>
              <a:off x="6278844"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33" name="Oval 32"/>
            <p:cNvSpPr/>
            <p:nvPr/>
          </p:nvSpPr>
          <p:spPr>
            <a:xfrm>
              <a:off x="6732240"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7" name="Oval 6"/>
            <p:cNvSpPr/>
            <p:nvPr/>
          </p:nvSpPr>
          <p:spPr>
            <a:xfrm>
              <a:off x="6156176" y="2620324"/>
              <a:ext cx="864096" cy="864096"/>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Oval 31"/>
            <p:cNvSpPr/>
            <p:nvPr/>
          </p:nvSpPr>
          <p:spPr>
            <a:xfrm>
              <a:off x="6876256" y="2735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34" name="Oval 33"/>
            <p:cNvSpPr/>
            <p:nvPr/>
          </p:nvSpPr>
          <p:spPr>
            <a:xfrm>
              <a:off x="6084168" y="309803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sp>
        <p:nvSpPr>
          <p:cNvPr id="38" name="Content Placeholder 2"/>
          <p:cNvSpPr>
            <a:spLocks noGrp="1"/>
          </p:cNvSpPr>
          <p:nvPr>
            <p:ph idx="1"/>
          </p:nvPr>
        </p:nvSpPr>
        <p:spPr>
          <a:xfrm>
            <a:off x="611560" y="769974"/>
            <a:ext cx="8229600" cy="4525963"/>
          </a:xfrm>
        </p:spPr>
        <p:txBody>
          <a:bodyPr/>
          <a:lstStyle/>
          <a:p>
            <a:pPr marL="0" indent="0">
              <a:buNone/>
            </a:pPr>
            <a:r>
              <a:rPr lang="en-GB" dirty="0" smtClean="0">
                <a:latin typeface="Century Gothic" panose="020B0502020202020204" pitchFamily="34" charset="0"/>
              </a:rPr>
              <a:t>Different </a:t>
            </a:r>
            <a:r>
              <a:rPr lang="en-GB" b="1" dirty="0" smtClean="0">
                <a:latin typeface="Century Gothic" panose="020B0502020202020204" pitchFamily="34" charset="0"/>
              </a:rPr>
              <a:t>models</a:t>
            </a:r>
            <a:r>
              <a:rPr lang="en-GB" dirty="0" smtClean="0">
                <a:latin typeface="Century Gothic" panose="020B0502020202020204" pitchFamily="34" charset="0"/>
              </a:rPr>
              <a:t> of the atom</a:t>
            </a:r>
            <a:endParaRPr lang="en-GB" dirty="0">
              <a:latin typeface="Century Gothic" panose="020B0502020202020204" pitchFamily="34" charset="0"/>
            </a:endParaRPr>
          </a:p>
        </p:txBody>
      </p:sp>
    </p:spTree>
    <p:extLst>
      <p:ext uri="{BB962C8B-B14F-4D97-AF65-F5344CB8AC3E}">
        <p14:creationId xmlns:p14="http://schemas.microsoft.com/office/powerpoint/2010/main" val="2220487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Complete questions 1-5 on page 1</a:t>
            </a:r>
            <a:endParaRPr lang="en-GB" dirty="0"/>
          </a:p>
        </p:txBody>
      </p:sp>
    </p:spTree>
    <p:extLst>
      <p:ext uri="{BB962C8B-B14F-4D97-AF65-F5344CB8AC3E}">
        <p14:creationId xmlns:p14="http://schemas.microsoft.com/office/powerpoint/2010/main" val="76426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614727" y="260648"/>
            <a:ext cx="1440160" cy="1512168"/>
            <a:chOff x="2051720" y="2289537"/>
            <a:chExt cx="1440160" cy="1512168"/>
          </a:xfrm>
        </p:grpSpPr>
        <p:sp>
          <p:nvSpPr>
            <p:cNvPr id="5" name="Oval 4"/>
            <p:cNvSpPr/>
            <p:nvPr/>
          </p:nvSpPr>
          <p:spPr>
            <a:xfrm>
              <a:off x="2051720" y="2289537"/>
              <a:ext cx="1440160" cy="1512168"/>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smtClean="0">
                  <a:solidFill>
                    <a:sysClr val="windowText" lastClr="000000"/>
                  </a:solidFill>
                </a:rPr>
                <a:t>+</a:t>
              </a:r>
              <a:endParaRPr lang="en-GB" dirty="0">
                <a:solidFill>
                  <a:sysClr val="windowText" lastClr="000000"/>
                </a:solidFill>
              </a:endParaRPr>
            </a:p>
          </p:txBody>
        </p:sp>
        <p:sp>
          <p:nvSpPr>
            <p:cNvPr id="6" name="Oval 5"/>
            <p:cNvSpPr/>
            <p:nvPr/>
          </p:nvSpPr>
          <p:spPr>
            <a:xfrm>
              <a:off x="2267744" y="2973613"/>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7" name="Oval 6"/>
            <p:cNvSpPr/>
            <p:nvPr/>
          </p:nvSpPr>
          <p:spPr>
            <a:xfrm>
              <a:off x="2915816" y="256490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8" name="Oval 7"/>
            <p:cNvSpPr/>
            <p:nvPr/>
          </p:nvSpPr>
          <p:spPr>
            <a:xfrm>
              <a:off x="3220616" y="3032956"/>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9" name="Oval 8"/>
            <p:cNvSpPr/>
            <p:nvPr/>
          </p:nvSpPr>
          <p:spPr>
            <a:xfrm>
              <a:off x="2771800" y="342900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10" name="Group 9"/>
          <p:cNvGrpSpPr/>
          <p:nvPr/>
        </p:nvGrpSpPr>
        <p:grpSpPr>
          <a:xfrm>
            <a:off x="3635896" y="1793032"/>
            <a:ext cx="1440160" cy="1512168"/>
            <a:chOff x="2051720" y="2289537"/>
            <a:chExt cx="1440160" cy="1512168"/>
          </a:xfrm>
        </p:grpSpPr>
        <p:sp>
          <p:nvSpPr>
            <p:cNvPr id="11" name="Oval 10"/>
            <p:cNvSpPr/>
            <p:nvPr/>
          </p:nvSpPr>
          <p:spPr>
            <a:xfrm>
              <a:off x="2051720" y="2289537"/>
              <a:ext cx="1440160" cy="1512168"/>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smtClean="0">
                  <a:solidFill>
                    <a:sysClr val="windowText" lastClr="000000"/>
                  </a:solidFill>
                </a:rPr>
                <a:t>+</a:t>
              </a:r>
              <a:endParaRPr lang="en-GB" dirty="0">
                <a:solidFill>
                  <a:sysClr val="windowText" lastClr="000000"/>
                </a:solidFill>
              </a:endParaRPr>
            </a:p>
          </p:txBody>
        </p:sp>
        <p:sp>
          <p:nvSpPr>
            <p:cNvPr id="12" name="Oval 11"/>
            <p:cNvSpPr/>
            <p:nvPr/>
          </p:nvSpPr>
          <p:spPr>
            <a:xfrm>
              <a:off x="2267744" y="2973613"/>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3" name="Oval 12"/>
            <p:cNvSpPr/>
            <p:nvPr/>
          </p:nvSpPr>
          <p:spPr>
            <a:xfrm>
              <a:off x="2915816" y="256490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4" name="Oval 13"/>
            <p:cNvSpPr/>
            <p:nvPr/>
          </p:nvSpPr>
          <p:spPr>
            <a:xfrm>
              <a:off x="3220616" y="3032956"/>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5" name="Oval 14"/>
            <p:cNvSpPr/>
            <p:nvPr/>
          </p:nvSpPr>
          <p:spPr>
            <a:xfrm>
              <a:off x="2771800" y="342900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16" name="Group 15"/>
          <p:cNvGrpSpPr/>
          <p:nvPr/>
        </p:nvGrpSpPr>
        <p:grpSpPr>
          <a:xfrm>
            <a:off x="3598137" y="3343137"/>
            <a:ext cx="1440160" cy="1512168"/>
            <a:chOff x="2051720" y="2289537"/>
            <a:chExt cx="1440160" cy="1512168"/>
          </a:xfrm>
        </p:grpSpPr>
        <p:sp>
          <p:nvSpPr>
            <p:cNvPr id="17" name="Oval 16"/>
            <p:cNvSpPr/>
            <p:nvPr/>
          </p:nvSpPr>
          <p:spPr>
            <a:xfrm>
              <a:off x="2051720" y="2289537"/>
              <a:ext cx="1440160" cy="1512168"/>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smtClean="0">
                  <a:solidFill>
                    <a:sysClr val="windowText" lastClr="000000"/>
                  </a:solidFill>
                </a:rPr>
                <a:t>+</a:t>
              </a:r>
              <a:endParaRPr lang="en-GB" dirty="0">
                <a:solidFill>
                  <a:sysClr val="windowText" lastClr="000000"/>
                </a:solidFill>
              </a:endParaRPr>
            </a:p>
          </p:txBody>
        </p:sp>
        <p:sp>
          <p:nvSpPr>
            <p:cNvPr id="18" name="Oval 17"/>
            <p:cNvSpPr/>
            <p:nvPr/>
          </p:nvSpPr>
          <p:spPr>
            <a:xfrm>
              <a:off x="2267744" y="2973613"/>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9" name="Oval 18"/>
            <p:cNvSpPr/>
            <p:nvPr/>
          </p:nvSpPr>
          <p:spPr>
            <a:xfrm>
              <a:off x="2915816" y="256490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0" name="Oval 19"/>
            <p:cNvSpPr/>
            <p:nvPr/>
          </p:nvSpPr>
          <p:spPr>
            <a:xfrm>
              <a:off x="3220616" y="3032956"/>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1" name="Oval 20"/>
            <p:cNvSpPr/>
            <p:nvPr/>
          </p:nvSpPr>
          <p:spPr>
            <a:xfrm>
              <a:off x="2771800" y="342900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22" name="Group 21"/>
          <p:cNvGrpSpPr/>
          <p:nvPr/>
        </p:nvGrpSpPr>
        <p:grpSpPr>
          <a:xfrm>
            <a:off x="3598137" y="4862589"/>
            <a:ext cx="1440160" cy="1512168"/>
            <a:chOff x="2051720" y="2289537"/>
            <a:chExt cx="1440160" cy="1512168"/>
          </a:xfrm>
        </p:grpSpPr>
        <p:sp>
          <p:nvSpPr>
            <p:cNvPr id="23" name="Oval 22"/>
            <p:cNvSpPr/>
            <p:nvPr/>
          </p:nvSpPr>
          <p:spPr>
            <a:xfrm>
              <a:off x="2051720" y="2289537"/>
              <a:ext cx="1440160" cy="1512168"/>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smtClean="0">
                  <a:solidFill>
                    <a:sysClr val="windowText" lastClr="000000"/>
                  </a:solidFill>
                </a:rPr>
                <a:t>+</a:t>
              </a:r>
              <a:endParaRPr lang="en-GB" dirty="0">
                <a:solidFill>
                  <a:sysClr val="windowText" lastClr="000000"/>
                </a:solidFill>
              </a:endParaRPr>
            </a:p>
          </p:txBody>
        </p:sp>
        <p:sp>
          <p:nvSpPr>
            <p:cNvPr id="24" name="Oval 23"/>
            <p:cNvSpPr/>
            <p:nvPr/>
          </p:nvSpPr>
          <p:spPr>
            <a:xfrm>
              <a:off x="2267744" y="2973613"/>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5" name="Oval 24"/>
            <p:cNvSpPr/>
            <p:nvPr/>
          </p:nvSpPr>
          <p:spPr>
            <a:xfrm>
              <a:off x="2915816" y="256490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6" name="Oval 25"/>
            <p:cNvSpPr/>
            <p:nvPr/>
          </p:nvSpPr>
          <p:spPr>
            <a:xfrm>
              <a:off x="3220616" y="3032956"/>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7" name="Oval 26"/>
            <p:cNvSpPr/>
            <p:nvPr/>
          </p:nvSpPr>
          <p:spPr>
            <a:xfrm>
              <a:off x="2771800" y="342900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sp>
        <p:nvSpPr>
          <p:cNvPr id="28" name="Oval 27"/>
          <p:cNvSpPr/>
          <p:nvPr/>
        </p:nvSpPr>
        <p:spPr>
          <a:xfrm>
            <a:off x="1651515" y="1465548"/>
            <a:ext cx="315714" cy="3654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smtClean="0"/>
              <a:t>+</a:t>
            </a:r>
            <a:endParaRPr lang="en-GB" sz="2800" dirty="0"/>
          </a:p>
        </p:txBody>
      </p:sp>
      <p:sp>
        <p:nvSpPr>
          <p:cNvPr id="30" name="Oval 29"/>
          <p:cNvSpPr/>
          <p:nvPr/>
        </p:nvSpPr>
        <p:spPr>
          <a:xfrm>
            <a:off x="1651515" y="3306123"/>
            <a:ext cx="315714" cy="3654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smtClean="0"/>
              <a:t>+</a:t>
            </a:r>
            <a:endParaRPr lang="en-GB" sz="2800" dirty="0"/>
          </a:p>
        </p:txBody>
      </p:sp>
      <p:sp>
        <p:nvSpPr>
          <p:cNvPr id="31" name="Oval 30"/>
          <p:cNvSpPr/>
          <p:nvPr/>
        </p:nvSpPr>
        <p:spPr>
          <a:xfrm>
            <a:off x="1619672" y="5223819"/>
            <a:ext cx="315714" cy="3654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smtClean="0"/>
              <a:t>+</a:t>
            </a:r>
            <a:endParaRPr lang="en-GB" sz="2800" dirty="0"/>
          </a:p>
        </p:txBody>
      </p:sp>
      <p:cxnSp>
        <p:nvCxnSpPr>
          <p:cNvPr id="35" name="Straight Arrow Connector 34"/>
          <p:cNvCxnSpPr/>
          <p:nvPr/>
        </p:nvCxnSpPr>
        <p:spPr>
          <a:xfrm flipV="1">
            <a:off x="2051720" y="5389032"/>
            <a:ext cx="4568347" cy="1"/>
          </a:xfrm>
          <a:prstGeom prst="straightConnector1">
            <a:avLst/>
          </a:prstGeom>
          <a:ln>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2083563" y="3468184"/>
            <a:ext cx="4568347" cy="1"/>
          </a:xfrm>
          <a:prstGeom prst="straightConnector1">
            <a:avLst/>
          </a:prstGeom>
          <a:ln>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2115406" y="1632722"/>
            <a:ext cx="4568347" cy="1"/>
          </a:xfrm>
          <a:prstGeom prst="straightConnector1">
            <a:avLst/>
          </a:prstGeom>
          <a:ln>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604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413689" y="188640"/>
            <a:ext cx="1512168" cy="1571511"/>
            <a:chOff x="3923928" y="2217529"/>
            <a:chExt cx="1512168" cy="1571511"/>
          </a:xfrm>
        </p:grpSpPr>
        <p:sp>
          <p:nvSpPr>
            <p:cNvPr id="5" name="Oval 4"/>
            <p:cNvSpPr/>
            <p:nvPr/>
          </p:nvSpPr>
          <p:spPr>
            <a:xfrm>
              <a:off x="3923928"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p:cNvSpPr/>
            <p:nvPr/>
          </p:nvSpPr>
          <p:spPr>
            <a:xfrm>
              <a:off x="4499992"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7" name="Oval 6"/>
            <p:cNvSpPr/>
            <p:nvPr/>
          </p:nvSpPr>
          <p:spPr>
            <a:xfrm>
              <a:off x="4334628"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8" name="Oval 7"/>
            <p:cNvSpPr/>
            <p:nvPr/>
          </p:nvSpPr>
          <p:spPr>
            <a:xfrm>
              <a:off x="5292080" y="270892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9" name="Oval 8"/>
            <p:cNvSpPr/>
            <p:nvPr/>
          </p:nvSpPr>
          <p:spPr>
            <a:xfrm>
              <a:off x="4788024"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0" name="Oval 9"/>
            <p:cNvSpPr/>
            <p:nvPr/>
          </p:nvSpPr>
          <p:spPr>
            <a:xfrm>
              <a:off x="3995936" y="3356992"/>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11" name="Group 10"/>
          <p:cNvGrpSpPr/>
          <p:nvPr/>
        </p:nvGrpSpPr>
        <p:grpSpPr>
          <a:xfrm>
            <a:off x="3437950" y="1700808"/>
            <a:ext cx="1512168" cy="1571511"/>
            <a:chOff x="3923928" y="2217529"/>
            <a:chExt cx="1512168" cy="1571511"/>
          </a:xfrm>
        </p:grpSpPr>
        <p:sp>
          <p:nvSpPr>
            <p:cNvPr id="12" name="Oval 11"/>
            <p:cNvSpPr/>
            <p:nvPr/>
          </p:nvSpPr>
          <p:spPr>
            <a:xfrm>
              <a:off x="3923928"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p:cNvSpPr/>
            <p:nvPr/>
          </p:nvSpPr>
          <p:spPr>
            <a:xfrm>
              <a:off x="4499992"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14" name="Oval 13"/>
            <p:cNvSpPr/>
            <p:nvPr/>
          </p:nvSpPr>
          <p:spPr>
            <a:xfrm>
              <a:off x="4334628"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5" name="Oval 14"/>
            <p:cNvSpPr/>
            <p:nvPr/>
          </p:nvSpPr>
          <p:spPr>
            <a:xfrm>
              <a:off x="5292080" y="270892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6" name="Oval 15"/>
            <p:cNvSpPr/>
            <p:nvPr/>
          </p:nvSpPr>
          <p:spPr>
            <a:xfrm>
              <a:off x="4788024"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7" name="Oval 16"/>
            <p:cNvSpPr/>
            <p:nvPr/>
          </p:nvSpPr>
          <p:spPr>
            <a:xfrm>
              <a:off x="3995936" y="3356992"/>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18" name="Group 17"/>
          <p:cNvGrpSpPr/>
          <p:nvPr/>
        </p:nvGrpSpPr>
        <p:grpSpPr>
          <a:xfrm>
            <a:off x="3462211" y="3212976"/>
            <a:ext cx="1512168" cy="1571511"/>
            <a:chOff x="3923928" y="2217529"/>
            <a:chExt cx="1512168" cy="1571511"/>
          </a:xfrm>
        </p:grpSpPr>
        <p:sp>
          <p:nvSpPr>
            <p:cNvPr id="19" name="Oval 18"/>
            <p:cNvSpPr/>
            <p:nvPr/>
          </p:nvSpPr>
          <p:spPr>
            <a:xfrm>
              <a:off x="3923928"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Oval 19"/>
            <p:cNvSpPr/>
            <p:nvPr/>
          </p:nvSpPr>
          <p:spPr>
            <a:xfrm>
              <a:off x="4499992"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21" name="Oval 20"/>
            <p:cNvSpPr/>
            <p:nvPr/>
          </p:nvSpPr>
          <p:spPr>
            <a:xfrm>
              <a:off x="4334628"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2" name="Oval 21"/>
            <p:cNvSpPr/>
            <p:nvPr/>
          </p:nvSpPr>
          <p:spPr>
            <a:xfrm>
              <a:off x="5292080" y="270892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3" name="Oval 22"/>
            <p:cNvSpPr/>
            <p:nvPr/>
          </p:nvSpPr>
          <p:spPr>
            <a:xfrm>
              <a:off x="4788024"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4" name="Oval 23"/>
            <p:cNvSpPr/>
            <p:nvPr/>
          </p:nvSpPr>
          <p:spPr>
            <a:xfrm>
              <a:off x="3995936" y="3356992"/>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25" name="Group 24"/>
          <p:cNvGrpSpPr/>
          <p:nvPr/>
        </p:nvGrpSpPr>
        <p:grpSpPr>
          <a:xfrm>
            <a:off x="3486472" y="4725144"/>
            <a:ext cx="1512168" cy="1571511"/>
            <a:chOff x="3923928" y="2217529"/>
            <a:chExt cx="1512168" cy="1571511"/>
          </a:xfrm>
        </p:grpSpPr>
        <p:sp>
          <p:nvSpPr>
            <p:cNvPr id="26" name="Oval 25"/>
            <p:cNvSpPr/>
            <p:nvPr/>
          </p:nvSpPr>
          <p:spPr>
            <a:xfrm>
              <a:off x="3923928"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Oval 26"/>
            <p:cNvSpPr/>
            <p:nvPr/>
          </p:nvSpPr>
          <p:spPr>
            <a:xfrm>
              <a:off x="4499992"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28" name="Oval 27"/>
            <p:cNvSpPr/>
            <p:nvPr/>
          </p:nvSpPr>
          <p:spPr>
            <a:xfrm>
              <a:off x="4334628"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29" name="Oval 28"/>
            <p:cNvSpPr/>
            <p:nvPr/>
          </p:nvSpPr>
          <p:spPr>
            <a:xfrm>
              <a:off x="5292080" y="270892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30" name="Oval 29"/>
            <p:cNvSpPr/>
            <p:nvPr/>
          </p:nvSpPr>
          <p:spPr>
            <a:xfrm>
              <a:off x="4788024"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31" name="Oval 30"/>
            <p:cNvSpPr/>
            <p:nvPr/>
          </p:nvSpPr>
          <p:spPr>
            <a:xfrm>
              <a:off x="3995936" y="3356992"/>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sp>
        <p:nvSpPr>
          <p:cNvPr id="32" name="Oval 31"/>
          <p:cNvSpPr/>
          <p:nvPr/>
        </p:nvSpPr>
        <p:spPr>
          <a:xfrm>
            <a:off x="1700572" y="1072297"/>
            <a:ext cx="315714" cy="3654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smtClean="0"/>
              <a:t>+</a:t>
            </a:r>
            <a:endParaRPr lang="en-GB" sz="2800" dirty="0"/>
          </a:p>
        </p:txBody>
      </p:sp>
      <p:sp>
        <p:nvSpPr>
          <p:cNvPr id="33" name="Oval 32"/>
          <p:cNvSpPr/>
          <p:nvPr/>
        </p:nvSpPr>
        <p:spPr>
          <a:xfrm>
            <a:off x="1656985" y="2348880"/>
            <a:ext cx="315714" cy="3654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smtClean="0"/>
              <a:t>+</a:t>
            </a:r>
            <a:endParaRPr lang="en-GB" sz="2800" dirty="0"/>
          </a:p>
        </p:txBody>
      </p:sp>
      <p:sp>
        <p:nvSpPr>
          <p:cNvPr id="34" name="Oval 33"/>
          <p:cNvSpPr/>
          <p:nvPr/>
        </p:nvSpPr>
        <p:spPr>
          <a:xfrm>
            <a:off x="1656985" y="3595092"/>
            <a:ext cx="315714" cy="3654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smtClean="0"/>
              <a:t>+</a:t>
            </a:r>
            <a:endParaRPr lang="en-GB" sz="2800" dirty="0"/>
          </a:p>
        </p:txBody>
      </p:sp>
      <p:sp>
        <p:nvSpPr>
          <p:cNvPr id="37" name="Freeform 36"/>
          <p:cNvSpPr/>
          <p:nvPr/>
        </p:nvSpPr>
        <p:spPr>
          <a:xfrm>
            <a:off x="1981200" y="2549236"/>
            <a:ext cx="2008909" cy="401782"/>
          </a:xfrm>
          <a:custGeom>
            <a:avLst/>
            <a:gdLst>
              <a:gd name="connsiteX0" fmla="*/ 0 w 2008909"/>
              <a:gd name="connsiteY0" fmla="*/ 0 h 401782"/>
              <a:gd name="connsiteX1" fmla="*/ 2008909 w 2008909"/>
              <a:gd name="connsiteY1" fmla="*/ 0 h 401782"/>
              <a:gd name="connsiteX2" fmla="*/ 69273 w 2008909"/>
              <a:gd name="connsiteY2" fmla="*/ 401782 h 401782"/>
            </a:gdLst>
            <a:ahLst/>
            <a:cxnLst>
              <a:cxn ang="0">
                <a:pos x="connsiteX0" y="connsiteY0"/>
              </a:cxn>
              <a:cxn ang="0">
                <a:pos x="connsiteX1" y="connsiteY1"/>
              </a:cxn>
              <a:cxn ang="0">
                <a:pos x="connsiteX2" y="connsiteY2"/>
              </a:cxn>
            </a:cxnLst>
            <a:rect l="l" t="t" r="r" b="b"/>
            <a:pathLst>
              <a:path w="2008909" h="401782">
                <a:moveTo>
                  <a:pt x="0" y="0"/>
                </a:moveTo>
                <a:lnTo>
                  <a:pt x="2008909" y="0"/>
                </a:lnTo>
                <a:lnTo>
                  <a:pt x="69273" y="401782"/>
                </a:lnTo>
              </a:path>
            </a:pathLst>
          </a:custGeom>
          <a:noFill/>
          <a:ln>
            <a:solidFill>
              <a:schemeClr val="tx1"/>
            </a:solidFill>
            <a:prstDash val="sysDash"/>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Freeform 1"/>
          <p:cNvSpPr/>
          <p:nvPr/>
        </p:nvSpPr>
        <p:spPr>
          <a:xfrm>
            <a:off x="1981200" y="2607733"/>
            <a:ext cx="4250267" cy="1168400"/>
          </a:xfrm>
          <a:custGeom>
            <a:avLst/>
            <a:gdLst>
              <a:gd name="connsiteX0" fmla="*/ 0 w 4250267"/>
              <a:gd name="connsiteY0" fmla="*/ 1168400 h 1168400"/>
              <a:gd name="connsiteX1" fmla="*/ 2184400 w 4250267"/>
              <a:gd name="connsiteY1" fmla="*/ 1151467 h 1168400"/>
              <a:gd name="connsiteX2" fmla="*/ 4250267 w 4250267"/>
              <a:gd name="connsiteY2" fmla="*/ 0 h 1168400"/>
              <a:gd name="connsiteX3" fmla="*/ 4250267 w 4250267"/>
              <a:gd name="connsiteY3" fmla="*/ 0 h 1168400"/>
            </a:gdLst>
            <a:ahLst/>
            <a:cxnLst>
              <a:cxn ang="0">
                <a:pos x="connsiteX0" y="connsiteY0"/>
              </a:cxn>
              <a:cxn ang="0">
                <a:pos x="connsiteX1" y="connsiteY1"/>
              </a:cxn>
              <a:cxn ang="0">
                <a:pos x="connsiteX2" y="connsiteY2"/>
              </a:cxn>
              <a:cxn ang="0">
                <a:pos x="connsiteX3" y="connsiteY3"/>
              </a:cxn>
            </a:cxnLst>
            <a:rect l="l" t="t" r="r" b="b"/>
            <a:pathLst>
              <a:path w="4250267" h="1168400">
                <a:moveTo>
                  <a:pt x="0" y="1168400"/>
                </a:moveTo>
                <a:lnTo>
                  <a:pt x="2184400" y="1151467"/>
                </a:lnTo>
                <a:lnTo>
                  <a:pt x="4250267" y="0"/>
                </a:lnTo>
                <a:lnTo>
                  <a:pt x="4250267" y="0"/>
                </a:lnTo>
              </a:path>
            </a:pathLst>
          </a:custGeom>
          <a:ln w="28575">
            <a:prstDash val="sysDash"/>
            <a:headEnd type="none" w="med" len="med"/>
            <a:tailEnd type="arrow"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3" name="Freeform 2"/>
          <p:cNvSpPr/>
          <p:nvPr/>
        </p:nvSpPr>
        <p:spPr>
          <a:xfrm>
            <a:off x="2048933" y="1236133"/>
            <a:ext cx="3183467" cy="660400"/>
          </a:xfrm>
          <a:custGeom>
            <a:avLst/>
            <a:gdLst>
              <a:gd name="connsiteX0" fmla="*/ 0 w 3183467"/>
              <a:gd name="connsiteY0" fmla="*/ 16934 h 660400"/>
              <a:gd name="connsiteX1" fmla="*/ 2133600 w 3183467"/>
              <a:gd name="connsiteY1" fmla="*/ 0 h 660400"/>
              <a:gd name="connsiteX2" fmla="*/ 3183467 w 3183467"/>
              <a:gd name="connsiteY2" fmla="*/ 660400 h 660400"/>
            </a:gdLst>
            <a:ahLst/>
            <a:cxnLst>
              <a:cxn ang="0">
                <a:pos x="connsiteX0" y="connsiteY0"/>
              </a:cxn>
              <a:cxn ang="0">
                <a:pos x="connsiteX1" y="connsiteY1"/>
              </a:cxn>
              <a:cxn ang="0">
                <a:pos x="connsiteX2" y="connsiteY2"/>
              </a:cxn>
            </a:cxnLst>
            <a:rect l="l" t="t" r="r" b="b"/>
            <a:pathLst>
              <a:path w="3183467" h="660400">
                <a:moveTo>
                  <a:pt x="0" y="16934"/>
                </a:moveTo>
                <a:lnTo>
                  <a:pt x="2133600" y="0"/>
                </a:lnTo>
                <a:lnTo>
                  <a:pt x="3183467" y="660400"/>
                </a:lnTo>
              </a:path>
            </a:pathLst>
          </a:custGeom>
          <a:ln w="28575">
            <a:prstDash val="sysDash"/>
            <a:headEnd type="none" w="med" len="med"/>
            <a:tailEnd type="arrow"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68746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1124744"/>
            <a:ext cx="6192688" cy="223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1386" y="3571203"/>
            <a:ext cx="2581627" cy="258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46889" y="332656"/>
            <a:ext cx="2232248" cy="302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400" dirty="0" smtClean="0">
                <a:solidFill>
                  <a:schemeClr val="tx1"/>
                </a:solidFill>
                <a:latin typeface="Century Gothic" panose="020B0502020202020204" pitchFamily="34" charset="0"/>
              </a:rPr>
              <a:t>If you blew up an atom to the size of a football stadium……</a:t>
            </a:r>
            <a:endParaRPr lang="en-GB" sz="2400" dirty="0">
              <a:solidFill>
                <a:schemeClr val="tx1"/>
              </a:solidFill>
              <a:latin typeface="Century Gothic" panose="020B0502020202020204" pitchFamily="34" charset="0"/>
            </a:endParaRPr>
          </a:p>
        </p:txBody>
      </p:sp>
      <p:sp>
        <p:nvSpPr>
          <p:cNvPr id="7" name="Rectangle 6"/>
          <p:cNvSpPr/>
          <p:nvPr/>
        </p:nvSpPr>
        <p:spPr>
          <a:xfrm>
            <a:off x="755576" y="3877087"/>
            <a:ext cx="3456384" cy="15520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400" dirty="0" smtClean="0">
                <a:solidFill>
                  <a:schemeClr val="tx1"/>
                </a:solidFill>
                <a:latin typeface="Century Gothic" panose="020B0502020202020204" pitchFamily="34" charset="0"/>
              </a:rPr>
              <a:t>……the nucleus would be the size of a marble</a:t>
            </a:r>
            <a:endParaRPr lang="en-GB" sz="24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833066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Read page 2 silently and answer the questions</a:t>
            </a:r>
            <a:endParaRPr lang="en-GB" dirty="0"/>
          </a:p>
        </p:txBody>
      </p:sp>
    </p:spTree>
    <p:extLst>
      <p:ext uri="{BB962C8B-B14F-4D97-AF65-F5344CB8AC3E}">
        <p14:creationId xmlns:p14="http://schemas.microsoft.com/office/powerpoint/2010/main" val="1057525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odium atom diagram">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2351492"/>
            <a:ext cx="3888432" cy="3987627"/>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31"/>
          <p:cNvGrpSpPr/>
          <p:nvPr/>
        </p:nvGrpSpPr>
        <p:grpSpPr>
          <a:xfrm>
            <a:off x="395536" y="1492620"/>
            <a:ext cx="3672408" cy="2443048"/>
            <a:chOff x="395536" y="625912"/>
            <a:chExt cx="3672408" cy="2443048"/>
          </a:xfrm>
        </p:grpSpPr>
        <p:cxnSp>
          <p:nvCxnSpPr>
            <p:cNvPr id="11" name="Straight Arrow Connector 10"/>
            <p:cNvCxnSpPr/>
            <p:nvPr/>
          </p:nvCxnSpPr>
          <p:spPr>
            <a:xfrm>
              <a:off x="2195736" y="1628800"/>
              <a:ext cx="1872208" cy="144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95536" y="625912"/>
              <a:ext cx="1944216" cy="1938992"/>
            </a:xfrm>
            <a:prstGeom prst="rect">
              <a:avLst/>
            </a:prstGeom>
            <a:noFill/>
          </p:spPr>
          <p:txBody>
            <a:bodyPr wrap="square" rtlCol="0">
              <a:spAutoFit/>
            </a:bodyPr>
            <a:lstStyle/>
            <a:p>
              <a:r>
                <a:rPr lang="en-GB" sz="2400" b="1" dirty="0" smtClean="0">
                  <a:latin typeface="Century Gothic" panose="020B0502020202020204" pitchFamily="34" charset="0"/>
                </a:rPr>
                <a:t>Protons and neutrons</a:t>
              </a:r>
              <a:r>
                <a:rPr lang="en-GB" sz="2400" dirty="0" smtClean="0">
                  <a:latin typeface="Century Gothic" panose="020B0502020202020204" pitchFamily="34" charset="0"/>
                </a:rPr>
                <a:t> can be found in the nucleus</a:t>
              </a:r>
              <a:endParaRPr lang="en-GB" sz="2400" b="1" dirty="0">
                <a:latin typeface="Century Gothic" panose="020B0502020202020204" pitchFamily="34" charset="0"/>
              </a:endParaRPr>
            </a:p>
          </p:txBody>
        </p:sp>
      </p:grpSp>
      <p:grpSp>
        <p:nvGrpSpPr>
          <p:cNvPr id="30" name="Group 29"/>
          <p:cNvGrpSpPr/>
          <p:nvPr/>
        </p:nvGrpSpPr>
        <p:grpSpPr>
          <a:xfrm>
            <a:off x="5580112" y="4279736"/>
            <a:ext cx="3312368" cy="2677656"/>
            <a:chOff x="5580112" y="3413028"/>
            <a:chExt cx="3312368" cy="2677656"/>
          </a:xfrm>
        </p:grpSpPr>
        <p:cxnSp>
          <p:nvCxnSpPr>
            <p:cNvPr id="9" name="Straight Arrow Connector 8"/>
            <p:cNvCxnSpPr/>
            <p:nvPr/>
          </p:nvCxnSpPr>
          <p:spPr>
            <a:xfrm flipH="1" flipV="1">
              <a:off x="5580112" y="4509120"/>
              <a:ext cx="792088" cy="2427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588224" y="3413028"/>
              <a:ext cx="2304256" cy="2677656"/>
            </a:xfrm>
            <a:prstGeom prst="rect">
              <a:avLst/>
            </a:prstGeom>
            <a:noFill/>
          </p:spPr>
          <p:txBody>
            <a:bodyPr wrap="square" rtlCol="0">
              <a:spAutoFit/>
            </a:bodyPr>
            <a:lstStyle/>
            <a:p>
              <a:r>
                <a:rPr lang="en-GB" sz="2400" dirty="0" smtClean="0">
                  <a:latin typeface="Century Gothic" panose="020B0502020202020204" pitchFamily="34" charset="0"/>
                </a:rPr>
                <a:t>This is a </a:t>
              </a:r>
              <a:r>
                <a:rPr lang="en-GB" sz="2400" b="1" dirty="0" smtClean="0">
                  <a:latin typeface="Century Gothic" panose="020B0502020202020204" pitchFamily="34" charset="0"/>
                </a:rPr>
                <a:t>shell</a:t>
              </a:r>
              <a:r>
                <a:rPr lang="en-GB" sz="2400" dirty="0" smtClean="0">
                  <a:latin typeface="Century Gothic" panose="020B0502020202020204" pitchFamily="34" charset="0"/>
                </a:rPr>
                <a:t>. It shows the path the electrons take as they go around the nucleus</a:t>
              </a:r>
              <a:endParaRPr lang="en-GB" sz="2400" b="1" dirty="0">
                <a:latin typeface="Century Gothic" panose="020B0502020202020204" pitchFamily="34" charset="0"/>
              </a:endParaRPr>
            </a:p>
          </p:txBody>
        </p:sp>
      </p:grpSp>
      <p:grpSp>
        <p:nvGrpSpPr>
          <p:cNvPr id="28" name="Group 27"/>
          <p:cNvGrpSpPr/>
          <p:nvPr/>
        </p:nvGrpSpPr>
        <p:grpSpPr>
          <a:xfrm>
            <a:off x="4572000" y="925848"/>
            <a:ext cx="4320480" cy="1293292"/>
            <a:chOff x="4572000" y="59140"/>
            <a:chExt cx="4320480" cy="1293292"/>
          </a:xfrm>
        </p:grpSpPr>
        <p:cxnSp>
          <p:nvCxnSpPr>
            <p:cNvPr id="7" name="Straight Arrow Connector 6"/>
            <p:cNvCxnSpPr/>
            <p:nvPr/>
          </p:nvCxnSpPr>
          <p:spPr>
            <a:xfrm flipH="1">
              <a:off x="4572000" y="843970"/>
              <a:ext cx="432048" cy="508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185120" y="59140"/>
              <a:ext cx="3707360" cy="1200329"/>
            </a:xfrm>
            <a:prstGeom prst="rect">
              <a:avLst/>
            </a:prstGeom>
            <a:noFill/>
          </p:spPr>
          <p:txBody>
            <a:bodyPr wrap="square" rtlCol="0">
              <a:spAutoFit/>
            </a:bodyPr>
            <a:lstStyle/>
            <a:p>
              <a:r>
                <a:rPr lang="en-GB" sz="2400" dirty="0" smtClean="0">
                  <a:latin typeface="Century Gothic" panose="020B0502020202020204" pitchFamily="34" charset="0"/>
                </a:rPr>
                <a:t>This is an </a:t>
              </a:r>
              <a:r>
                <a:rPr lang="en-GB" sz="2400" b="1" dirty="0" smtClean="0">
                  <a:latin typeface="Century Gothic" panose="020B0502020202020204" pitchFamily="34" charset="0"/>
                </a:rPr>
                <a:t>electron</a:t>
              </a:r>
              <a:r>
                <a:rPr lang="en-GB" sz="2400" dirty="0" smtClean="0">
                  <a:latin typeface="Century Gothic" panose="020B0502020202020204" pitchFamily="34" charset="0"/>
                </a:rPr>
                <a:t>. It travels around the nucleus</a:t>
              </a:r>
              <a:endParaRPr lang="en-GB" sz="2400" b="1" dirty="0">
                <a:latin typeface="Century Gothic" panose="020B0502020202020204" pitchFamily="34" charset="0"/>
              </a:endParaRPr>
            </a:p>
          </p:txBody>
        </p:sp>
      </p:grpSp>
      <p:grpSp>
        <p:nvGrpSpPr>
          <p:cNvPr id="31" name="Group 30"/>
          <p:cNvGrpSpPr/>
          <p:nvPr/>
        </p:nvGrpSpPr>
        <p:grpSpPr>
          <a:xfrm>
            <a:off x="0" y="3945631"/>
            <a:ext cx="3779912" cy="2677656"/>
            <a:chOff x="0" y="3078923"/>
            <a:chExt cx="3779912" cy="2677656"/>
          </a:xfrm>
        </p:grpSpPr>
        <p:cxnSp>
          <p:nvCxnSpPr>
            <p:cNvPr id="13" name="Straight Arrow Connector 12"/>
            <p:cNvCxnSpPr/>
            <p:nvPr/>
          </p:nvCxnSpPr>
          <p:spPr>
            <a:xfrm flipV="1">
              <a:off x="1907704" y="3755815"/>
              <a:ext cx="1872208" cy="5372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0" y="3078923"/>
              <a:ext cx="1944216" cy="2677656"/>
            </a:xfrm>
            <a:prstGeom prst="rect">
              <a:avLst/>
            </a:prstGeom>
            <a:noFill/>
          </p:spPr>
          <p:txBody>
            <a:bodyPr wrap="square" rtlCol="0">
              <a:spAutoFit/>
            </a:bodyPr>
            <a:lstStyle/>
            <a:p>
              <a:r>
                <a:rPr lang="en-GB" sz="2400" dirty="0" smtClean="0">
                  <a:latin typeface="Century Gothic" panose="020B0502020202020204" pitchFamily="34" charset="0"/>
                </a:rPr>
                <a:t>There is only empty space in between the nucleus and the shells</a:t>
              </a:r>
              <a:endParaRPr lang="en-GB" sz="2400" dirty="0">
                <a:latin typeface="Century Gothic" panose="020B0502020202020204" pitchFamily="34" charset="0"/>
              </a:endParaRPr>
            </a:p>
          </p:txBody>
        </p:sp>
      </p:grpSp>
      <p:grpSp>
        <p:nvGrpSpPr>
          <p:cNvPr id="29" name="Group 28"/>
          <p:cNvGrpSpPr/>
          <p:nvPr/>
        </p:nvGrpSpPr>
        <p:grpSpPr>
          <a:xfrm>
            <a:off x="4788024" y="2351492"/>
            <a:ext cx="4248472" cy="1728192"/>
            <a:chOff x="4788024" y="1484784"/>
            <a:chExt cx="4248472" cy="1728192"/>
          </a:xfrm>
        </p:grpSpPr>
        <p:cxnSp>
          <p:nvCxnSpPr>
            <p:cNvPr id="5" name="Straight Arrow Connector 4"/>
            <p:cNvCxnSpPr/>
            <p:nvPr/>
          </p:nvCxnSpPr>
          <p:spPr>
            <a:xfrm flipH="1">
              <a:off x="4788024" y="1916832"/>
              <a:ext cx="2304256" cy="1296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092280" y="1484784"/>
              <a:ext cx="1944216" cy="1569660"/>
            </a:xfrm>
            <a:prstGeom prst="rect">
              <a:avLst/>
            </a:prstGeom>
            <a:noFill/>
          </p:spPr>
          <p:txBody>
            <a:bodyPr wrap="square" rtlCol="0">
              <a:spAutoFit/>
            </a:bodyPr>
            <a:lstStyle/>
            <a:p>
              <a:r>
                <a:rPr lang="en-GB" sz="2400" dirty="0" smtClean="0">
                  <a:latin typeface="Century Gothic" panose="020B0502020202020204" pitchFamily="34" charset="0"/>
                </a:rPr>
                <a:t>This is the </a:t>
              </a:r>
              <a:r>
                <a:rPr lang="en-GB" sz="2400" b="1" dirty="0" smtClean="0">
                  <a:latin typeface="Century Gothic" panose="020B0502020202020204" pitchFamily="34" charset="0"/>
                </a:rPr>
                <a:t>nucleus – </a:t>
              </a:r>
              <a:r>
                <a:rPr lang="en-GB" sz="2400" dirty="0" smtClean="0">
                  <a:latin typeface="Century Gothic" panose="020B0502020202020204" pitchFamily="34" charset="0"/>
                </a:rPr>
                <a:t>the centre of the atom</a:t>
              </a:r>
              <a:endParaRPr lang="en-GB" sz="2400" b="1" dirty="0">
                <a:latin typeface="Century Gothic" panose="020B0502020202020204" pitchFamily="34" charset="0"/>
              </a:endParaRPr>
            </a:p>
          </p:txBody>
        </p:sp>
      </p:grpSp>
      <p:sp>
        <p:nvSpPr>
          <p:cNvPr id="33" name="TextBox 32"/>
          <p:cNvSpPr txBox="1"/>
          <p:nvPr/>
        </p:nvSpPr>
        <p:spPr>
          <a:xfrm>
            <a:off x="395536" y="0"/>
            <a:ext cx="7344816" cy="954107"/>
          </a:xfrm>
          <a:prstGeom prst="rect">
            <a:avLst/>
          </a:prstGeom>
          <a:noFill/>
        </p:spPr>
        <p:txBody>
          <a:bodyPr wrap="square" rtlCol="0">
            <a:spAutoFit/>
          </a:bodyPr>
          <a:lstStyle/>
          <a:p>
            <a:r>
              <a:rPr lang="en-GB" sz="2800" dirty="0" smtClean="0">
                <a:latin typeface="Century Gothic" panose="020B0502020202020204" pitchFamily="34" charset="0"/>
              </a:rPr>
              <a:t>Label the diagram on the sheet. Answer questions 10-17</a:t>
            </a:r>
            <a:endParaRPr lang="en-GB" sz="2800" dirty="0">
              <a:latin typeface="Century Gothic" panose="020B0502020202020204" pitchFamily="34" charset="0"/>
            </a:endParaRPr>
          </a:p>
        </p:txBody>
      </p:sp>
    </p:spTree>
    <p:extLst>
      <p:ext uri="{BB962C8B-B14F-4D97-AF65-F5344CB8AC3E}">
        <p14:creationId xmlns:p14="http://schemas.microsoft.com/office/powerpoint/2010/main" val="152564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entury Gothic" panose="020B0502020202020204" pitchFamily="34" charset="0"/>
              </a:rPr>
              <a:t>Relative masses of protons, neutrons and electrons</a:t>
            </a:r>
            <a:endParaRPr lang="en-GB" dirty="0">
              <a:latin typeface="Century Gothic" panose="020B0502020202020204" pitchFamily="34" charset="0"/>
            </a:endParaRPr>
          </a:p>
        </p:txBody>
      </p:sp>
      <p:cxnSp>
        <p:nvCxnSpPr>
          <p:cNvPr id="5" name="Straight Connector 4"/>
          <p:cNvCxnSpPr/>
          <p:nvPr/>
        </p:nvCxnSpPr>
        <p:spPr>
          <a:xfrm flipV="1">
            <a:off x="2015716" y="4005064"/>
            <a:ext cx="216024" cy="108012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flipH="1" flipV="1">
            <a:off x="2231740" y="4005064"/>
            <a:ext cx="396044" cy="108012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2231740" y="2708920"/>
            <a:ext cx="0" cy="1296144"/>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V="1">
            <a:off x="1835696" y="3068960"/>
            <a:ext cx="396044" cy="648072"/>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2231740" y="3068960"/>
            <a:ext cx="396044" cy="504056"/>
          </a:xfrm>
          <a:prstGeom prst="line">
            <a:avLst/>
          </a:prstGeom>
        </p:spPr>
        <p:style>
          <a:lnRef idx="1">
            <a:schemeClr val="dk1"/>
          </a:lnRef>
          <a:fillRef idx="0">
            <a:schemeClr val="dk1"/>
          </a:fillRef>
          <a:effectRef idx="0">
            <a:schemeClr val="dk1"/>
          </a:effectRef>
          <a:fontRef idx="minor">
            <a:schemeClr val="tx1"/>
          </a:fontRef>
        </p:style>
      </p:cxnSp>
      <p:sp>
        <p:nvSpPr>
          <p:cNvPr id="18" name="Smiley Face 17"/>
          <p:cNvSpPr/>
          <p:nvPr/>
        </p:nvSpPr>
        <p:spPr>
          <a:xfrm>
            <a:off x="2015716" y="2204864"/>
            <a:ext cx="414046"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grpSp>
        <p:nvGrpSpPr>
          <p:cNvPr id="37" name="Group 36"/>
          <p:cNvGrpSpPr/>
          <p:nvPr/>
        </p:nvGrpSpPr>
        <p:grpSpPr>
          <a:xfrm>
            <a:off x="3347864" y="3501008"/>
            <a:ext cx="785337" cy="1674186"/>
            <a:chOff x="2375756" y="2672916"/>
            <a:chExt cx="792088" cy="2880320"/>
          </a:xfrm>
        </p:grpSpPr>
        <p:cxnSp>
          <p:nvCxnSpPr>
            <p:cNvPr id="19" name="Straight Connector 18"/>
            <p:cNvCxnSpPr/>
            <p:nvPr/>
          </p:nvCxnSpPr>
          <p:spPr>
            <a:xfrm flipV="1">
              <a:off x="2555776" y="4473116"/>
              <a:ext cx="216024" cy="108012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H="1" flipV="1">
              <a:off x="2771800" y="4473116"/>
              <a:ext cx="396044" cy="108012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V="1">
              <a:off x="2771800" y="3176972"/>
              <a:ext cx="0" cy="1296144"/>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flipV="1">
              <a:off x="2375756" y="3537012"/>
              <a:ext cx="396044" cy="648072"/>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2771800" y="3537012"/>
              <a:ext cx="396044" cy="504056"/>
            </a:xfrm>
            <a:prstGeom prst="line">
              <a:avLst/>
            </a:prstGeom>
          </p:spPr>
          <p:style>
            <a:lnRef idx="1">
              <a:schemeClr val="dk1"/>
            </a:lnRef>
            <a:fillRef idx="0">
              <a:schemeClr val="dk1"/>
            </a:fillRef>
            <a:effectRef idx="0">
              <a:schemeClr val="dk1"/>
            </a:effectRef>
            <a:fontRef idx="minor">
              <a:schemeClr val="tx1"/>
            </a:fontRef>
          </p:style>
        </p:cxnSp>
        <p:sp>
          <p:nvSpPr>
            <p:cNvPr id="24" name="Smiley Face 23"/>
            <p:cNvSpPr/>
            <p:nvPr/>
          </p:nvSpPr>
          <p:spPr>
            <a:xfrm>
              <a:off x="2555776" y="2672916"/>
              <a:ext cx="414046"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grpSp>
      <p:cxnSp>
        <p:nvCxnSpPr>
          <p:cNvPr id="25" name="Straight Connector 24"/>
          <p:cNvCxnSpPr/>
          <p:nvPr/>
        </p:nvCxnSpPr>
        <p:spPr>
          <a:xfrm flipV="1">
            <a:off x="5256076" y="4077072"/>
            <a:ext cx="216024" cy="108012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H="1" flipV="1">
            <a:off x="5472100" y="4077072"/>
            <a:ext cx="396044" cy="108012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flipV="1">
            <a:off x="5472100" y="2780928"/>
            <a:ext cx="0" cy="1296144"/>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flipV="1">
            <a:off x="5076056" y="3140968"/>
            <a:ext cx="396044" cy="648072"/>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5472100" y="3140968"/>
            <a:ext cx="396044" cy="504056"/>
          </a:xfrm>
          <a:prstGeom prst="line">
            <a:avLst/>
          </a:prstGeom>
        </p:spPr>
        <p:style>
          <a:lnRef idx="1">
            <a:schemeClr val="dk1"/>
          </a:lnRef>
          <a:fillRef idx="0">
            <a:schemeClr val="dk1"/>
          </a:fillRef>
          <a:effectRef idx="0">
            <a:schemeClr val="dk1"/>
          </a:effectRef>
          <a:fontRef idx="minor">
            <a:schemeClr val="tx1"/>
          </a:fontRef>
        </p:style>
      </p:cxnSp>
      <p:sp>
        <p:nvSpPr>
          <p:cNvPr id="30" name="Smiley Face 29"/>
          <p:cNvSpPr/>
          <p:nvPr/>
        </p:nvSpPr>
        <p:spPr>
          <a:xfrm>
            <a:off x="5256076" y="2276872"/>
            <a:ext cx="414046"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grpSp>
        <p:nvGrpSpPr>
          <p:cNvPr id="39" name="Group 38"/>
          <p:cNvGrpSpPr/>
          <p:nvPr/>
        </p:nvGrpSpPr>
        <p:grpSpPr>
          <a:xfrm>
            <a:off x="6696236" y="4545124"/>
            <a:ext cx="180020" cy="648072"/>
            <a:chOff x="5616116" y="2744924"/>
            <a:chExt cx="792088" cy="2880320"/>
          </a:xfrm>
        </p:grpSpPr>
        <p:cxnSp>
          <p:nvCxnSpPr>
            <p:cNvPr id="31" name="Straight Connector 30"/>
            <p:cNvCxnSpPr/>
            <p:nvPr/>
          </p:nvCxnSpPr>
          <p:spPr>
            <a:xfrm flipV="1">
              <a:off x="5796136" y="4545124"/>
              <a:ext cx="216024" cy="108012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flipH="1" flipV="1">
              <a:off x="6012160" y="4545124"/>
              <a:ext cx="396044" cy="108012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flipV="1">
              <a:off x="6012160" y="3248980"/>
              <a:ext cx="0" cy="1296144"/>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flipV="1">
              <a:off x="5616116" y="3609020"/>
              <a:ext cx="396044" cy="648072"/>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6012160" y="3609020"/>
              <a:ext cx="396044" cy="504056"/>
            </a:xfrm>
            <a:prstGeom prst="line">
              <a:avLst/>
            </a:prstGeom>
          </p:spPr>
          <p:style>
            <a:lnRef idx="1">
              <a:schemeClr val="dk1"/>
            </a:lnRef>
            <a:fillRef idx="0">
              <a:schemeClr val="dk1"/>
            </a:fillRef>
            <a:effectRef idx="0">
              <a:schemeClr val="dk1"/>
            </a:effectRef>
            <a:fontRef idx="minor">
              <a:schemeClr val="tx1"/>
            </a:fontRef>
          </p:style>
        </p:cxnSp>
        <p:sp>
          <p:nvSpPr>
            <p:cNvPr id="36" name="Smiley Face 35"/>
            <p:cNvSpPr/>
            <p:nvPr/>
          </p:nvSpPr>
          <p:spPr>
            <a:xfrm>
              <a:off x="5796136" y="2744924"/>
              <a:ext cx="414046" cy="648072"/>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grpSp>
      <p:sp>
        <p:nvSpPr>
          <p:cNvPr id="38" name="Oval 37"/>
          <p:cNvSpPr/>
          <p:nvPr/>
        </p:nvSpPr>
        <p:spPr>
          <a:xfrm>
            <a:off x="5289844" y="3356992"/>
            <a:ext cx="396044" cy="72008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41" name="TextBox 40"/>
          <p:cNvSpPr txBox="1"/>
          <p:nvPr/>
        </p:nvSpPr>
        <p:spPr>
          <a:xfrm>
            <a:off x="1835696" y="5157192"/>
            <a:ext cx="1008112" cy="369332"/>
          </a:xfrm>
          <a:prstGeom prst="rect">
            <a:avLst/>
          </a:prstGeom>
          <a:noFill/>
        </p:spPr>
        <p:txBody>
          <a:bodyPr wrap="square" rtlCol="0">
            <a:spAutoFit/>
          </a:bodyPr>
          <a:lstStyle/>
          <a:p>
            <a:r>
              <a:rPr lang="en-GB" dirty="0" smtClean="0"/>
              <a:t>70kg</a:t>
            </a:r>
            <a:endParaRPr lang="en-GB" dirty="0"/>
          </a:p>
        </p:txBody>
      </p:sp>
      <p:sp>
        <p:nvSpPr>
          <p:cNvPr id="42" name="TextBox 41"/>
          <p:cNvSpPr txBox="1"/>
          <p:nvPr/>
        </p:nvSpPr>
        <p:spPr>
          <a:xfrm>
            <a:off x="3419872" y="5157192"/>
            <a:ext cx="1008112" cy="369332"/>
          </a:xfrm>
          <a:prstGeom prst="rect">
            <a:avLst/>
          </a:prstGeom>
          <a:noFill/>
        </p:spPr>
        <p:txBody>
          <a:bodyPr wrap="square" rtlCol="0">
            <a:spAutoFit/>
          </a:bodyPr>
          <a:lstStyle/>
          <a:p>
            <a:r>
              <a:rPr lang="en-GB" dirty="0" smtClean="0"/>
              <a:t>35kg</a:t>
            </a:r>
            <a:endParaRPr lang="en-GB" dirty="0"/>
          </a:p>
        </p:txBody>
      </p:sp>
      <p:sp>
        <p:nvSpPr>
          <p:cNvPr id="43" name="TextBox 42"/>
          <p:cNvSpPr txBox="1"/>
          <p:nvPr/>
        </p:nvSpPr>
        <p:spPr>
          <a:xfrm>
            <a:off x="5047456" y="5207779"/>
            <a:ext cx="1008112" cy="369332"/>
          </a:xfrm>
          <a:prstGeom prst="rect">
            <a:avLst/>
          </a:prstGeom>
          <a:noFill/>
        </p:spPr>
        <p:txBody>
          <a:bodyPr wrap="square" rtlCol="0">
            <a:spAutoFit/>
          </a:bodyPr>
          <a:lstStyle/>
          <a:p>
            <a:r>
              <a:rPr lang="en-GB" dirty="0" smtClean="0"/>
              <a:t>140kg</a:t>
            </a:r>
            <a:endParaRPr lang="en-GB" dirty="0"/>
          </a:p>
        </p:txBody>
      </p:sp>
      <p:sp>
        <p:nvSpPr>
          <p:cNvPr id="44" name="TextBox 43"/>
          <p:cNvSpPr txBox="1"/>
          <p:nvPr/>
        </p:nvSpPr>
        <p:spPr>
          <a:xfrm>
            <a:off x="6516216" y="5245060"/>
            <a:ext cx="1008112" cy="369332"/>
          </a:xfrm>
          <a:prstGeom prst="rect">
            <a:avLst/>
          </a:prstGeom>
          <a:noFill/>
        </p:spPr>
        <p:txBody>
          <a:bodyPr wrap="square" rtlCol="0">
            <a:spAutoFit/>
          </a:bodyPr>
          <a:lstStyle/>
          <a:p>
            <a:r>
              <a:rPr lang="en-GB" dirty="0" smtClean="0"/>
              <a:t>10kg</a:t>
            </a:r>
            <a:endParaRPr lang="en-GB" dirty="0"/>
          </a:p>
        </p:txBody>
      </p:sp>
      <p:sp>
        <p:nvSpPr>
          <p:cNvPr id="49" name="TextBox 48"/>
          <p:cNvSpPr txBox="1"/>
          <p:nvPr/>
        </p:nvSpPr>
        <p:spPr>
          <a:xfrm>
            <a:off x="1835696" y="5789186"/>
            <a:ext cx="1008112" cy="369332"/>
          </a:xfrm>
          <a:prstGeom prst="rect">
            <a:avLst/>
          </a:prstGeom>
          <a:noFill/>
        </p:spPr>
        <p:txBody>
          <a:bodyPr wrap="square" rtlCol="0">
            <a:spAutoFit/>
          </a:bodyPr>
          <a:lstStyle/>
          <a:p>
            <a:r>
              <a:rPr lang="en-GB" dirty="0" smtClean="0"/>
              <a:t>1</a:t>
            </a:r>
            <a:endParaRPr lang="en-GB" dirty="0"/>
          </a:p>
        </p:txBody>
      </p:sp>
      <p:sp>
        <p:nvSpPr>
          <p:cNvPr id="50" name="TextBox 49"/>
          <p:cNvSpPr txBox="1"/>
          <p:nvPr/>
        </p:nvSpPr>
        <p:spPr>
          <a:xfrm>
            <a:off x="3419872" y="5789186"/>
            <a:ext cx="1008112" cy="369332"/>
          </a:xfrm>
          <a:prstGeom prst="rect">
            <a:avLst/>
          </a:prstGeom>
          <a:noFill/>
        </p:spPr>
        <p:txBody>
          <a:bodyPr wrap="square" rtlCol="0">
            <a:spAutoFit/>
          </a:bodyPr>
          <a:lstStyle/>
          <a:p>
            <a:r>
              <a:rPr lang="en-GB" dirty="0" smtClean="0"/>
              <a:t>1/2</a:t>
            </a:r>
            <a:endParaRPr lang="en-GB" dirty="0"/>
          </a:p>
        </p:txBody>
      </p:sp>
      <p:sp>
        <p:nvSpPr>
          <p:cNvPr id="51" name="TextBox 50"/>
          <p:cNvSpPr txBox="1"/>
          <p:nvPr/>
        </p:nvSpPr>
        <p:spPr>
          <a:xfrm>
            <a:off x="5047456" y="5839773"/>
            <a:ext cx="1008112" cy="369332"/>
          </a:xfrm>
          <a:prstGeom prst="rect">
            <a:avLst/>
          </a:prstGeom>
          <a:noFill/>
        </p:spPr>
        <p:txBody>
          <a:bodyPr wrap="square" rtlCol="0">
            <a:spAutoFit/>
          </a:bodyPr>
          <a:lstStyle/>
          <a:p>
            <a:r>
              <a:rPr lang="en-GB" dirty="0" smtClean="0"/>
              <a:t>2</a:t>
            </a:r>
            <a:endParaRPr lang="en-GB" dirty="0"/>
          </a:p>
        </p:txBody>
      </p:sp>
      <p:sp>
        <p:nvSpPr>
          <p:cNvPr id="52" name="TextBox 51"/>
          <p:cNvSpPr txBox="1"/>
          <p:nvPr/>
        </p:nvSpPr>
        <p:spPr>
          <a:xfrm>
            <a:off x="6516216" y="5877054"/>
            <a:ext cx="1008112" cy="369332"/>
          </a:xfrm>
          <a:prstGeom prst="rect">
            <a:avLst/>
          </a:prstGeom>
          <a:noFill/>
        </p:spPr>
        <p:txBody>
          <a:bodyPr wrap="square" rtlCol="0">
            <a:spAutoFit/>
          </a:bodyPr>
          <a:lstStyle/>
          <a:p>
            <a:r>
              <a:rPr lang="en-GB" dirty="0" smtClean="0"/>
              <a:t>1/7</a:t>
            </a:r>
            <a:endParaRPr lang="en-GB" dirty="0"/>
          </a:p>
        </p:txBody>
      </p:sp>
      <p:sp>
        <p:nvSpPr>
          <p:cNvPr id="53" name="TextBox 52"/>
          <p:cNvSpPr txBox="1"/>
          <p:nvPr/>
        </p:nvSpPr>
        <p:spPr>
          <a:xfrm>
            <a:off x="323528" y="5071682"/>
            <a:ext cx="1368152" cy="369332"/>
          </a:xfrm>
          <a:prstGeom prst="rect">
            <a:avLst/>
          </a:prstGeom>
          <a:noFill/>
        </p:spPr>
        <p:txBody>
          <a:bodyPr wrap="square" rtlCol="0">
            <a:spAutoFit/>
          </a:bodyPr>
          <a:lstStyle/>
          <a:p>
            <a:r>
              <a:rPr lang="en-GB" dirty="0" smtClean="0"/>
              <a:t>Mass:</a:t>
            </a:r>
            <a:endParaRPr lang="en-GB" dirty="0"/>
          </a:p>
        </p:txBody>
      </p:sp>
      <p:sp>
        <p:nvSpPr>
          <p:cNvPr id="54" name="TextBox 53"/>
          <p:cNvSpPr txBox="1"/>
          <p:nvPr/>
        </p:nvSpPr>
        <p:spPr>
          <a:xfrm>
            <a:off x="355576" y="5692388"/>
            <a:ext cx="1368152" cy="646331"/>
          </a:xfrm>
          <a:prstGeom prst="rect">
            <a:avLst/>
          </a:prstGeom>
          <a:noFill/>
        </p:spPr>
        <p:txBody>
          <a:bodyPr wrap="square" rtlCol="0">
            <a:spAutoFit/>
          </a:bodyPr>
          <a:lstStyle/>
          <a:p>
            <a:r>
              <a:rPr lang="en-GB" dirty="0" smtClean="0"/>
              <a:t>Relative mass:</a:t>
            </a:r>
            <a:endParaRPr lang="en-GB" dirty="0"/>
          </a:p>
        </p:txBody>
      </p:sp>
    </p:spTree>
    <p:extLst>
      <p:ext uri="{BB962C8B-B14F-4D97-AF65-F5344CB8AC3E}">
        <p14:creationId xmlns:p14="http://schemas.microsoft.com/office/powerpoint/2010/main" val="62157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9" grpId="0"/>
      <p:bldP spid="50" grpId="0"/>
      <p:bldP spid="51" grpId="0"/>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3722836269"/>
              </p:ext>
            </p:extLst>
          </p:nvPr>
        </p:nvGraphicFramePr>
        <p:xfrm>
          <a:off x="1115616" y="2348880"/>
          <a:ext cx="7008440" cy="3648515"/>
        </p:xfrm>
        <a:graphic>
          <a:graphicData uri="http://schemas.openxmlformats.org/drawingml/2006/table">
            <a:tbl>
              <a:tblPr firstRow="1" bandRow="1">
                <a:tableStyleId>{073A0DAA-6AF3-43AB-8588-CEC1D06C72B9}</a:tableStyleId>
              </a:tblPr>
              <a:tblGrid>
                <a:gridCol w="1752110">
                  <a:extLst>
                    <a:ext uri="{9D8B030D-6E8A-4147-A177-3AD203B41FA5}">
                      <a16:colId xmlns:a16="http://schemas.microsoft.com/office/drawing/2014/main" val="20000"/>
                    </a:ext>
                  </a:extLst>
                </a:gridCol>
                <a:gridCol w="1752110">
                  <a:extLst>
                    <a:ext uri="{9D8B030D-6E8A-4147-A177-3AD203B41FA5}">
                      <a16:colId xmlns:a16="http://schemas.microsoft.com/office/drawing/2014/main" val="20001"/>
                    </a:ext>
                  </a:extLst>
                </a:gridCol>
                <a:gridCol w="1752110">
                  <a:extLst>
                    <a:ext uri="{9D8B030D-6E8A-4147-A177-3AD203B41FA5}">
                      <a16:colId xmlns:a16="http://schemas.microsoft.com/office/drawing/2014/main" val="20002"/>
                    </a:ext>
                  </a:extLst>
                </a:gridCol>
                <a:gridCol w="1752110">
                  <a:extLst>
                    <a:ext uri="{9D8B030D-6E8A-4147-A177-3AD203B41FA5}">
                      <a16:colId xmlns:a16="http://schemas.microsoft.com/office/drawing/2014/main" val="20003"/>
                    </a:ext>
                  </a:extLst>
                </a:gridCol>
              </a:tblGrid>
              <a:tr h="912541">
                <a:tc>
                  <a:txBody>
                    <a:bodyPr/>
                    <a:lstStyle/>
                    <a:p>
                      <a:endParaRPr lang="en-GB" sz="2800" dirty="0"/>
                    </a:p>
                  </a:txBody>
                  <a:tcPr/>
                </a:tc>
                <a:tc>
                  <a:txBody>
                    <a:bodyPr/>
                    <a:lstStyle/>
                    <a:p>
                      <a:r>
                        <a:rPr lang="en-GB" sz="2800" dirty="0" smtClean="0"/>
                        <a:t>Proton (kg)</a:t>
                      </a:r>
                      <a:endParaRPr lang="en-GB" sz="2800" dirty="0"/>
                    </a:p>
                  </a:txBody>
                  <a:tcPr/>
                </a:tc>
                <a:tc>
                  <a:txBody>
                    <a:bodyPr/>
                    <a:lstStyle/>
                    <a:p>
                      <a:r>
                        <a:rPr lang="en-GB" sz="2800" dirty="0" smtClean="0"/>
                        <a:t>Neutron (kg)</a:t>
                      </a:r>
                      <a:endParaRPr lang="en-GB" sz="2800" dirty="0"/>
                    </a:p>
                  </a:txBody>
                  <a:tcPr/>
                </a:tc>
                <a:tc>
                  <a:txBody>
                    <a:bodyPr/>
                    <a:lstStyle/>
                    <a:p>
                      <a:r>
                        <a:rPr lang="en-GB" sz="2800" dirty="0" smtClean="0"/>
                        <a:t>Electron (kg)</a:t>
                      </a:r>
                      <a:endParaRPr lang="en-GB" sz="2800" dirty="0"/>
                    </a:p>
                  </a:txBody>
                  <a:tcPr/>
                </a:tc>
                <a:extLst>
                  <a:ext uri="{0D108BD9-81ED-4DB2-BD59-A6C34878D82A}">
                    <a16:rowId xmlns:a16="http://schemas.microsoft.com/office/drawing/2014/main" val="10000"/>
                  </a:ext>
                </a:extLst>
              </a:tr>
              <a:tr h="912541">
                <a:tc>
                  <a:txBody>
                    <a:bodyPr/>
                    <a:lstStyle/>
                    <a:p>
                      <a:r>
                        <a:rPr lang="en-GB" sz="2800" dirty="0" smtClean="0"/>
                        <a:t>Mass</a:t>
                      </a:r>
                      <a:endParaRPr lang="en-GB" sz="2800" dirty="0"/>
                    </a:p>
                  </a:txBody>
                  <a:tcPr/>
                </a:tc>
                <a:tc>
                  <a:txBody>
                    <a:bodyPr/>
                    <a:lstStyle/>
                    <a:p>
                      <a:r>
                        <a:rPr lang="en-GB" sz="1800" b="0" i="0" kern="1200" dirty="0" smtClean="0">
                          <a:solidFill>
                            <a:schemeClr val="dk1"/>
                          </a:solidFill>
                          <a:effectLst/>
                          <a:latin typeface="+mn-lt"/>
                          <a:ea typeface="+mn-ea"/>
                          <a:cs typeface="+mn-cs"/>
                        </a:rPr>
                        <a:t>1.67 × 10</a:t>
                      </a:r>
                      <a:r>
                        <a:rPr lang="en-GB" sz="1800" b="0" i="0" kern="1200" baseline="30000" dirty="0" smtClean="0">
                          <a:solidFill>
                            <a:schemeClr val="dk1"/>
                          </a:solidFill>
                          <a:effectLst/>
                          <a:latin typeface="+mn-lt"/>
                          <a:ea typeface="+mn-ea"/>
                          <a:cs typeface="+mn-cs"/>
                        </a:rPr>
                        <a:t>-27</a:t>
                      </a:r>
                      <a:endParaRPr lang="en-GB" sz="2800" dirty="0"/>
                    </a:p>
                  </a:txBody>
                  <a:tcPr/>
                </a:tc>
                <a:tc>
                  <a:txBody>
                    <a:bodyPr/>
                    <a:lstStyle/>
                    <a:p>
                      <a:r>
                        <a:rPr lang="en-GB" sz="1800" b="0" i="0" kern="1200" dirty="0" smtClean="0">
                          <a:solidFill>
                            <a:schemeClr val="dk1"/>
                          </a:solidFill>
                          <a:effectLst/>
                          <a:latin typeface="+mn-lt"/>
                          <a:ea typeface="+mn-ea"/>
                          <a:cs typeface="+mn-cs"/>
                        </a:rPr>
                        <a:t>1.67 × 10</a:t>
                      </a:r>
                      <a:r>
                        <a:rPr lang="en-GB" sz="1800" b="0" i="0" kern="1200" baseline="30000" dirty="0" smtClean="0">
                          <a:solidFill>
                            <a:schemeClr val="dk1"/>
                          </a:solidFill>
                          <a:effectLst/>
                          <a:latin typeface="+mn-lt"/>
                          <a:ea typeface="+mn-ea"/>
                          <a:cs typeface="+mn-cs"/>
                        </a:rPr>
                        <a:t>-27</a:t>
                      </a:r>
                      <a:endParaRPr lang="en-GB" sz="2800" dirty="0"/>
                    </a:p>
                  </a:txBody>
                  <a:tcPr/>
                </a:tc>
                <a:tc>
                  <a:txBody>
                    <a:bodyPr/>
                    <a:lstStyle/>
                    <a:p>
                      <a:r>
                        <a:rPr lang="en-GB" sz="1800" b="0" i="0" kern="1200" dirty="0" smtClean="0">
                          <a:solidFill>
                            <a:schemeClr val="dk1"/>
                          </a:solidFill>
                          <a:effectLst/>
                          <a:latin typeface="+mn-lt"/>
                          <a:ea typeface="+mn-ea"/>
                          <a:cs typeface="+mn-cs"/>
                        </a:rPr>
                        <a:t>9.11 × 10</a:t>
                      </a:r>
                      <a:r>
                        <a:rPr lang="en-GB" sz="1800" b="0" i="0" kern="1200" baseline="30000" dirty="0" smtClean="0">
                          <a:solidFill>
                            <a:schemeClr val="dk1"/>
                          </a:solidFill>
                          <a:effectLst/>
                          <a:latin typeface="+mn-lt"/>
                          <a:ea typeface="+mn-ea"/>
                          <a:cs typeface="+mn-cs"/>
                        </a:rPr>
                        <a:t>-31</a:t>
                      </a:r>
                      <a:endParaRPr lang="en-GB" sz="2800" dirty="0"/>
                    </a:p>
                  </a:txBody>
                  <a:tcPr/>
                </a:tc>
                <a:extLst>
                  <a:ext uri="{0D108BD9-81ED-4DB2-BD59-A6C34878D82A}">
                    <a16:rowId xmlns:a16="http://schemas.microsoft.com/office/drawing/2014/main" val="10001"/>
                  </a:ext>
                </a:extLst>
              </a:tr>
              <a:tr h="1791094">
                <a:tc>
                  <a:txBody>
                    <a:bodyPr/>
                    <a:lstStyle/>
                    <a:p>
                      <a:r>
                        <a:rPr lang="en-GB" sz="2800" dirty="0" smtClean="0"/>
                        <a:t>Relative mass</a:t>
                      </a:r>
                      <a:endParaRPr lang="en-GB" sz="2800" dirty="0"/>
                    </a:p>
                  </a:txBody>
                  <a:tcPr/>
                </a:tc>
                <a:tc>
                  <a:txBody>
                    <a:bodyPr/>
                    <a:lstStyle/>
                    <a:p>
                      <a:r>
                        <a:rPr lang="en-GB" sz="2800" dirty="0" smtClean="0"/>
                        <a:t>1</a:t>
                      </a:r>
                      <a:endParaRPr lang="en-GB" sz="2800" dirty="0"/>
                    </a:p>
                  </a:txBody>
                  <a:tcPr/>
                </a:tc>
                <a:tc>
                  <a:txBody>
                    <a:bodyPr/>
                    <a:lstStyle/>
                    <a:p>
                      <a:r>
                        <a:rPr lang="en-GB" sz="2800" dirty="0" smtClean="0"/>
                        <a:t>1</a:t>
                      </a:r>
                      <a:endParaRPr lang="en-GB" sz="2800" dirty="0"/>
                    </a:p>
                  </a:txBody>
                  <a:tcPr/>
                </a:tc>
                <a:tc>
                  <a:txBody>
                    <a:bodyPr/>
                    <a:lstStyle/>
                    <a:p>
                      <a:r>
                        <a:rPr lang="en-GB" sz="2800" dirty="0" smtClean="0"/>
                        <a:t>0</a:t>
                      </a:r>
                      <a:endParaRPr lang="en-GB" sz="28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36497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Answer questions 18-24</a:t>
            </a:r>
            <a:endParaRPr lang="en-GB" dirty="0"/>
          </a:p>
        </p:txBody>
      </p:sp>
    </p:spTree>
    <p:extLst>
      <p:ext uri="{BB962C8B-B14F-4D97-AF65-F5344CB8AC3E}">
        <p14:creationId xmlns:p14="http://schemas.microsoft.com/office/powerpoint/2010/main" val="1725374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160" t="11770" r="18391" b="17241"/>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7016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107504" y="1600200"/>
            <a:ext cx="8928992" cy="4525963"/>
          </a:xfrm>
        </p:spPr>
        <p:txBody>
          <a:bodyPr>
            <a:normAutofit lnSpcReduction="10000"/>
          </a:bodyPr>
          <a:lstStyle/>
          <a:p>
            <a:pPr marL="0" indent="0">
              <a:buNone/>
            </a:pPr>
            <a:r>
              <a:rPr lang="en-GB" b="1" dirty="0" smtClean="0">
                <a:latin typeface="Century Gothic" panose="020B0502020202020204" pitchFamily="34" charset="0"/>
              </a:rPr>
              <a:t>Atomic number – the small number</a:t>
            </a:r>
          </a:p>
          <a:p>
            <a:pPr marL="0" indent="0">
              <a:buNone/>
            </a:pPr>
            <a:r>
              <a:rPr lang="en-GB" dirty="0">
                <a:latin typeface="Century Gothic" panose="020B0502020202020204" pitchFamily="34" charset="0"/>
              </a:rPr>
              <a:t>	</a:t>
            </a:r>
            <a:r>
              <a:rPr lang="en-GB" dirty="0" smtClean="0">
                <a:latin typeface="Century Gothic" panose="020B0502020202020204" pitchFamily="34" charset="0"/>
              </a:rPr>
              <a:t>Total number of protons in an atom</a:t>
            </a:r>
          </a:p>
          <a:p>
            <a:pPr marL="0" indent="0">
              <a:buNone/>
            </a:pPr>
            <a:r>
              <a:rPr lang="en-GB" b="1" dirty="0" smtClean="0">
                <a:latin typeface="Century Gothic" panose="020B0502020202020204" pitchFamily="34" charset="0"/>
              </a:rPr>
              <a:t>Mass number – the big number</a:t>
            </a:r>
          </a:p>
          <a:p>
            <a:pPr marL="0" indent="0">
              <a:buNone/>
            </a:pPr>
            <a:r>
              <a:rPr lang="en-GB" b="1" dirty="0">
                <a:latin typeface="Century Gothic" panose="020B0502020202020204" pitchFamily="34" charset="0"/>
              </a:rPr>
              <a:t>	</a:t>
            </a:r>
            <a:r>
              <a:rPr lang="en-GB" dirty="0" smtClean="0">
                <a:latin typeface="Century Gothic" panose="020B0502020202020204" pitchFamily="34" charset="0"/>
              </a:rPr>
              <a:t>Total number of protons +neutrons in an atom</a:t>
            </a:r>
          </a:p>
          <a:p>
            <a:pPr marL="0" indent="0">
              <a:buNone/>
            </a:pPr>
            <a:endParaRPr lang="en-GB" b="1" dirty="0">
              <a:latin typeface="Century Gothic" panose="020B0502020202020204" pitchFamily="34" charset="0"/>
            </a:endParaRPr>
          </a:p>
          <a:p>
            <a:pPr marL="0" indent="0">
              <a:buNone/>
            </a:pPr>
            <a:r>
              <a:rPr lang="en-GB" dirty="0" smtClean="0">
                <a:latin typeface="Century Gothic" panose="020B0502020202020204" pitchFamily="34" charset="0"/>
              </a:rPr>
              <a:t>To work out number of neutrons: </a:t>
            </a:r>
          </a:p>
          <a:p>
            <a:pPr marL="0" indent="0">
              <a:buNone/>
            </a:pPr>
            <a:r>
              <a:rPr lang="en-GB" dirty="0" smtClean="0">
                <a:latin typeface="Century Gothic" panose="020B0502020202020204" pitchFamily="34" charset="0"/>
              </a:rPr>
              <a:t>mass number – atomic number</a:t>
            </a:r>
            <a:endParaRPr lang="en-GB" dirty="0">
              <a:latin typeface="Century Gothic" panose="020B0502020202020204" pitchFamily="34" charset="0"/>
            </a:endParaRPr>
          </a:p>
        </p:txBody>
      </p:sp>
    </p:spTree>
    <p:extLst>
      <p:ext uri="{BB962C8B-B14F-4D97-AF65-F5344CB8AC3E}">
        <p14:creationId xmlns:p14="http://schemas.microsoft.com/office/powerpoint/2010/main" val="1901992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err="1" smtClean="0">
                <a:latin typeface="Century Gothic" pitchFamily="34" charset="0"/>
              </a:rPr>
              <a:t>Eg</a:t>
            </a:r>
            <a:r>
              <a:rPr lang="en-GB" dirty="0" smtClean="0">
                <a:latin typeface="Century Gothic" pitchFamily="34" charset="0"/>
              </a:rPr>
              <a:t> 1: Helium</a:t>
            </a:r>
          </a:p>
          <a:p>
            <a:r>
              <a:rPr lang="en-GB" dirty="0" err="1" smtClean="0">
                <a:latin typeface="Century Gothic" pitchFamily="34" charset="0"/>
              </a:rPr>
              <a:t>Eg</a:t>
            </a:r>
            <a:r>
              <a:rPr lang="en-GB" dirty="0">
                <a:latin typeface="Century Gothic" pitchFamily="34" charset="0"/>
              </a:rPr>
              <a:t> </a:t>
            </a:r>
            <a:r>
              <a:rPr lang="en-GB" dirty="0" smtClean="0">
                <a:latin typeface="Century Gothic" pitchFamily="34" charset="0"/>
              </a:rPr>
              <a:t>2: Lithium</a:t>
            </a:r>
          </a:p>
          <a:p>
            <a:r>
              <a:rPr lang="en-GB" dirty="0" err="1" smtClean="0">
                <a:latin typeface="Century Gothic" pitchFamily="34" charset="0"/>
              </a:rPr>
              <a:t>Eg</a:t>
            </a:r>
            <a:r>
              <a:rPr lang="en-GB" dirty="0" smtClean="0">
                <a:latin typeface="Century Gothic" pitchFamily="34" charset="0"/>
              </a:rPr>
              <a:t> 3: Chromium (Cr)</a:t>
            </a:r>
          </a:p>
          <a:p>
            <a:r>
              <a:rPr lang="en-GB" dirty="0" smtClean="0">
                <a:latin typeface="Century Gothic" pitchFamily="34" charset="0"/>
              </a:rPr>
              <a:t>Read page 4 and answer questions 25-27</a:t>
            </a:r>
            <a:endParaRPr lang="en-GB" dirty="0">
              <a:latin typeface="Century Gothic" pitchFamily="34" charset="0"/>
            </a:endParaRPr>
          </a:p>
        </p:txBody>
      </p:sp>
    </p:spTree>
    <p:extLst>
      <p:ext uri="{BB962C8B-B14F-4D97-AF65-F5344CB8AC3E}">
        <p14:creationId xmlns:p14="http://schemas.microsoft.com/office/powerpoint/2010/main" val="3370751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Isotopes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478464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Chlorine</a:t>
            </a:r>
            <a:endParaRPr lang="en-GB" dirty="0"/>
          </a:p>
        </p:txBody>
      </p:sp>
      <p:sp>
        <p:nvSpPr>
          <p:cNvPr id="3" name="Content Placeholder 2"/>
          <p:cNvSpPr>
            <a:spLocks noGrp="1"/>
          </p:cNvSpPr>
          <p:nvPr>
            <p:ph idx="1"/>
          </p:nvPr>
        </p:nvSpPr>
        <p:spPr/>
        <p:txBody>
          <a:bodyPr/>
          <a:lstStyle/>
          <a:p>
            <a:r>
              <a:rPr lang="en-GB" dirty="0" smtClean="0"/>
              <a:t>Atomic number: 17</a:t>
            </a:r>
          </a:p>
          <a:p>
            <a:r>
              <a:rPr lang="en-GB" dirty="0" smtClean="0"/>
              <a:t>Mass number: 35.5</a:t>
            </a:r>
          </a:p>
          <a:p>
            <a:r>
              <a:rPr lang="en-GB" dirty="0" smtClean="0"/>
              <a:t>Difference: 18.5</a:t>
            </a:r>
            <a:endParaRPr lang="en-GB" dirty="0"/>
          </a:p>
        </p:txBody>
      </p:sp>
    </p:spTree>
    <p:extLst>
      <p:ext uri="{BB962C8B-B14F-4D97-AF65-F5344CB8AC3E}">
        <p14:creationId xmlns:p14="http://schemas.microsoft.com/office/powerpoint/2010/main" val="322573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745861"/>
            <a:ext cx="8784976" cy="56166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 name="Oval 4"/>
          <p:cNvSpPr/>
          <p:nvPr/>
        </p:nvSpPr>
        <p:spPr>
          <a:xfrm>
            <a:off x="827584" y="1124744"/>
            <a:ext cx="1224136" cy="129614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Cl-35</a:t>
            </a:r>
            <a:br>
              <a:rPr lang="en-GB" dirty="0" smtClean="0"/>
            </a:br>
            <a:r>
              <a:rPr lang="en-GB" sz="1400" dirty="0" smtClean="0"/>
              <a:t>p = 17</a:t>
            </a:r>
            <a:br>
              <a:rPr lang="en-GB" sz="1400" dirty="0" smtClean="0"/>
            </a:br>
            <a:r>
              <a:rPr lang="en-GB" sz="1400" dirty="0" smtClean="0"/>
              <a:t>n = 18</a:t>
            </a:r>
            <a:endParaRPr lang="en-GB" sz="1400" dirty="0"/>
          </a:p>
        </p:txBody>
      </p:sp>
      <p:sp>
        <p:nvSpPr>
          <p:cNvPr id="6" name="Oval 5"/>
          <p:cNvSpPr/>
          <p:nvPr/>
        </p:nvSpPr>
        <p:spPr>
          <a:xfrm>
            <a:off x="5868144" y="3068960"/>
            <a:ext cx="1224136" cy="129614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Cl-37</a:t>
            </a:r>
            <a:br>
              <a:rPr lang="en-GB" dirty="0" smtClean="0"/>
            </a:br>
            <a:r>
              <a:rPr lang="en-GB" sz="1400" dirty="0" smtClean="0"/>
              <a:t>p = 17</a:t>
            </a:r>
            <a:br>
              <a:rPr lang="en-GB" sz="1400" dirty="0" smtClean="0"/>
            </a:br>
            <a:r>
              <a:rPr lang="en-GB" sz="1400" dirty="0" smtClean="0"/>
              <a:t>n = 20</a:t>
            </a:r>
            <a:endParaRPr lang="en-GB" sz="1400" dirty="0"/>
          </a:p>
        </p:txBody>
      </p:sp>
      <p:cxnSp>
        <p:nvCxnSpPr>
          <p:cNvPr id="8" name="Straight Arrow Connector 7"/>
          <p:cNvCxnSpPr/>
          <p:nvPr/>
        </p:nvCxnSpPr>
        <p:spPr>
          <a:xfrm flipH="1" flipV="1">
            <a:off x="2051720" y="2276872"/>
            <a:ext cx="864096" cy="115212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V="1">
            <a:off x="3995936" y="3554174"/>
            <a:ext cx="1656184" cy="30687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2195736" y="3429000"/>
            <a:ext cx="1800200" cy="1169551"/>
          </a:xfrm>
          <a:prstGeom prst="rect">
            <a:avLst/>
          </a:prstGeom>
          <a:noFill/>
        </p:spPr>
        <p:txBody>
          <a:bodyPr wrap="square" rtlCol="0">
            <a:spAutoFit/>
          </a:bodyPr>
          <a:lstStyle/>
          <a:p>
            <a:r>
              <a:rPr lang="en-GB" sz="1400" dirty="0" smtClean="0"/>
              <a:t>They have to have the same number of protons otherwise they would be different elements</a:t>
            </a:r>
            <a:endParaRPr lang="en-GB" sz="1400" dirty="0"/>
          </a:p>
        </p:txBody>
      </p:sp>
      <p:sp>
        <p:nvSpPr>
          <p:cNvPr id="13" name="TextBox 12"/>
          <p:cNvSpPr txBox="1"/>
          <p:nvPr/>
        </p:nvSpPr>
        <p:spPr>
          <a:xfrm>
            <a:off x="2210769" y="4598551"/>
            <a:ext cx="1800200" cy="1384995"/>
          </a:xfrm>
          <a:prstGeom prst="rect">
            <a:avLst/>
          </a:prstGeom>
          <a:noFill/>
        </p:spPr>
        <p:txBody>
          <a:bodyPr wrap="square" rtlCol="0">
            <a:spAutoFit/>
          </a:bodyPr>
          <a:lstStyle/>
          <a:p>
            <a:r>
              <a:rPr lang="en-GB" sz="1400" dirty="0" smtClean="0"/>
              <a:t>They </a:t>
            </a:r>
            <a:r>
              <a:rPr lang="en-GB" sz="1400" b="1" dirty="0" smtClean="0"/>
              <a:t>can</a:t>
            </a:r>
            <a:r>
              <a:rPr lang="en-GB" sz="1400" dirty="0" smtClean="0"/>
              <a:t> have different numbers of neutrons – neutrons are like the glue that holds the nucleus together</a:t>
            </a:r>
            <a:endParaRPr lang="en-GB" sz="1400" b="1" dirty="0"/>
          </a:p>
        </p:txBody>
      </p:sp>
      <p:sp>
        <p:nvSpPr>
          <p:cNvPr id="14" name="TextBox 13"/>
          <p:cNvSpPr txBox="1"/>
          <p:nvPr/>
        </p:nvSpPr>
        <p:spPr>
          <a:xfrm>
            <a:off x="2950134" y="2968456"/>
            <a:ext cx="1800200" cy="1600438"/>
          </a:xfrm>
          <a:prstGeom prst="rect">
            <a:avLst/>
          </a:prstGeom>
          <a:noFill/>
        </p:spPr>
        <p:txBody>
          <a:bodyPr wrap="square" rtlCol="0">
            <a:spAutoFit/>
          </a:bodyPr>
          <a:lstStyle/>
          <a:p>
            <a:r>
              <a:rPr lang="en-GB" sz="1400" dirty="0" smtClean="0"/>
              <a:t>They are called </a:t>
            </a:r>
            <a:r>
              <a:rPr lang="en-GB" sz="1400" b="1" dirty="0" smtClean="0"/>
              <a:t>isotopes – </a:t>
            </a:r>
            <a:r>
              <a:rPr lang="en-GB" sz="1400" dirty="0" smtClean="0"/>
              <a:t>atoms of the same element (so same number of protons) but with different numbers of neutrons</a:t>
            </a:r>
            <a:endParaRPr lang="en-GB" sz="1400" dirty="0"/>
          </a:p>
        </p:txBody>
      </p:sp>
      <p:sp>
        <p:nvSpPr>
          <p:cNvPr id="15" name="Oval 14"/>
          <p:cNvSpPr/>
          <p:nvPr/>
        </p:nvSpPr>
        <p:spPr>
          <a:xfrm>
            <a:off x="539552" y="4554718"/>
            <a:ext cx="1224136" cy="129614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Cl-35</a:t>
            </a:r>
            <a:br>
              <a:rPr lang="en-GB" dirty="0" smtClean="0"/>
            </a:br>
            <a:r>
              <a:rPr lang="en-GB" sz="1400" dirty="0" smtClean="0"/>
              <a:t>p = 17</a:t>
            </a:r>
            <a:br>
              <a:rPr lang="en-GB" sz="1400" dirty="0" smtClean="0"/>
            </a:br>
            <a:r>
              <a:rPr lang="en-GB" sz="1400" dirty="0" smtClean="0"/>
              <a:t>n = 18</a:t>
            </a:r>
            <a:endParaRPr lang="en-GB" sz="1400" dirty="0"/>
          </a:p>
        </p:txBody>
      </p:sp>
      <p:sp>
        <p:nvSpPr>
          <p:cNvPr id="16" name="Oval 15"/>
          <p:cNvSpPr/>
          <p:nvPr/>
        </p:nvSpPr>
        <p:spPr>
          <a:xfrm>
            <a:off x="4750334" y="1412776"/>
            <a:ext cx="1224136" cy="129614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Cl-35</a:t>
            </a:r>
            <a:br>
              <a:rPr lang="en-GB" dirty="0" smtClean="0"/>
            </a:br>
            <a:r>
              <a:rPr lang="en-GB" sz="1400" dirty="0" smtClean="0"/>
              <a:t>p = 17</a:t>
            </a:r>
            <a:br>
              <a:rPr lang="en-GB" sz="1400" dirty="0" smtClean="0"/>
            </a:br>
            <a:r>
              <a:rPr lang="en-GB" sz="1400" dirty="0" smtClean="0"/>
              <a:t>n = 18</a:t>
            </a:r>
            <a:endParaRPr lang="en-GB" sz="1400" dirty="0"/>
          </a:p>
        </p:txBody>
      </p:sp>
      <p:sp>
        <p:nvSpPr>
          <p:cNvPr id="17" name="TextBox 16"/>
          <p:cNvSpPr txBox="1"/>
          <p:nvPr/>
        </p:nvSpPr>
        <p:spPr>
          <a:xfrm>
            <a:off x="4824028" y="5083762"/>
            <a:ext cx="3636404" cy="923330"/>
          </a:xfrm>
          <a:prstGeom prst="rect">
            <a:avLst/>
          </a:prstGeom>
          <a:noFill/>
        </p:spPr>
        <p:txBody>
          <a:bodyPr wrap="square" rtlCol="0">
            <a:spAutoFit/>
          </a:bodyPr>
          <a:lstStyle/>
          <a:p>
            <a:r>
              <a:rPr lang="en-GB" dirty="0" smtClean="0"/>
              <a:t>If three have a mass of 37 and 1 has a mass of 35, what is the </a:t>
            </a:r>
            <a:r>
              <a:rPr lang="en-GB" b="1" dirty="0" smtClean="0"/>
              <a:t>mean mass</a:t>
            </a:r>
            <a:r>
              <a:rPr lang="en-GB" dirty="0" smtClean="0"/>
              <a:t>?</a:t>
            </a:r>
            <a:endParaRPr lang="en-GB" dirty="0"/>
          </a:p>
        </p:txBody>
      </p:sp>
    </p:spTree>
    <p:extLst>
      <p:ext uri="{BB962C8B-B14F-4D97-AF65-F5344CB8AC3E}">
        <p14:creationId xmlns:p14="http://schemas.microsoft.com/office/powerpoint/2010/main" val="228989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2" grpId="1"/>
      <p:bldP spid="13" grpId="0"/>
      <p:bldP spid="13" grpId="1"/>
      <p:bldP spid="14" grpId="0"/>
      <p:bldP spid="14" grpId="1"/>
      <p:bldP spid="15" grpId="0" animBg="1"/>
      <p:bldP spid="16"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Read the worked examples and do questions 28-32</a:t>
            </a:r>
            <a:endParaRPr lang="en-GB" dirty="0"/>
          </a:p>
        </p:txBody>
      </p:sp>
    </p:spTree>
    <p:extLst>
      <p:ext uri="{BB962C8B-B14F-4D97-AF65-F5344CB8AC3E}">
        <p14:creationId xmlns:p14="http://schemas.microsoft.com/office/powerpoint/2010/main" val="42488590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Chadwick!</a:t>
            </a:r>
            <a:endParaRPr lang="en-GB" dirty="0">
              <a:latin typeface="Century Gothic" panose="020B0502020202020204" pitchFamily="34" charset="0"/>
            </a:endParaRPr>
          </a:p>
        </p:txBody>
      </p:sp>
      <p:pic>
        <p:nvPicPr>
          <p:cNvPr id="5" name="Picture 4"/>
          <p:cNvPicPr>
            <a:picLocks noChangeAspect="1"/>
          </p:cNvPicPr>
          <p:nvPr/>
        </p:nvPicPr>
        <p:blipFill>
          <a:blip r:embed="rId2"/>
          <a:stretch>
            <a:fillRect/>
          </a:stretch>
        </p:blipFill>
        <p:spPr>
          <a:xfrm>
            <a:off x="3203849" y="1373033"/>
            <a:ext cx="2736302" cy="4111934"/>
          </a:xfrm>
          <a:prstGeom prst="rect">
            <a:avLst/>
          </a:prstGeom>
        </p:spPr>
      </p:pic>
    </p:spTree>
    <p:extLst>
      <p:ext uri="{BB962C8B-B14F-4D97-AF65-F5344CB8AC3E}">
        <p14:creationId xmlns:p14="http://schemas.microsoft.com/office/powerpoint/2010/main" val="8135241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Chadwick used an experiment to discover the neutron</a:t>
            </a:r>
          </a:p>
          <a:p>
            <a:r>
              <a:rPr lang="en-GB" dirty="0" smtClean="0">
                <a:latin typeface="Century Gothic" panose="020B0502020202020204" pitchFamily="34" charset="0"/>
              </a:rPr>
              <a:t>This allowed scientists to explain the existence of isotopes</a:t>
            </a:r>
          </a:p>
          <a:p>
            <a:r>
              <a:rPr lang="en-GB" dirty="0" smtClean="0">
                <a:latin typeface="Century Gothic" panose="020B0502020202020204" pitchFamily="34" charset="0"/>
              </a:rPr>
              <a:t>As isotopes have same number of protons but different number of neutrons</a:t>
            </a:r>
            <a:endParaRPr lang="en-GB" dirty="0">
              <a:latin typeface="Century Gothic" panose="020B0502020202020204" pitchFamily="34" charset="0"/>
            </a:endParaRPr>
          </a:p>
        </p:txBody>
      </p:sp>
    </p:spTree>
    <p:extLst>
      <p:ext uri="{BB962C8B-B14F-4D97-AF65-F5344CB8AC3E}">
        <p14:creationId xmlns:p14="http://schemas.microsoft.com/office/powerpoint/2010/main" val="25432763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2420888"/>
            <a:ext cx="8229600" cy="1143000"/>
          </a:xfrm>
        </p:spPr>
        <p:txBody>
          <a:bodyPr>
            <a:normAutofit fontScale="90000"/>
          </a:bodyPr>
          <a:lstStyle/>
          <a:p>
            <a:r>
              <a:rPr lang="en-GB" dirty="0" smtClean="0">
                <a:latin typeface="Century Gothic" panose="020B0502020202020204" pitchFamily="34" charset="0"/>
              </a:rPr>
              <a:t>Electronic Structure – electrons determine how an atom reacts.</a:t>
            </a:r>
            <a:br>
              <a:rPr lang="en-GB" dirty="0" smtClean="0">
                <a:latin typeface="Century Gothic" panose="020B0502020202020204" pitchFamily="34" charset="0"/>
              </a:rPr>
            </a:br>
            <a:r>
              <a:rPr lang="en-GB" dirty="0">
                <a:latin typeface="Century Gothic" panose="020B0502020202020204" pitchFamily="34" charset="0"/>
              </a:rPr>
              <a:t/>
            </a:r>
            <a:br>
              <a:rPr lang="en-GB" dirty="0">
                <a:latin typeface="Century Gothic" panose="020B0502020202020204" pitchFamily="34" charset="0"/>
              </a:rPr>
            </a:br>
            <a:r>
              <a:rPr lang="en-GB" dirty="0" smtClean="0">
                <a:latin typeface="Century Gothic" panose="020B0502020202020204" pitchFamily="34" charset="0"/>
              </a:rPr>
              <a:t>There are the same number of electrons as protons in an </a:t>
            </a:r>
            <a:r>
              <a:rPr lang="en-GB" dirty="0" smtClean="0">
                <a:latin typeface="Century Gothic" panose="020B0502020202020204" pitchFamily="34" charset="0"/>
              </a:rPr>
              <a:t>atom</a:t>
            </a:r>
            <a:br>
              <a:rPr lang="en-GB" dirty="0" smtClean="0">
                <a:latin typeface="Century Gothic" panose="020B0502020202020204" pitchFamily="34" charset="0"/>
              </a:rPr>
            </a:br>
            <a:r>
              <a:rPr lang="en-GB" dirty="0">
                <a:latin typeface="Century Gothic" panose="020B0502020202020204" pitchFamily="34" charset="0"/>
              </a:rPr>
              <a:t/>
            </a:r>
            <a:br>
              <a:rPr lang="en-GB" dirty="0">
                <a:latin typeface="Century Gothic" panose="020B0502020202020204" pitchFamily="34" charset="0"/>
              </a:rPr>
            </a:br>
            <a:r>
              <a:rPr lang="en-GB" dirty="0" smtClean="0">
                <a:latin typeface="Century Gothic" panose="020B0502020202020204" pitchFamily="34" charset="0"/>
              </a:rPr>
              <a:t>This means the charges balance</a:t>
            </a:r>
            <a:endParaRPr lang="en-GB" dirty="0">
              <a:latin typeface="Century Gothic" panose="020B0502020202020204" pitchFamily="34" charset="0"/>
            </a:endParaRPr>
          </a:p>
        </p:txBody>
      </p:sp>
    </p:spTree>
    <p:extLst>
      <p:ext uri="{BB962C8B-B14F-4D97-AF65-F5344CB8AC3E}">
        <p14:creationId xmlns:p14="http://schemas.microsoft.com/office/powerpoint/2010/main" val="21301770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Electronic Structure</a:t>
            </a:r>
            <a:endParaRPr lang="en-GB" dirty="0">
              <a:latin typeface="Century Gothic" panose="020B0502020202020204" pitchFamily="34" charset="0"/>
            </a:endParaRPr>
          </a:p>
        </p:txBody>
      </p:sp>
      <p:grpSp>
        <p:nvGrpSpPr>
          <p:cNvPr id="4" name="Group 3"/>
          <p:cNvGrpSpPr/>
          <p:nvPr/>
        </p:nvGrpSpPr>
        <p:grpSpPr>
          <a:xfrm>
            <a:off x="1331640" y="2217529"/>
            <a:ext cx="3168352" cy="3227695"/>
            <a:chOff x="3923928" y="2217529"/>
            <a:chExt cx="1512168" cy="1571511"/>
          </a:xfrm>
        </p:grpSpPr>
        <p:sp>
          <p:nvSpPr>
            <p:cNvPr id="5" name="Oval 4"/>
            <p:cNvSpPr/>
            <p:nvPr/>
          </p:nvSpPr>
          <p:spPr>
            <a:xfrm>
              <a:off x="3923928"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499992"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7" name="Oval 6"/>
            <p:cNvSpPr/>
            <p:nvPr/>
          </p:nvSpPr>
          <p:spPr>
            <a:xfrm>
              <a:off x="4334628"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8" name="Oval 7"/>
            <p:cNvSpPr/>
            <p:nvPr/>
          </p:nvSpPr>
          <p:spPr>
            <a:xfrm>
              <a:off x="5292080" y="270892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9" name="Oval 8"/>
            <p:cNvSpPr/>
            <p:nvPr/>
          </p:nvSpPr>
          <p:spPr>
            <a:xfrm>
              <a:off x="4788024"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0" name="Oval 9"/>
            <p:cNvSpPr/>
            <p:nvPr/>
          </p:nvSpPr>
          <p:spPr>
            <a:xfrm>
              <a:off x="3995936" y="3356992"/>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grpSp>
        <p:nvGrpSpPr>
          <p:cNvPr id="11" name="Group 10"/>
          <p:cNvGrpSpPr/>
          <p:nvPr/>
        </p:nvGrpSpPr>
        <p:grpSpPr>
          <a:xfrm>
            <a:off x="5292080" y="2217529"/>
            <a:ext cx="3168352" cy="3227695"/>
            <a:chOff x="5868144" y="2217529"/>
            <a:chExt cx="1440160" cy="1571511"/>
          </a:xfrm>
        </p:grpSpPr>
        <p:sp>
          <p:nvSpPr>
            <p:cNvPr id="12" name="Oval 11"/>
            <p:cNvSpPr/>
            <p:nvPr/>
          </p:nvSpPr>
          <p:spPr>
            <a:xfrm>
              <a:off x="5868144" y="2276872"/>
              <a:ext cx="1440160" cy="151216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6444208" y="2889935"/>
              <a:ext cx="288032" cy="311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t>
              </a:r>
              <a:endParaRPr lang="en-GB" dirty="0"/>
            </a:p>
          </p:txBody>
        </p:sp>
        <p:sp>
          <p:nvSpPr>
            <p:cNvPr id="14" name="Oval 13"/>
            <p:cNvSpPr/>
            <p:nvPr/>
          </p:nvSpPr>
          <p:spPr>
            <a:xfrm>
              <a:off x="6278844" y="2217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5" name="Oval 14"/>
            <p:cNvSpPr/>
            <p:nvPr/>
          </p:nvSpPr>
          <p:spPr>
            <a:xfrm>
              <a:off x="6732240" y="3645024"/>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6" name="Oval 15"/>
            <p:cNvSpPr/>
            <p:nvPr/>
          </p:nvSpPr>
          <p:spPr>
            <a:xfrm>
              <a:off x="6156176" y="2620324"/>
              <a:ext cx="864096" cy="864096"/>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876256" y="273552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sp>
          <p:nvSpPr>
            <p:cNvPr id="18" name="Oval 17"/>
            <p:cNvSpPr/>
            <p:nvPr/>
          </p:nvSpPr>
          <p:spPr>
            <a:xfrm>
              <a:off x="6084168" y="3098039"/>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a:t>
              </a:r>
              <a:endParaRPr lang="en-GB" dirty="0"/>
            </a:p>
          </p:txBody>
        </p:sp>
      </p:grpSp>
    </p:spTree>
    <p:extLst>
      <p:ext uri="{BB962C8B-B14F-4D97-AF65-F5344CB8AC3E}">
        <p14:creationId xmlns:p14="http://schemas.microsoft.com/office/powerpoint/2010/main" val="15015650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Examples:</a:t>
            </a:r>
          </a:p>
          <a:p>
            <a:r>
              <a:rPr lang="en-GB" dirty="0" smtClean="0">
                <a:latin typeface="Century Gothic" panose="020B0502020202020204" pitchFamily="34" charset="0"/>
              </a:rPr>
              <a:t>Lithium</a:t>
            </a:r>
          </a:p>
          <a:p>
            <a:r>
              <a:rPr lang="en-GB" dirty="0" smtClean="0">
                <a:latin typeface="Century Gothic" panose="020B0502020202020204" pitchFamily="34" charset="0"/>
              </a:rPr>
              <a:t>Neon</a:t>
            </a:r>
          </a:p>
          <a:p>
            <a:r>
              <a:rPr lang="en-GB" smtClean="0">
                <a:latin typeface="Century Gothic" panose="020B0502020202020204" pitchFamily="34" charset="0"/>
              </a:rPr>
              <a:t>Potassium </a:t>
            </a:r>
            <a:endParaRPr lang="en-GB" dirty="0">
              <a:latin typeface="Century Gothic" panose="020B0502020202020204" pitchFamily="34" charset="0"/>
            </a:endParaRPr>
          </a:p>
        </p:txBody>
      </p:sp>
    </p:spTree>
    <p:extLst>
      <p:ext uri="{BB962C8B-B14F-4D97-AF65-F5344CB8AC3E}">
        <p14:creationId xmlns:p14="http://schemas.microsoft.com/office/powerpoint/2010/main" val="919329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2908</TotalTime>
  <Words>983</Words>
  <Application>Microsoft Office PowerPoint</Application>
  <PresentationFormat>On-screen Show (4:3)</PresentationFormat>
  <Paragraphs>162</Paragraphs>
  <Slides>26</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Century Gothic</vt:lpstr>
      <vt:lpstr>Office Theme</vt:lpstr>
      <vt:lpstr>The Atom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Relative masses of protons, neutrons and electrons</vt:lpstr>
      <vt:lpstr>PowerPoint Presentation</vt:lpstr>
      <vt:lpstr>PowerPoint Presentation</vt:lpstr>
      <vt:lpstr>PowerPoint Presentation</vt:lpstr>
      <vt:lpstr>PowerPoint Presentation</vt:lpstr>
      <vt:lpstr>PowerPoint Presentation</vt:lpstr>
      <vt:lpstr>Isotopes</vt:lpstr>
      <vt:lpstr>Chlorine</vt:lpstr>
      <vt:lpstr>PowerPoint Presentation</vt:lpstr>
      <vt:lpstr>PowerPoint Presentation</vt:lpstr>
      <vt:lpstr>Chadwick!</vt:lpstr>
      <vt:lpstr>PowerPoint Presentation</vt:lpstr>
      <vt:lpstr>Electronic Structure – electrons determine how an atom reacts.  There are the same number of electrons as protons in an atom  This means the charges balance</vt:lpstr>
      <vt:lpstr>Electronic Structure</vt:lpstr>
      <vt:lpstr>PowerPoint Presentation</vt:lpstr>
    </vt:vector>
  </TitlesOfParts>
  <Company>Jewish Community Secondary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Boxer</dc:creator>
  <cp:lastModifiedBy>Adam Boxer</cp:lastModifiedBy>
  <cp:revision>17</cp:revision>
  <dcterms:created xsi:type="dcterms:W3CDTF">2017-06-13T10:24:02Z</dcterms:created>
  <dcterms:modified xsi:type="dcterms:W3CDTF">2018-10-10T13:57:24Z</dcterms:modified>
</cp:coreProperties>
</file>