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6" r:id="rId2"/>
    <p:sldId id="257" r:id="rId3"/>
    <p:sldId id="258" r:id="rId4"/>
    <p:sldId id="259" r:id="rId5"/>
    <p:sldId id="260" r:id="rId6"/>
    <p:sldId id="261" r:id="rId7"/>
    <p:sldId id="262" r:id="rId8"/>
    <p:sldId id="263" r:id="rId9"/>
    <p:sldId id="264" r:id="rId10"/>
    <p:sldId id="266" r:id="rId11"/>
    <p:sldId id="267" r:id="rId12"/>
    <p:sldId id="265" r:id="rId13"/>
    <p:sldId id="268" r:id="rId14"/>
    <p:sldId id="271" r:id="rId15"/>
    <p:sldId id="272" r:id="rId16"/>
    <p:sldId id="273" r:id="rId17"/>
    <p:sldId id="274" r:id="rId18"/>
    <p:sldId id="275" r:id="rId19"/>
    <p:sldId id="277" r:id="rId20"/>
    <p:sldId id="278" r:id="rId21"/>
    <p:sldId id="279" r:id="rId22"/>
    <p:sldId id="280"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53" d="100"/>
          <a:sy n="53" d="100"/>
        </p:scale>
        <p:origin x="-96" y="-3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62C6225-3E9D-495D-9962-014600B54D60}" type="datetimeFigureOut">
              <a:rPr lang="en-GB" smtClean="0"/>
              <a:t>22/06/2017</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F3EB1AA-4787-4BD0-A7A6-5CF2FE64E916}" type="slidenum">
              <a:rPr lang="en-GB" smtClean="0"/>
              <a:t>‹#›</a:t>
            </a:fld>
            <a:endParaRPr lang="en-GB"/>
          </a:p>
        </p:txBody>
      </p:sp>
    </p:spTree>
    <p:extLst>
      <p:ext uri="{BB962C8B-B14F-4D97-AF65-F5344CB8AC3E}">
        <p14:creationId xmlns:p14="http://schemas.microsoft.com/office/powerpoint/2010/main" val="13081529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This is a piece of fluorite. Note the straight edges. Ask students how they think those edges form.</a:t>
            </a:r>
            <a:r>
              <a:rPr lang="en-GB" baseline="0" dirty="0" smtClean="0"/>
              <a:t> Many will say that they are man made, but in reality that is because in the world that they interact with, straight lines don’t really exist naturally. In reality though all minerals and crystal structures have beautiful straight lines in them because they are lattice formation. This is because the electrostatic force of attraction is non directional – a Na+ ion can attract a Cl- ion in front, behind, above below or left and right of itself. This means that a lattice builds up. I like to work through these steps through a diagram of the board. </a:t>
            </a:r>
            <a:endParaRPr lang="en-GB" dirty="0"/>
          </a:p>
        </p:txBody>
      </p:sp>
      <p:sp>
        <p:nvSpPr>
          <p:cNvPr id="4" name="Slide Number Placeholder 3"/>
          <p:cNvSpPr>
            <a:spLocks noGrp="1"/>
          </p:cNvSpPr>
          <p:nvPr>
            <p:ph type="sldNum" sz="quarter" idx="10"/>
          </p:nvPr>
        </p:nvSpPr>
        <p:spPr/>
        <p:txBody>
          <a:bodyPr/>
          <a:lstStyle/>
          <a:p>
            <a:fld id="{C4E438D2-9173-4F27-B8C3-4EFC71EE8037}" type="slidenum">
              <a:rPr lang="en-GB" altLang="en-US" smtClean="0"/>
              <a:pPr/>
              <a:t>12</a:t>
            </a:fld>
            <a:endParaRPr lang="en-GB" altLang="en-US"/>
          </a:p>
        </p:txBody>
      </p:sp>
    </p:spTree>
    <p:extLst>
      <p:ext uri="{BB962C8B-B14F-4D97-AF65-F5344CB8AC3E}">
        <p14:creationId xmlns:p14="http://schemas.microsoft.com/office/powerpoint/2010/main" val="34414346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This is table salt under a microscope. Note the perfect – and 100% natural – straight edges. Same broadly</a:t>
            </a:r>
            <a:r>
              <a:rPr lang="en-GB" baseline="0" dirty="0" smtClean="0"/>
              <a:t> applies to all ionic substances (and other crystalline structures like snow flakes). </a:t>
            </a:r>
            <a:endParaRPr lang="en-GB" dirty="0"/>
          </a:p>
        </p:txBody>
      </p:sp>
      <p:sp>
        <p:nvSpPr>
          <p:cNvPr id="4" name="Slide Number Placeholder 3"/>
          <p:cNvSpPr>
            <a:spLocks noGrp="1"/>
          </p:cNvSpPr>
          <p:nvPr>
            <p:ph type="sldNum" sz="quarter" idx="10"/>
          </p:nvPr>
        </p:nvSpPr>
        <p:spPr/>
        <p:txBody>
          <a:bodyPr/>
          <a:lstStyle/>
          <a:p>
            <a:fld id="{C4E438D2-9173-4F27-B8C3-4EFC71EE8037}" type="slidenum">
              <a:rPr lang="en-GB" altLang="en-US" smtClean="0"/>
              <a:pPr/>
              <a:t>13</a:t>
            </a:fld>
            <a:endParaRPr lang="en-GB" altLang="en-US"/>
          </a:p>
        </p:txBody>
      </p:sp>
    </p:spTree>
    <p:extLst>
      <p:ext uri="{BB962C8B-B14F-4D97-AF65-F5344CB8AC3E}">
        <p14:creationId xmlns:p14="http://schemas.microsoft.com/office/powerpoint/2010/main" val="35072725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4E438D2-9173-4F27-B8C3-4EFC71EE8037}" type="slidenum">
              <a:rPr lang="en-GB" altLang="en-US" smtClean="0"/>
              <a:pPr/>
              <a:t>15</a:t>
            </a:fld>
            <a:endParaRPr lang="en-GB" altLang="en-US"/>
          </a:p>
        </p:txBody>
      </p:sp>
    </p:spTree>
    <p:extLst>
      <p:ext uri="{BB962C8B-B14F-4D97-AF65-F5344CB8AC3E}">
        <p14:creationId xmlns:p14="http://schemas.microsoft.com/office/powerpoint/2010/main" val="32763334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All the </a:t>
            </a:r>
            <a:r>
              <a:rPr lang="en-GB" b="1" dirty="0" smtClean="0"/>
              <a:t>ions</a:t>
            </a:r>
            <a:r>
              <a:rPr lang="en-GB" b="0" baseline="0" dirty="0" smtClean="0"/>
              <a:t> (note NOT atoms) will have to separate away from each other. Ask students if they think this would be hard or easy. It depends on the strength of the electrostatic force (much like separating magnets depends on the strength of the magnets). </a:t>
            </a:r>
            <a:endParaRPr lang="en-GB" dirty="0"/>
          </a:p>
        </p:txBody>
      </p:sp>
      <p:sp>
        <p:nvSpPr>
          <p:cNvPr id="4" name="Slide Number Placeholder 3"/>
          <p:cNvSpPr>
            <a:spLocks noGrp="1"/>
          </p:cNvSpPr>
          <p:nvPr>
            <p:ph type="sldNum" sz="quarter" idx="10"/>
          </p:nvPr>
        </p:nvSpPr>
        <p:spPr/>
        <p:txBody>
          <a:bodyPr/>
          <a:lstStyle/>
          <a:p>
            <a:fld id="{C4E438D2-9173-4F27-B8C3-4EFC71EE8037}" type="slidenum">
              <a:rPr lang="en-GB" altLang="en-US" smtClean="0"/>
              <a:pPr/>
              <a:t>16</a:t>
            </a:fld>
            <a:endParaRPr lang="en-GB" altLang="en-US"/>
          </a:p>
        </p:txBody>
      </p:sp>
    </p:spTree>
    <p:extLst>
      <p:ext uri="{BB962C8B-B14F-4D97-AF65-F5344CB8AC3E}">
        <p14:creationId xmlns:p14="http://schemas.microsoft.com/office/powerpoint/2010/main" val="9705942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All the </a:t>
            </a:r>
            <a:r>
              <a:rPr lang="en-GB" b="1" dirty="0" smtClean="0"/>
              <a:t>ions</a:t>
            </a:r>
            <a:r>
              <a:rPr lang="en-GB" b="0" baseline="0" dirty="0" smtClean="0"/>
              <a:t> (note NOT atoms) will have to separate away from each other. Ask students if they think this would be hard or easy. It depends on the strength of the electrostatic force (much like separating magnets depends on the strength of the magnets). </a:t>
            </a:r>
            <a:endParaRPr lang="en-GB" dirty="0"/>
          </a:p>
        </p:txBody>
      </p:sp>
      <p:sp>
        <p:nvSpPr>
          <p:cNvPr id="4" name="Slide Number Placeholder 3"/>
          <p:cNvSpPr>
            <a:spLocks noGrp="1"/>
          </p:cNvSpPr>
          <p:nvPr>
            <p:ph type="sldNum" sz="quarter" idx="10"/>
          </p:nvPr>
        </p:nvSpPr>
        <p:spPr/>
        <p:txBody>
          <a:bodyPr/>
          <a:lstStyle/>
          <a:p>
            <a:fld id="{C4E438D2-9173-4F27-B8C3-4EFC71EE8037}" type="slidenum">
              <a:rPr lang="en-GB" altLang="en-US" smtClean="0"/>
              <a:pPr/>
              <a:t>17</a:t>
            </a:fld>
            <a:endParaRPr lang="en-GB" altLang="en-US"/>
          </a:p>
        </p:txBody>
      </p:sp>
    </p:spTree>
    <p:extLst>
      <p:ext uri="{BB962C8B-B14F-4D97-AF65-F5344CB8AC3E}">
        <p14:creationId xmlns:p14="http://schemas.microsoft.com/office/powerpoint/2010/main" val="9705942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Order: </a:t>
            </a:r>
          </a:p>
          <a:p>
            <a:r>
              <a:rPr lang="en-GB" dirty="0" smtClean="0"/>
              <a:t>“Distilled water</a:t>
            </a:r>
          </a:p>
          <a:p>
            <a:r>
              <a:rPr lang="en-GB" dirty="0" smtClean="0"/>
              <a:t>2</a:t>
            </a:r>
            <a:r>
              <a:rPr lang="en-GB" baseline="0" dirty="0" smtClean="0"/>
              <a:t> electrodes</a:t>
            </a:r>
          </a:p>
          <a:p>
            <a:r>
              <a:rPr lang="en-GB" baseline="0" dirty="0" err="1" smtClean="0"/>
              <a:t>NaCl</a:t>
            </a:r>
            <a:endParaRPr lang="en-GB" baseline="0" dirty="0" smtClean="0"/>
          </a:p>
          <a:p>
            <a:r>
              <a:rPr lang="en-GB" baseline="0" dirty="0" smtClean="0"/>
              <a:t>Distilled water</a:t>
            </a:r>
          </a:p>
          <a:p>
            <a:r>
              <a:rPr lang="en-GB" baseline="0" dirty="0" smtClean="0"/>
              <a:t>Light bulb</a:t>
            </a:r>
          </a:p>
          <a:p>
            <a:r>
              <a:rPr lang="en-GB" baseline="0" dirty="0" smtClean="0"/>
              <a:t>For demo”</a:t>
            </a:r>
          </a:p>
          <a:p>
            <a:endParaRPr lang="en-GB" baseline="0" dirty="0" smtClean="0"/>
          </a:p>
          <a:p>
            <a:r>
              <a:rPr lang="en-GB" baseline="0" dirty="0" smtClean="0"/>
              <a:t>Discuss with students the fact that they all know to not use electricity near water. This comes up all through Hollywood (my personal favourite is in Watchmen – a bit Zak Snyder-</a:t>
            </a:r>
            <a:r>
              <a:rPr lang="en-GB" baseline="0" dirty="0" err="1" smtClean="0"/>
              <a:t>ish</a:t>
            </a:r>
            <a:r>
              <a:rPr lang="en-GB" baseline="0" dirty="0" smtClean="0"/>
              <a:t> but a good film). In fact, water does not conduct electricity. You can prove this by setting up a circuit as above but running through distilled water. If the water is close to pure it will not conduct. However, if you add quite a bit of the salt to it and dissolve it, the resulting solution will conduct electricity. This is because the ions have been freed from each other. This movement of charged particles is a current. Also make sure you show that the salt by itself does not conduct. So the salt doesn’t conduct, the water doesn’t conduct, but together they do. </a:t>
            </a:r>
            <a:endParaRPr lang="en-GB" dirty="0"/>
          </a:p>
        </p:txBody>
      </p:sp>
      <p:sp>
        <p:nvSpPr>
          <p:cNvPr id="4" name="Slide Number Placeholder 3"/>
          <p:cNvSpPr>
            <a:spLocks noGrp="1"/>
          </p:cNvSpPr>
          <p:nvPr>
            <p:ph type="sldNum" sz="quarter" idx="10"/>
          </p:nvPr>
        </p:nvSpPr>
        <p:spPr/>
        <p:txBody>
          <a:bodyPr/>
          <a:lstStyle/>
          <a:p>
            <a:fld id="{C4E438D2-9173-4F27-B8C3-4EFC71EE8037}" type="slidenum">
              <a:rPr lang="en-GB" altLang="en-US" smtClean="0"/>
              <a:pPr/>
              <a:t>19</a:t>
            </a:fld>
            <a:endParaRPr lang="en-GB" altLang="en-US"/>
          </a:p>
        </p:txBody>
      </p:sp>
    </p:spTree>
    <p:extLst>
      <p:ext uri="{BB962C8B-B14F-4D97-AF65-F5344CB8AC3E}">
        <p14:creationId xmlns:p14="http://schemas.microsoft.com/office/powerpoint/2010/main" val="42118448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89534584-D77C-4794-B57C-0DB4A40C5469}" type="datetimeFigureOut">
              <a:rPr lang="en-GB" smtClean="0"/>
              <a:t>22/06/2017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7DFAD2E-8C35-4494-9757-2F4DB65A3C31}" type="slidenum">
              <a:rPr lang="en-GB" smtClean="0"/>
              <a:t>‹#›</a:t>
            </a:fld>
            <a:endParaRPr lang="en-GB"/>
          </a:p>
        </p:txBody>
      </p:sp>
    </p:spTree>
    <p:extLst>
      <p:ext uri="{BB962C8B-B14F-4D97-AF65-F5344CB8AC3E}">
        <p14:creationId xmlns:p14="http://schemas.microsoft.com/office/powerpoint/2010/main" val="7320141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9534584-D77C-4794-B57C-0DB4A40C5469}" type="datetimeFigureOut">
              <a:rPr lang="en-GB" smtClean="0"/>
              <a:t>22/06/2017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7DFAD2E-8C35-4494-9757-2F4DB65A3C31}" type="slidenum">
              <a:rPr lang="en-GB" smtClean="0"/>
              <a:t>‹#›</a:t>
            </a:fld>
            <a:endParaRPr lang="en-GB"/>
          </a:p>
        </p:txBody>
      </p:sp>
    </p:spTree>
    <p:extLst>
      <p:ext uri="{BB962C8B-B14F-4D97-AF65-F5344CB8AC3E}">
        <p14:creationId xmlns:p14="http://schemas.microsoft.com/office/powerpoint/2010/main" val="42770679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9534584-D77C-4794-B57C-0DB4A40C5469}" type="datetimeFigureOut">
              <a:rPr lang="en-GB" smtClean="0"/>
              <a:t>22/06/2017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7DFAD2E-8C35-4494-9757-2F4DB65A3C31}" type="slidenum">
              <a:rPr lang="en-GB" smtClean="0"/>
              <a:t>‹#›</a:t>
            </a:fld>
            <a:endParaRPr lang="en-GB"/>
          </a:p>
        </p:txBody>
      </p:sp>
    </p:spTree>
    <p:extLst>
      <p:ext uri="{BB962C8B-B14F-4D97-AF65-F5344CB8AC3E}">
        <p14:creationId xmlns:p14="http://schemas.microsoft.com/office/powerpoint/2010/main" val="16343824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89534584-D77C-4794-B57C-0DB4A40C5469}" type="datetimeFigureOut">
              <a:rPr lang="en-GB" smtClean="0"/>
              <a:t>22/06/2017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7DFAD2E-8C35-4494-9757-2F4DB65A3C31}" type="slidenum">
              <a:rPr lang="en-GB" smtClean="0"/>
              <a:t>‹#›</a:t>
            </a:fld>
            <a:endParaRPr lang="en-GB"/>
          </a:p>
        </p:txBody>
      </p:sp>
    </p:spTree>
    <p:extLst>
      <p:ext uri="{BB962C8B-B14F-4D97-AF65-F5344CB8AC3E}">
        <p14:creationId xmlns:p14="http://schemas.microsoft.com/office/powerpoint/2010/main" val="17621000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89534584-D77C-4794-B57C-0DB4A40C5469}" type="datetimeFigureOut">
              <a:rPr lang="en-GB" smtClean="0"/>
              <a:t>22/06/2017</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B7DFAD2E-8C35-4494-9757-2F4DB65A3C31}" type="slidenum">
              <a:rPr lang="en-GB" smtClean="0"/>
              <a:t>‹#›</a:t>
            </a:fld>
            <a:endParaRPr lang="en-GB"/>
          </a:p>
        </p:txBody>
      </p:sp>
    </p:spTree>
    <p:extLst>
      <p:ext uri="{BB962C8B-B14F-4D97-AF65-F5344CB8AC3E}">
        <p14:creationId xmlns:p14="http://schemas.microsoft.com/office/powerpoint/2010/main" val="20163098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89534584-D77C-4794-B57C-0DB4A40C5469}" type="datetimeFigureOut">
              <a:rPr lang="en-GB" smtClean="0"/>
              <a:t>22/06/2017</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B7DFAD2E-8C35-4494-9757-2F4DB65A3C31}" type="slidenum">
              <a:rPr lang="en-GB" smtClean="0"/>
              <a:t>‹#›</a:t>
            </a:fld>
            <a:endParaRPr lang="en-GB"/>
          </a:p>
        </p:txBody>
      </p:sp>
    </p:spTree>
    <p:extLst>
      <p:ext uri="{BB962C8B-B14F-4D97-AF65-F5344CB8AC3E}">
        <p14:creationId xmlns:p14="http://schemas.microsoft.com/office/powerpoint/2010/main" val="35673033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9534584-D77C-4794-B57C-0DB4A40C5469}" type="datetimeFigureOut">
              <a:rPr lang="en-GB" smtClean="0"/>
              <a:t>22/06/2017</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B7DFAD2E-8C35-4494-9757-2F4DB65A3C31}" type="slidenum">
              <a:rPr lang="en-GB" smtClean="0"/>
              <a:t>‹#›</a:t>
            </a:fld>
            <a:endParaRPr lang="en-GB"/>
          </a:p>
        </p:txBody>
      </p:sp>
    </p:spTree>
    <p:extLst>
      <p:ext uri="{BB962C8B-B14F-4D97-AF65-F5344CB8AC3E}">
        <p14:creationId xmlns:p14="http://schemas.microsoft.com/office/powerpoint/2010/main" val="17272677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9534584-D77C-4794-B57C-0DB4A40C5469}" type="datetimeFigureOut">
              <a:rPr lang="en-GB" smtClean="0"/>
              <a:t>22/06/2017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7DFAD2E-8C35-4494-9757-2F4DB65A3C31}" type="slidenum">
              <a:rPr lang="en-GB" smtClean="0"/>
              <a:t>‹#›</a:t>
            </a:fld>
            <a:endParaRPr lang="en-GB"/>
          </a:p>
        </p:txBody>
      </p:sp>
    </p:spTree>
    <p:extLst>
      <p:ext uri="{BB962C8B-B14F-4D97-AF65-F5344CB8AC3E}">
        <p14:creationId xmlns:p14="http://schemas.microsoft.com/office/powerpoint/2010/main" val="9317549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9534584-D77C-4794-B57C-0DB4A40C5469}" type="datetimeFigureOut">
              <a:rPr lang="en-GB" smtClean="0"/>
              <a:t>22/06/2017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7DFAD2E-8C35-4494-9757-2F4DB65A3C31}" type="slidenum">
              <a:rPr lang="en-GB" smtClean="0"/>
              <a:t>‹#›</a:t>
            </a:fld>
            <a:endParaRPr lang="en-GB"/>
          </a:p>
        </p:txBody>
      </p:sp>
    </p:spTree>
    <p:extLst>
      <p:ext uri="{BB962C8B-B14F-4D97-AF65-F5344CB8AC3E}">
        <p14:creationId xmlns:p14="http://schemas.microsoft.com/office/powerpoint/2010/main" val="36126850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9534584-D77C-4794-B57C-0DB4A40C5469}" type="datetimeFigureOut">
              <a:rPr lang="en-GB" smtClean="0"/>
              <a:t>22/06/2017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7DFAD2E-8C35-4494-9757-2F4DB65A3C31}" type="slidenum">
              <a:rPr lang="en-GB" smtClean="0"/>
              <a:t>‹#›</a:t>
            </a:fld>
            <a:endParaRPr lang="en-GB"/>
          </a:p>
        </p:txBody>
      </p:sp>
    </p:spTree>
    <p:extLst>
      <p:ext uri="{BB962C8B-B14F-4D97-AF65-F5344CB8AC3E}">
        <p14:creationId xmlns:p14="http://schemas.microsoft.com/office/powerpoint/2010/main" val="31644484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9534584-D77C-4794-B57C-0DB4A40C5469}" type="datetimeFigureOut">
              <a:rPr lang="en-GB" smtClean="0"/>
              <a:t>22/06/2017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7DFAD2E-8C35-4494-9757-2F4DB65A3C31}" type="slidenum">
              <a:rPr lang="en-GB" smtClean="0"/>
              <a:t>‹#›</a:t>
            </a:fld>
            <a:endParaRPr lang="en-GB"/>
          </a:p>
        </p:txBody>
      </p:sp>
    </p:spTree>
    <p:extLst>
      <p:ext uri="{BB962C8B-B14F-4D97-AF65-F5344CB8AC3E}">
        <p14:creationId xmlns:p14="http://schemas.microsoft.com/office/powerpoint/2010/main" val="28322876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Question answer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lvl1pPr marL="361950" indent="-361950" algn="l">
              <a:defRPr sz="2400" b="1">
                <a:solidFill>
                  <a:srgbClr val="3093BC"/>
                </a:solidFill>
              </a:defRPr>
            </a:lvl1pPr>
          </a:lstStyle>
          <a:p>
            <a:r>
              <a:rPr lang="en-US" dirty="0" smtClean="0"/>
              <a:t>Click to edit Master title style</a:t>
            </a:r>
            <a:endParaRPr lang="en-GB" dirty="0"/>
          </a:p>
        </p:txBody>
      </p:sp>
      <p:sp>
        <p:nvSpPr>
          <p:cNvPr id="5" name="Content Placeholder 2"/>
          <p:cNvSpPr>
            <a:spLocks noGrp="1"/>
          </p:cNvSpPr>
          <p:nvPr>
            <p:ph idx="1"/>
          </p:nvPr>
        </p:nvSpPr>
        <p:spPr>
          <a:xfrm>
            <a:off x="468313" y="1844824"/>
            <a:ext cx="8207375" cy="4238476"/>
          </a:xfrm>
          <a:prstGeom prst="rect">
            <a:avLst/>
          </a:prstGeom>
        </p:spPr>
        <p:txBody>
          <a:bodyPr/>
          <a:lstStyle>
            <a:lvl1pPr marL="0" indent="0">
              <a:buFontTx/>
              <a:buNone/>
              <a:defRPr b="0">
                <a:solidFill>
                  <a:schemeClr val="tx1"/>
                </a:solidFill>
              </a:defRPr>
            </a:lvl1pPr>
            <a:lvl2pPr marL="457200" indent="0">
              <a:buFontTx/>
              <a:buNone/>
              <a:defRPr>
                <a:solidFill>
                  <a:schemeClr val="tx1"/>
                </a:solidFill>
                <a:latin typeface="Arial" panose="020B0604020202020204" pitchFamily="34" charset="0"/>
                <a:cs typeface="Arial" panose="020B0604020202020204" pitchFamily="34" charset="0"/>
              </a:defRPr>
            </a:lvl2pPr>
            <a:lvl3pPr marL="914400" indent="0">
              <a:buFontTx/>
              <a:buNone/>
              <a:defRPr>
                <a:latin typeface="Arial" panose="020B0604020202020204" pitchFamily="34" charset="0"/>
                <a:cs typeface="Arial" panose="020B0604020202020204" pitchFamily="34" charset="0"/>
              </a:defRPr>
            </a:lvl3pPr>
            <a:lvl4pPr marL="1371600" indent="0">
              <a:buFontTx/>
              <a:buNone/>
              <a:defRPr>
                <a:latin typeface="Arial" panose="020B0604020202020204" pitchFamily="34" charset="0"/>
                <a:cs typeface="Arial" panose="020B0604020202020204" pitchFamily="34" charset="0"/>
              </a:defRPr>
            </a:lvl4pPr>
            <a:lvl5pPr marL="1828800" indent="0">
              <a:buFontTx/>
              <a:buNone/>
              <a:defRPr>
                <a:latin typeface="Arial" panose="020B0604020202020204" pitchFamily="34" charset="0"/>
                <a:cs typeface="Arial" panose="020B0604020202020204" pitchFamily="34" charset="0"/>
              </a:defRPr>
            </a:lvl5pPr>
          </a:lstStyle>
          <a:p>
            <a:pPr lvl="0"/>
            <a:r>
              <a:rPr lang="en-US" dirty="0" smtClean="0"/>
              <a:t>Click to edit Master text styles</a:t>
            </a:r>
          </a:p>
          <a:p>
            <a:pPr lvl="1"/>
            <a:r>
              <a:rPr lang="en-US" dirty="0" smtClean="0"/>
              <a:t>Second level</a:t>
            </a:r>
          </a:p>
        </p:txBody>
      </p:sp>
      <p:sp>
        <p:nvSpPr>
          <p:cNvPr id="4" name="Footer Placeholder 2"/>
          <p:cNvSpPr>
            <a:spLocks noGrp="1"/>
          </p:cNvSpPr>
          <p:nvPr>
            <p:ph type="ftr" sz="quarter" idx="3"/>
          </p:nvPr>
        </p:nvSpPr>
        <p:spPr>
          <a:xfrm>
            <a:off x="0" y="6462000"/>
            <a:ext cx="9144000" cy="392400"/>
          </a:xfrm>
          <a:prstGeom prst="rect">
            <a:avLst/>
          </a:prstGeom>
        </p:spPr>
        <p:txBody>
          <a:bodyPr vert="horz" lIns="91440" tIns="45720" rIns="91440" bIns="45720" rtlCol="0" anchor="ctr"/>
          <a:lstStyle>
            <a:lvl1pPr algn="ctr">
              <a:defRPr sz="900" b="1">
                <a:solidFill>
                  <a:schemeClr val="tx1"/>
                </a:solidFill>
              </a:defRPr>
            </a:lvl1pPr>
          </a:lstStyle>
          <a:p>
            <a:r>
              <a:rPr lang="en-GB" dirty="0" smtClean="0"/>
              <a:t>© Pearson Education Ltd 2016. Copying permitted for purchasing institutions only. This material is not copyright free.</a:t>
            </a:r>
            <a:endParaRPr lang="en-GB" dirty="0"/>
          </a:p>
        </p:txBody>
      </p:sp>
    </p:spTree>
    <p:extLst>
      <p:ext uri="{BB962C8B-B14F-4D97-AF65-F5344CB8AC3E}">
        <p14:creationId xmlns:p14="http://schemas.microsoft.com/office/powerpoint/2010/main" val="58427091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9534584-D77C-4794-B57C-0DB4A40C5469}" type="datetimeFigureOut">
              <a:rPr lang="en-GB" smtClean="0"/>
              <a:t>22/06/2017</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DFAD2E-8C35-4494-9757-2F4DB65A3C31}" type="slidenum">
              <a:rPr lang="en-GB" smtClean="0"/>
              <a:t>‹#›</a:t>
            </a:fld>
            <a:endParaRPr lang="en-GB"/>
          </a:p>
        </p:txBody>
      </p:sp>
    </p:spTree>
    <p:extLst>
      <p:ext uri="{BB962C8B-B14F-4D97-AF65-F5344CB8AC3E}">
        <p14:creationId xmlns:p14="http://schemas.microsoft.com/office/powerpoint/2010/main" val="23681255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latin typeface="Century Gothic" panose="020B0502020202020204" pitchFamily="34" charset="0"/>
              </a:rPr>
              <a:t>Ions</a:t>
            </a:r>
            <a:endParaRPr lang="en-GB" dirty="0">
              <a:latin typeface="Century Gothic" panose="020B0502020202020204" pitchFamily="34" charset="0"/>
            </a:endParaRPr>
          </a:p>
        </p:txBody>
      </p:sp>
      <p:sp>
        <p:nvSpPr>
          <p:cNvPr id="3" name="Subtitle 2"/>
          <p:cNvSpPr>
            <a:spLocks noGrp="1"/>
          </p:cNvSpPr>
          <p:nvPr>
            <p:ph type="subTitle" idx="1"/>
          </p:nvPr>
        </p:nvSpPr>
        <p:spPr/>
        <p:txBody>
          <a:bodyPr/>
          <a:lstStyle/>
          <a:p>
            <a:endParaRPr lang="en-GB"/>
          </a:p>
        </p:txBody>
      </p:sp>
    </p:spTree>
    <p:extLst>
      <p:ext uri="{BB962C8B-B14F-4D97-AF65-F5344CB8AC3E}">
        <p14:creationId xmlns:p14="http://schemas.microsoft.com/office/powerpoint/2010/main" val="9115014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smtClean="0">
                <a:latin typeface="Century Gothic" panose="020B0502020202020204" pitchFamily="34" charset="0"/>
              </a:rPr>
              <a:t>Atoms and overall charge</a:t>
            </a:r>
          </a:p>
          <a:p>
            <a:r>
              <a:rPr lang="en-GB" dirty="0" smtClean="0">
                <a:latin typeface="Century Gothic" panose="020B0502020202020204" pitchFamily="34" charset="0"/>
              </a:rPr>
              <a:t>Oxygen</a:t>
            </a:r>
          </a:p>
          <a:p>
            <a:r>
              <a:rPr lang="en-GB" dirty="0" smtClean="0">
                <a:latin typeface="Century Gothic" panose="020B0502020202020204" pitchFamily="34" charset="0"/>
              </a:rPr>
              <a:t>Q1-6</a:t>
            </a:r>
          </a:p>
          <a:p>
            <a:r>
              <a:rPr lang="en-GB" dirty="0" smtClean="0">
                <a:latin typeface="Century Gothic" panose="020B0502020202020204" pitchFamily="34" charset="0"/>
              </a:rPr>
              <a:t>Start reading the next section</a:t>
            </a:r>
            <a:endParaRPr lang="en-GB" dirty="0">
              <a:latin typeface="Century Gothic" panose="020B0502020202020204" pitchFamily="34" charset="0"/>
            </a:endParaRPr>
          </a:p>
        </p:txBody>
      </p:sp>
    </p:spTree>
    <p:extLst>
      <p:ext uri="{BB962C8B-B14F-4D97-AF65-F5344CB8AC3E}">
        <p14:creationId xmlns:p14="http://schemas.microsoft.com/office/powerpoint/2010/main" val="27164233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smtClean="0">
                <a:latin typeface="Century Gothic" panose="020B0502020202020204" pitchFamily="34" charset="0"/>
              </a:rPr>
              <a:t>Lithium</a:t>
            </a:r>
          </a:p>
          <a:p>
            <a:r>
              <a:rPr lang="en-GB" dirty="0" smtClean="0">
                <a:latin typeface="Century Gothic" panose="020B0502020202020204" pitchFamily="34" charset="0"/>
              </a:rPr>
              <a:t>No overall charge</a:t>
            </a:r>
          </a:p>
          <a:p>
            <a:r>
              <a:rPr lang="en-GB" dirty="0" smtClean="0">
                <a:latin typeface="Century Gothic" panose="020B0502020202020204" pitchFamily="34" charset="0"/>
              </a:rPr>
              <a:t>Loss of electron</a:t>
            </a:r>
          </a:p>
          <a:p>
            <a:r>
              <a:rPr lang="en-GB" dirty="0" smtClean="0">
                <a:latin typeface="Century Gothic" panose="020B0502020202020204" pitchFamily="34" charset="0"/>
              </a:rPr>
              <a:t>Gain of electron</a:t>
            </a:r>
          </a:p>
          <a:p>
            <a:r>
              <a:rPr lang="en-GB" dirty="0" smtClean="0">
                <a:latin typeface="Century Gothic" panose="020B0502020202020204" pitchFamily="34" charset="0"/>
              </a:rPr>
              <a:t>Q7-24</a:t>
            </a:r>
          </a:p>
          <a:p>
            <a:pPr marL="0" indent="0">
              <a:buNone/>
            </a:pPr>
            <a:endParaRPr lang="en-GB" dirty="0">
              <a:latin typeface="Century Gothic" panose="020B0502020202020204" pitchFamily="34" charset="0"/>
            </a:endParaRPr>
          </a:p>
        </p:txBody>
      </p:sp>
    </p:spTree>
    <p:extLst>
      <p:ext uri="{BB962C8B-B14F-4D97-AF65-F5344CB8AC3E}">
        <p14:creationId xmlns:p14="http://schemas.microsoft.com/office/powerpoint/2010/main" val="8147543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smtClean="0">
                <a:latin typeface="Century Gothic" panose="020B0502020202020204" pitchFamily="34" charset="0"/>
              </a:rPr>
              <a:t>Full outer shells</a:t>
            </a:r>
          </a:p>
          <a:p>
            <a:r>
              <a:rPr lang="en-GB" dirty="0" smtClean="0">
                <a:latin typeface="Century Gothic" panose="020B0502020202020204" pitchFamily="34" charset="0"/>
              </a:rPr>
              <a:t>Sodium, oxygen and fluorine</a:t>
            </a:r>
          </a:p>
          <a:p>
            <a:r>
              <a:rPr lang="en-GB" dirty="0" smtClean="0">
                <a:latin typeface="Century Gothic" panose="020B0502020202020204" pitchFamily="34" charset="0"/>
              </a:rPr>
              <a:t>Q25</a:t>
            </a:r>
          </a:p>
          <a:p>
            <a:r>
              <a:rPr lang="en-GB" dirty="0" smtClean="0">
                <a:latin typeface="Century Gothic" panose="020B0502020202020204" pitchFamily="34" charset="0"/>
              </a:rPr>
              <a:t>Start reading ahead</a:t>
            </a:r>
            <a:endParaRPr lang="en-GB" dirty="0">
              <a:latin typeface="Century Gothic" panose="020B0502020202020204" pitchFamily="34" charset="0"/>
            </a:endParaRPr>
          </a:p>
        </p:txBody>
      </p:sp>
    </p:spTree>
    <p:extLst>
      <p:ext uri="{BB962C8B-B14F-4D97-AF65-F5344CB8AC3E}">
        <p14:creationId xmlns:p14="http://schemas.microsoft.com/office/powerpoint/2010/main" val="38334228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88" y="-387424"/>
            <a:ext cx="9123312" cy="1143000"/>
          </a:xfrm>
        </p:spPr>
        <p:txBody>
          <a:bodyPr>
            <a:noAutofit/>
          </a:bodyPr>
          <a:lstStyle/>
          <a:p>
            <a:r>
              <a:rPr lang="en-GB" sz="2400" dirty="0" smtClean="0">
                <a:latin typeface="Century Gothic" panose="020B0502020202020204" pitchFamily="34" charset="0"/>
              </a:rPr>
              <a:t>Question 5</a:t>
            </a:r>
            <a:endParaRPr lang="en-GB" sz="2400" dirty="0">
              <a:latin typeface="Century Gothic" panose="020B0502020202020204" pitchFamily="34" charset="0"/>
            </a:endParaRPr>
          </a:p>
        </p:txBody>
      </p:sp>
      <p:graphicFrame>
        <p:nvGraphicFramePr>
          <p:cNvPr id="4" name="Table 3"/>
          <p:cNvGraphicFramePr>
            <a:graphicFrameLocks noGrp="1"/>
          </p:cNvGraphicFramePr>
          <p:nvPr>
            <p:extLst>
              <p:ext uri="{D42A27DB-BD31-4B8C-83A1-F6EECF244321}">
                <p14:modId xmlns:p14="http://schemas.microsoft.com/office/powerpoint/2010/main" val="534125882"/>
              </p:ext>
            </p:extLst>
          </p:nvPr>
        </p:nvGraphicFramePr>
        <p:xfrm>
          <a:off x="0" y="548680"/>
          <a:ext cx="9144000" cy="5536656"/>
        </p:xfrm>
        <a:graphic>
          <a:graphicData uri="http://schemas.openxmlformats.org/drawingml/2006/table">
            <a:tbl>
              <a:tblPr firstRow="1" bandRow="1">
                <a:tableStyleId>{5C22544A-7EE6-4342-B048-85BDC9FD1C3A}</a:tableStyleId>
              </a:tblPr>
              <a:tblGrid>
                <a:gridCol w="1835696"/>
                <a:gridCol w="1296144"/>
                <a:gridCol w="2354560"/>
                <a:gridCol w="2541984"/>
                <a:gridCol w="1115616"/>
              </a:tblGrid>
              <a:tr h="648070">
                <a:tc>
                  <a:txBody>
                    <a:bodyPr/>
                    <a:lstStyle/>
                    <a:p>
                      <a:r>
                        <a:rPr lang="en-GB" sz="2000" dirty="0" smtClean="0">
                          <a:latin typeface="Century Gothic" panose="020B0502020202020204" pitchFamily="34" charset="0"/>
                        </a:rPr>
                        <a:t>Element name and symbol</a:t>
                      </a:r>
                      <a:endParaRPr lang="en-GB" sz="2000" dirty="0">
                        <a:latin typeface="Century Gothic" panose="020B0502020202020204" pitchFamily="34" charset="0"/>
                      </a:endParaRPr>
                    </a:p>
                  </a:txBody>
                  <a:tcPr/>
                </a:tc>
                <a:tc>
                  <a:txBody>
                    <a:bodyPr/>
                    <a:lstStyle/>
                    <a:p>
                      <a:r>
                        <a:rPr lang="en-GB" sz="2000" dirty="0" smtClean="0">
                          <a:latin typeface="Century Gothic" panose="020B0502020202020204" pitchFamily="34" charset="0"/>
                        </a:rPr>
                        <a:t>Group</a:t>
                      </a:r>
                      <a:endParaRPr lang="en-GB" sz="2000" dirty="0">
                        <a:latin typeface="Century Gothic" panose="020B0502020202020204" pitchFamily="34" charset="0"/>
                      </a:endParaRPr>
                    </a:p>
                  </a:txBody>
                  <a:tcPr/>
                </a:tc>
                <a:tc>
                  <a:txBody>
                    <a:bodyPr/>
                    <a:lstStyle/>
                    <a:p>
                      <a:r>
                        <a:rPr lang="en-GB" sz="2000" dirty="0" smtClean="0">
                          <a:latin typeface="Century Gothic" panose="020B0502020202020204" pitchFamily="34" charset="0"/>
                        </a:rPr>
                        <a:t>Number of</a:t>
                      </a:r>
                      <a:r>
                        <a:rPr lang="en-GB" sz="2000" baseline="0" dirty="0" smtClean="0">
                          <a:latin typeface="Century Gothic" panose="020B0502020202020204" pitchFamily="34" charset="0"/>
                        </a:rPr>
                        <a:t> electrons in outer shell</a:t>
                      </a:r>
                      <a:endParaRPr lang="en-GB" sz="2000" dirty="0">
                        <a:latin typeface="Century Gothic" panose="020B0502020202020204" pitchFamily="34" charset="0"/>
                      </a:endParaRPr>
                    </a:p>
                  </a:txBody>
                  <a:tcPr/>
                </a:tc>
                <a:tc>
                  <a:txBody>
                    <a:bodyPr/>
                    <a:lstStyle/>
                    <a:p>
                      <a:r>
                        <a:rPr lang="en-GB" sz="2000" dirty="0" smtClean="0">
                          <a:latin typeface="Century Gothic" panose="020B0502020202020204" pitchFamily="34" charset="0"/>
                        </a:rPr>
                        <a:t>Will it  lose or gain electrons? How many?</a:t>
                      </a:r>
                      <a:endParaRPr lang="en-GB" sz="2000" dirty="0">
                        <a:latin typeface="Century Gothic" panose="020B0502020202020204" pitchFamily="34" charset="0"/>
                      </a:endParaRPr>
                    </a:p>
                  </a:txBody>
                  <a:tcPr/>
                </a:tc>
                <a:tc>
                  <a:txBody>
                    <a:bodyPr/>
                    <a:lstStyle/>
                    <a:p>
                      <a:r>
                        <a:rPr lang="en-GB" sz="2000" dirty="0" smtClean="0">
                          <a:latin typeface="Century Gothic" panose="020B0502020202020204" pitchFamily="34" charset="0"/>
                        </a:rPr>
                        <a:t>Charge on ion</a:t>
                      </a:r>
                      <a:endParaRPr lang="en-GB" sz="2000" dirty="0">
                        <a:latin typeface="Century Gothic" panose="020B0502020202020204" pitchFamily="34" charset="0"/>
                      </a:endParaRPr>
                    </a:p>
                  </a:txBody>
                  <a:tcPr/>
                </a:tc>
              </a:tr>
              <a:tr h="432048">
                <a:tc>
                  <a:txBody>
                    <a:bodyPr/>
                    <a:lstStyle/>
                    <a:p>
                      <a:r>
                        <a:rPr lang="en-GB" sz="2000" dirty="0" smtClean="0">
                          <a:latin typeface="Century Gothic" panose="020B0502020202020204" pitchFamily="34" charset="0"/>
                        </a:rPr>
                        <a:t>Lithium,</a:t>
                      </a:r>
                      <a:r>
                        <a:rPr lang="en-GB" sz="2000" baseline="0" dirty="0" smtClean="0">
                          <a:latin typeface="Century Gothic" panose="020B0502020202020204" pitchFamily="34" charset="0"/>
                        </a:rPr>
                        <a:t> Li</a:t>
                      </a:r>
                      <a:endParaRPr lang="en-GB" sz="2000" dirty="0">
                        <a:latin typeface="Century Gothic" panose="020B0502020202020204" pitchFamily="34" charset="0"/>
                      </a:endParaRPr>
                    </a:p>
                  </a:txBody>
                  <a:tcPr/>
                </a:tc>
                <a:tc>
                  <a:txBody>
                    <a:bodyPr/>
                    <a:lstStyle/>
                    <a:p>
                      <a:r>
                        <a:rPr lang="en-GB" sz="2000" dirty="0" smtClean="0">
                          <a:latin typeface="Century Gothic" panose="020B0502020202020204" pitchFamily="34" charset="0"/>
                        </a:rPr>
                        <a:t>1</a:t>
                      </a:r>
                      <a:endParaRPr lang="en-GB" sz="2000" dirty="0">
                        <a:latin typeface="Century Gothic" panose="020B0502020202020204" pitchFamily="34" charset="0"/>
                      </a:endParaRPr>
                    </a:p>
                  </a:txBody>
                  <a:tcPr/>
                </a:tc>
                <a:tc>
                  <a:txBody>
                    <a:bodyPr/>
                    <a:lstStyle/>
                    <a:p>
                      <a:r>
                        <a:rPr lang="en-GB" sz="2000" dirty="0" smtClean="0">
                          <a:latin typeface="Century Gothic" panose="020B0502020202020204" pitchFamily="34" charset="0"/>
                        </a:rPr>
                        <a:t>1</a:t>
                      </a:r>
                      <a:endParaRPr lang="en-GB" sz="2000" dirty="0">
                        <a:latin typeface="Century Gothic" panose="020B0502020202020204" pitchFamily="34" charset="0"/>
                      </a:endParaRPr>
                    </a:p>
                  </a:txBody>
                  <a:tcPr/>
                </a:tc>
                <a:tc>
                  <a:txBody>
                    <a:bodyPr/>
                    <a:lstStyle/>
                    <a:p>
                      <a:r>
                        <a:rPr lang="en-GB" sz="2000" dirty="0" smtClean="0">
                          <a:latin typeface="Century Gothic" panose="020B0502020202020204" pitchFamily="34" charset="0"/>
                        </a:rPr>
                        <a:t>Will lose one</a:t>
                      </a:r>
                      <a:endParaRPr lang="en-GB" sz="2000" dirty="0">
                        <a:latin typeface="Century Gothic" panose="020B0502020202020204" pitchFamily="34" charset="0"/>
                      </a:endParaRPr>
                    </a:p>
                  </a:txBody>
                  <a:tcPr/>
                </a:tc>
                <a:tc>
                  <a:txBody>
                    <a:bodyPr/>
                    <a:lstStyle/>
                    <a:p>
                      <a:r>
                        <a:rPr lang="en-GB" sz="2000" dirty="0" smtClean="0">
                          <a:latin typeface="Century Gothic" panose="020B0502020202020204" pitchFamily="34" charset="0"/>
                        </a:rPr>
                        <a:t>Li</a:t>
                      </a:r>
                      <a:r>
                        <a:rPr lang="en-GB" sz="2000" baseline="30000" dirty="0" smtClean="0">
                          <a:latin typeface="Century Gothic" panose="020B0502020202020204" pitchFamily="34" charset="0"/>
                        </a:rPr>
                        <a:t>+</a:t>
                      </a:r>
                      <a:endParaRPr lang="en-GB" sz="2000" dirty="0">
                        <a:latin typeface="Century Gothic" panose="020B0502020202020204" pitchFamily="34" charset="0"/>
                      </a:endParaRPr>
                    </a:p>
                  </a:txBody>
                  <a:tcPr/>
                </a:tc>
              </a:tr>
              <a:tr h="471664">
                <a:tc>
                  <a:txBody>
                    <a:bodyPr/>
                    <a:lstStyle/>
                    <a:p>
                      <a:r>
                        <a:rPr lang="en-GB" sz="2000" dirty="0" smtClean="0">
                          <a:latin typeface="Century Gothic" panose="020B0502020202020204" pitchFamily="34" charset="0"/>
                        </a:rPr>
                        <a:t>Beryllium, Be</a:t>
                      </a:r>
                      <a:endParaRPr lang="en-GB" sz="2000" dirty="0">
                        <a:latin typeface="Century Gothic" panose="020B0502020202020204" pitchFamily="34" charset="0"/>
                      </a:endParaRPr>
                    </a:p>
                  </a:txBody>
                  <a:tcPr/>
                </a:tc>
                <a:tc>
                  <a:txBody>
                    <a:bodyPr/>
                    <a:lstStyle/>
                    <a:p>
                      <a:endParaRPr lang="en-GB" sz="2000" dirty="0">
                        <a:latin typeface="Century Gothic" panose="020B0502020202020204" pitchFamily="34" charset="0"/>
                      </a:endParaRPr>
                    </a:p>
                  </a:txBody>
                  <a:tcPr/>
                </a:tc>
                <a:tc>
                  <a:txBody>
                    <a:bodyPr/>
                    <a:lstStyle/>
                    <a:p>
                      <a:endParaRPr lang="en-GB" sz="2000" dirty="0">
                        <a:latin typeface="Century Gothic" panose="020B0502020202020204" pitchFamily="34" charset="0"/>
                      </a:endParaRPr>
                    </a:p>
                  </a:txBody>
                  <a:tcPr/>
                </a:tc>
                <a:tc>
                  <a:txBody>
                    <a:bodyPr/>
                    <a:lstStyle/>
                    <a:p>
                      <a:endParaRPr lang="en-GB" sz="2000" dirty="0">
                        <a:latin typeface="Century Gothic" panose="020B0502020202020204" pitchFamily="34" charset="0"/>
                      </a:endParaRPr>
                    </a:p>
                  </a:txBody>
                  <a:tcPr/>
                </a:tc>
                <a:tc>
                  <a:txBody>
                    <a:bodyPr/>
                    <a:lstStyle/>
                    <a:p>
                      <a:r>
                        <a:rPr lang="en-GB" sz="2000" dirty="0" smtClean="0">
                          <a:latin typeface="Century Gothic" panose="020B0502020202020204" pitchFamily="34" charset="0"/>
                        </a:rPr>
                        <a:t>Be</a:t>
                      </a:r>
                      <a:r>
                        <a:rPr lang="en-GB" sz="2000" baseline="30000" dirty="0" smtClean="0">
                          <a:latin typeface="Century Gothic" panose="020B0502020202020204" pitchFamily="34" charset="0"/>
                        </a:rPr>
                        <a:t>2+</a:t>
                      </a:r>
                      <a:endParaRPr lang="en-GB" sz="2000" dirty="0">
                        <a:latin typeface="Century Gothic" panose="020B0502020202020204" pitchFamily="34" charset="0"/>
                      </a:endParaRPr>
                    </a:p>
                  </a:txBody>
                  <a:tcPr/>
                </a:tc>
              </a:tr>
              <a:tr h="39243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2000" dirty="0" smtClean="0">
                          <a:latin typeface="Century Gothic" panose="020B0502020202020204" pitchFamily="34" charset="0"/>
                        </a:rPr>
                        <a:t>Oxygen, ____</a:t>
                      </a:r>
                    </a:p>
                    <a:p>
                      <a:endParaRPr lang="en-GB" sz="2000" dirty="0">
                        <a:latin typeface="Century Gothic" panose="020B0502020202020204" pitchFamily="34" charset="0"/>
                      </a:endParaRPr>
                    </a:p>
                  </a:txBody>
                  <a:tcPr/>
                </a:tc>
                <a:tc>
                  <a:txBody>
                    <a:bodyPr/>
                    <a:lstStyle/>
                    <a:p>
                      <a:r>
                        <a:rPr lang="en-GB" sz="2000" dirty="0" smtClean="0">
                          <a:latin typeface="Century Gothic" panose="020B0502020202020204" pitchFamily="34" charset="0"/>
                        </a:rPr>
                        <a:t>6</a:t>
                      </a:r>
                      <a:endParaRPr lang="en-GB" sz="2000" dirty="0">
                        <a:latin typeface="Century Gothic" panose="020B0502020202020204" pitchFamily="34" charset="0"/>
                      </a:endParaRPr>
                    </a:p>
                  </a:txBody>
                  <a:tcPr/>
                </a:tc>
                <a:tc>
                  <a:txBody>
                    <a:bodyPr/>
                    <a:lstStyle/>
                    <a:p>
                      <a:r>
                        <a:rPr lang="en-GB" sz="2000" dirty="0" smtClean="0">
                          <a:latin typeface="Century Gothic" panose="020B0502020202020204" pitchFamily="34" charset="0"/>
                        </a:rPr>
                        <a:t>6</a:t>
                      </a:r>
                      <a:endParaRPr lang="en-GB" sz="2000" dirty="0">
                        <a:latin typeface="Century Gothic" panose="020B0502020202020204" pitchFamily="34" charset="0"/>
                      </a:endParaRPr>
                    </a:p>
                  </a:txBody>
                  <a:tcPr/>
                </a:tc>
                <a:tc>
                  <a:txBody>
                    <a:bodyPr/>
                    <a:lstStyle/>
                    <a:p>
                      <a:r>
                        <a:rPr lang="en-GB" sz="2000" dirty="0" smtClean="0">
                          <a:latin typeface="Century Gothic" panose="020B0502020202020204" pitchFamily="34" charset="0"/>
                        </a:rPr>
                        <a:t>Gain two</a:t>
                      </a:r>
                      <a:endParaRPr lang="en-GB" sz="2000" dirty="0">
                        <a:latin typeface="Century Gothic" panose="020B0502020202020204" pitchFamily="34" charset="0"/>
                      </a:endParaRPr>
                    </a:p>
                  </a:txBody>
                  <a:tcPr/>
                </a:tc>
                <a:tc>
                  <a:txBody>
                    <a:bodyPr/>
                    <a:lstStyle/>
                    <a:p>
                      <a:r>
                        <a:rPr lang="en-GB" sz="2000" dirty="0" smtClean="0">
                          <a:latin typeface="Century Gothic" panose="020B0502020202020204" pitchFamily="34" charset="0"/>
                        </a:rPr>
                        <a:t>O</a:t>
                      </a:r>
                      <a:r>
                        <a:rPr lang="en-GB" sz="2000" baseline="30000" dirty="0" smtClean="0">
                          <a:latin typeface="Century Gothic" panose="020B0502020202020204" pitchFamily="34" charset="0"/>
                        </a:rPr>
                        <a:t>2-</a:t>
                      </a:r>
                      <a:endParaRPr lang="en-GB" sz="2000" dirty="0">
                        <a:latin typeface="Century Gothic" panose="020B0502020202020204" pitchFamily="34" charset="0"/>
                      </a:endParaRPr>
                    </a:p>
                  </a:txBody>
                  <a:tcPr/>
                </a:tc>
              </a:tr>
              <a:tr h="432048">
                <a:tc>
                  <a:txBody>
                    <a:bodyPr/>
                    <a:lstStyle/>
                    <a:p>
                      <a:r>
                        <a:rPr lang="en-GB" sz="2000" dirty="0" smtClean="0">
                          <a:latin typeface="Century Gothic" panose="020B0502020202020204" pitchFamily="34" charset="0"/>
                        </a:rPr>
                        <a:t>_________, N</a:t>
                      </a:r>
                      <a:endParaRPr lang="en-GB" sz="2000" dirty="0">
                        <a:latin typeface="Century Gothic" panose="020B0502020202020204" pitchFamily="34" charset="0"/>
                      </a:endParaRPr>
                    </a:p>
                  </a:txBody>
                  <a:tcPr/>
                </a:tc>
                <a:tc>
                  <a:txBody>
                    <a:bodyPr/>
                    <a:lstStyle/>
                    <a:p>
                      <a:endParaRPr lang="en-GB" sz="2000">
                        <a:latin typeface="Century Gothic" panose="020B0502020202020204" pitchFamily="34" charset="0"/>
                      </a:endParaRPr>
                    </a:p>
                  </a:txBody>
                  <a:tcPr/>
                </a:tc>
                <a:tc>
                  <a:txBody>
                    <a:bodyPr/>
                    <a:lstStyle/>
                    <a:p>
                      <a:endParaRPr lang="en-GB" sz="2000">
                        <a:latin typeface="Century Gothic" panose="020B0502020202020204" pitchFamily="34" charset="0"/>
                      </a:endParaRPr>
                    </a:p>
                  </a:txBody>
                  <a:tcPr/>
                </a:tc>
                <a:tc>
                  <a:txBody>
                    <a:bodyPr/>
                    <a:lstStyle/>
                    <a:p>
                      <a:endParaRPr lang="en-GB" sz="2000">
                        <a:latin typeface="Century Gothic" panose="020B0502020202020204" pitchFamily="34" charset="0"/>
                      </a:endParaRPr>
                    </a:p>
                  </a:txBody>
                  <a:tcPr/>
                </a:tc>
                <a:tc>
                  <a:txBody>
                    <a:bodyPr/>
                    <a:lstStyle/>
                    <a:p>
                      <a:endParaRPr lang="en-GB" sz="2000">
                        <a:latin typeface="Century Gothic" panose="020B0502020202020204" pitchFamily="34" charset="0"/>
                      </a:endParaRPr>
                    </a:p>
                  </a:txBody>
                  <a:tcPr/>
                </a:tc>
              </a:tr>
              <a:tr h="432048">
                <a:tc>
                  <a:txBody>
                    <a:bodyPr/>
                    <a:lstStyle/>
                    <a:p>
                      <a:r>
                        <a:rPr lang="en-GB" sz="2000" dirty="0" smtClean="0">
                          <a:latin typeface="Century Gothic" panose="020B0502020202020204" pitchFamily="34" charset="0"/>
                        </a:rPr>
                        <a:t>Boron, B</a:t>
                      </a:r>
                      <a:endParaRPr lang="en-GB" sz="2000" dirty="0">
                        <a:latin typeface="Century Gothic" panose="020B0502020202020204" pitchFamily="34" charset="0"/>
                      </a:endParaRPr>
                    </a:p>
                  </a:txBody>
                  <a:tcPr/>
                </a:tc>
                <a:tc>
                  <a:txBody>
                    <a:bodyPr/>
                    <a:lstStyle/>
                    <a:p>
                      <a:endParaRPr lang="en-GB" sz="2000">
                        <a:latin typeface="Century Gothic" panose="020B0502020202020204" pitchFamily="34" charset="0"/>
                      </a:endParaRPr>
                    </a:p>
                  </a:txBody>
                  <a:tcPr/>
                </a:tc>
                <a:tc>
                  <a:txBody>
                    <a:bodyPr/>
                    <a:lstStyle/>
                    <a:p>
                      <a:endParaRPr lang="en-GB" sz="2000">
                        <a:latin typeface="Century Gothic" panose="020B0502020202020204" pitchFamily="34" charset="0"/>
                      </a:endParaRPr>
                    </a:p>
                  </a:txBody>
                  <a:tcPr/>
                </a:tc>
                <a:tc>
                  <a:txBody>
                    <a:bodyPr/>
                    <a:lstStyle/>
                    <a:p>
                      <a:endParaRPr lang="en-GB" sz="2000">
                        <a:latin typeface="Century Gothic" panose="020B0502020202020204" pitchFamily="34" charset="0"/>
                      </a:endParaRPr>
                    </a:p>
                  </a:txBody>
                  <a:tcPr/>
                </a:tc>
                <a:tc>
                  <a:txBody>
                    <a:bodyPr/>
                    <a:lstStyle/>
                    <a:p>
                      <a:endParaRPr lang="en-GB" sz="2000" dirty="0">
                        <a:latin typeface="Century Gothic" panose="020B0502020202020204" pitchFamily="34" charset="0"/>
                      </a:endParaRPr>
                    </a:p>
                  </a:txBody>
                  <a:tcPr/>
                </a:tc>
              </a:tr>
              <a:tr h="504056">
                <a:tc>
                  <a:txBody>
                    <a:bodyPr/>
                    <a:lstStyle/>
                    <a:p>
                      <a:r>
                        <a:rPr lang="en-GB" sz="2000" dirty="0" smtClean="0">
                          <a:latin typeface="Century Gothic" panose="020B0502020202020204" pitchFamily="34" charset="0"/>
                        </a:rPr>
                        <a:t>Fluorine, _______</a:t>
                      </a:r>
                      <a:endParaRPr lang="en-GB" sz="2000" dirty="0">
                        <a:latin typeface="Century Gothic" panose="020B0502020202020204" pitchFamily="34" charset="0"/>
                      </a:endParaRPr>
                    </a:p>
                  </a:txBody>
                  <a:tcPr/>
                </a:tc>
                <a:tc>
                  <a:txBody>
                    <a:bodyPr/>
                    <a:lstStyle/>
                    <a:p>
                      <a:endParaRPr lang="en-GB" sz="2000">
                        <a:latin typeface="Century Gothic" panose="020B0502020202020204" pitchFamily="34" charset="0"/>
                      </a:endParaRPr>
                    </a:p>
                  </a:txBody>
                  <a:tcPr/>
                </a:tc>
                <a:tc>
                  <a:txBody>
                    <a:bodyPr/>
                    <a:lstStyle/>
                    <a:p>
                      <a:endParaRPr lang="en-GB" sz="2000">
                        <a:latin typeface="Century Gothic" panose="020B0502020202020204" pitchFamily="34" charset="0"/>
                      </a:endParaRPr>
                    </a:p>
                  </a:txBody>
                  <a:tcPr/>
                </a:tc>
                <a:tc>
                  <a:txBody>
                    <a:bodyPr/>
                    <a:lstStyle/>
                    <a:p>
                      <a:endParaRPr lang="en-GB" sz="2000" dirty="0">
                        <a:latin typeface="Century Gothic" panose="020B0502020202020204" pitchFamily="34" charset="0"/>
                      </a:endParaRPr>
                    </a:p>
                  </a:txBody>
                  <a:tcPr/>
                </a:tc>
                <a:tc>
                  <a:txBody>
                    <a:bodyPr/>
                    <a:lstStyle/>
                    <a:p>
                      <a:endParaRPr lang="en-GB" sz="2000" dirty="0">
                        <a:latin typeface="Century Gothic" panose="020B0502020202020204" pitchFamily="34" charset="0"/>
                      </a:endParaRPr>
                    </a:p>
                  </a:txBody>
                  <a:tcPr/>
                </a:tc>
              </a:tr>
              <a:tr h="680464">
                <a:tc>
                  <a:txBody>
                    <a:bodyPr/>
                    <a:lstStyle/>
                    <a:p>
                      <a:endParaRPr lang="en-GB" sz="2000" dirty="0">
                        <a:latin typeface="Century Gothic" panose="020B0502020202020204" pitchFamily="34" charset="0"/>
                      </a:endParaRPr>
                    </a:p>
                  </a:txBody>
                  <a:tcPr/>
                </a:tc>
                <a:tc>
                  <a:txBody>
                    <a:bodyPr/>
                    <a:lstStyle/>
                    <a:p>
                      <a:endParaRPr lang="en-GB" sz="2000">
                        <a:latin typeface="Century Gothic" panose="020B0502020202020204" pitchFamily="34" charset="0"/>
                      </a:endParaRPr>
                    </a:p>
                  </a:txBody>
                  <a:tcPr/>
                </a:tc>
                <a:tc>
                  <a:txBody>
                    <a:bodyPr/>
                    <a:lstStyle/>
                    <a:p>
                      <a:endParaRPr lang="en-GB" sz="2000">
                        <a:latin typeface="Century Gothic" panose="020B0502020202020204" pitchFamily="34" charset="0"/>
                      </a:endParaRPr>
                    </a:p>
                  </a:txBody>
                  <a:tcPr/>
                </a:tc>
                <a:tc>
                  <a:txBody>
                    <a:bodyPr/>
                    <a:lstStyle/>
                    <a:p>
                      <a:endParaRPr lang="en-GB" sz="2000" dirty="0">
                        <a:latin typeface="Century Gothic" panose="020B0502020202020204" pitchFamily="34" charset="0"/>
                      </a:endParaRPr>
                    </a:p>
                  </a:txBody>
                  <a:tcPr/>
                </a:tc>
                <a:tc>
                  <a:txBody>
                    <a:bodyPr/>
                    <a:lstStyle/>
                    <a:p>
                      <a:r>
                        <a:rPr lang="en-GB" sz="2000" dirty="0" smtClean="0">
                          <a:latin typeface="Century Gothic" panose="020B0502020202020204" pitchFamily="34" charset="0"/>
                        </a:rPr>
                        <a:t>P</a:t>
                      </a:r>
                      <a:r>
                        <a:rPr lang="en-GB" sz="2000" baseline="30000" dirty="0" smtClean="0">
                          <a:latin typeface="Century Gothic" panose="020B0502020202020204" pitchFamily="34" charset="0"/>
                        </a:rPr>
                        <a:t>3-</a:t>
                      </a:r>
                      <a:endParaRPr lang="en-GB" sz="2000" dirty="0">
                        <a:latin typeface="Century Gothic" panose="020B0502020202020204" pitchFamily="34" charset="0"/>
                      </a:endParaRPr>
                    </a:p>
                  </a:txBody>
                  <a:tcPr/>
                </a:tc>
              </a:tr>
              <a:tr h="680464">
                <a:tc>
                  <a:txBody>
                    <a:bodyPr/>
                    <a:lstStyle/>
                    <a:p>
                      <a:endParaRPr lang="en-GB" sz="2000" dirty="0">
                        <a:latin typeface="Century Gothic" panose="020B0502020202020204" pitchFamily="34" charset="0"/>
                      </a:endParaRPr>
                    </a:p>
                  </a:txBody>
                  <a:tcPr/>
                </a:tc>
                <a:tc>
                  <a:txBody>
                    <a:bodyPr/>
                    <a:lstStyle/>
                    <a:p>
                      <a:endParaRPr lang="en-GB" sz="2000" dirty="0">
                        <a:latin typeface="Century Gothic" panose="020B0502020202020204" pitchFamily="34" charset="0"/>
                      </a:endParaRPr>
                    </a:p>
                  </a:txBody>
                  <a:tcPr/>
                </a:tc>
                <a:tc>
                  <a:txBody>
                    <a:bodyPr/>
                    <a:lstStyle/>
                    <a:p>
                      <a:endParaRPr lang="en-GB" sz="2000">
                        <a:latin typeface="Century Gothic" panose="020B0502020202020204" pitchFamily="34" charset="0"/>
                      </a:endParaRPr>
                    </a:p>
                  </a:txBody>
                  <a:tcPr/>
                </a:tc>
                <a:tc>
                  <a:txBody>
                    <a:bodyPr/>
                    <a:lstStyle/>
                    <a:p>
                      <a:endParaRPr lang="en-GB" sz="2000" dirty="0">
                        <a:latin typeface="Century Gothic" panose="020B0502020202020204" pitchFamily="34" charset="0"/>
                      </a:endParaRPr>
                    </a:p>
                  </a:txBody>
                  <a:tcPr/>
                </a:tc>
                <a:tc>
                  <a:txBody>
                    <a:bodyPr/>
                    <a:lstStyle/>
                    <a:p>
                      <a:r>
                        <a:rPr lang="en-GB" sz="2000" dirty="0" err="1" smtClean="0">
                          <a:latin typeface="Century Gothic" panose="020B0502020202020204" pitchFamily="34" charset="0"/>
                        </a:rPr>
                        <a:t>Rb</a:t>
                      </a:r>
                      <a:r>
                        <a:rPr lang="en-GB" sz="2000" baseline="30000" dirty="0" smtClean="0">
                          <a:latin typeface="Century Gothic" panose="020B0502020202020204" pitchFamily="34" charset="0"/>
                        </a:rPr>
                        <a:t>+</a:t>
                      </a:r>
                      <a:endParaRPr lang="en-GB" sz="2000" dirty="0">
                        <a:latin typeface="Century Gothic" panose="020B0502020202020204" pitchFamily="34" charset="0"/>
                      </a:endParaRPr>
                    </a:p>
                  </a:txBody>
                  <a:tcPr/>
                </a:tc>
              </a:tr>
            </a:tbl>
          </a:graphicData>
        </a:graphic>
      </p:graphicFrame>
      <p:sp>
        <p:nvSpPr>
          <p:cNvPr id="5" name="Title 1"/>
          <p:cNvSpPr txBox="1">
            <a:spLocks/>
          </p:cNvSpPr>
          <p:nvPr/>
        </p:nvSpPr>
        <p:spPr>
          <a:xfrm>
            <a:off x="0" y="5757067"/>
            <a:ext cx="9123312"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2400" dirty="0" smtClean="0">
                <a:latin typeface="Century Gothic" panose="020B0502020202020204" pitchFamily="34" charset="0"/>
              </a:rPr>
              <a:t>Extension: start reading </a:t>
            </a:r>
            <a:r>
              <a:rPr lang="en-GB" sz="2400" dirty="0" smtClean="0">
                <a:latin typeface="Century Gothic" panose="020B0502020202020204" pitchFamily="34" charset="0"/>
              </a:rPr>
              <a:t>ahead</a:t>
            </a:r>
            <a:endParaRPr lang="en-GB" sz="2400" dirty="0">
              <a:latin typeface="Century Gothic" panose="020B0502020202020204" pitchFamily="34" charset="0"/>
            </a:endParaRPr>
          </a:p>
        </p:txBody>
      </p:sp>
    </p:spTree>
    <p:extLst>
      <p:ext uri="{BB962C8B-B14F-4D97-AF65-F5344CB8AC3E}">
        <p14:creationId xmlns:p14="http://schemas.microsoft.com/office/powerpoint/2010/main" val="406878311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394797649"/>
              </p:ext>
            </p:extLst>
          </p:nvPr>
        </p:nvGraphicFramePr>
        <p:xfrm>
          <a:off x="0" y="548680"/>
          <a:ext cx="9144000" cy="5055448"/>
        </p:xfrm>
        <a:graphic>
          <a:graphicData uri="http://schemas.openxmlformats.org/drawingml/2006/table">
            <a:tbl>
              <a:tblPr firstRow="1" bandRow="1">
                <a:tableStyleId>{5C22544A-7EE6-4342-B048-85BDC9FD1C3A}</a:tableStyleId>
              </a:tblPr>
              <a:tblGrid>
                <a:gridCol w="1835696"/>
                <a:gridCol w="1296144"/>
                <a:gridCol w="2354560"/>
                <a:gridCol w="2541984"/>
                <a:gridCol w="1115616"/>
              </a:tblGrid>
              <a:tr h="648070">
                <a:tc>
                  <a:txBody>
                    <a:bodyPr/>
                    <a:lstStyle/>
                    <a:p>
                      <a:r>
                        <a:rPr lang="en-GB" sz="2000" dirty="0" smtClean="0">
                          <a:latin typeface="Century Gothic" panose="020B0502020202020204" pitchFamily="34" charset="0"/>
                        </a:rPr>
                        <a:t>Element name and symbol</a:t>
                      </a:r>
                      <a:endParaRPr lang="en-GB" sz="2000" dirty="0">
                        <a:latin typeface="Century Gothic" panose="020B0502020202020204" pitchFamily="34" charset="0"/>
                      </a:endParaRPr>
                    </a:p>
                  </a:txBody>
                  <a:tcPr/>
                </a:tc>
                <a:tc>
                  <a:txBody>
                    <a:bodyPr/>
                    <a:lstStyle/>
                    <a:p>
                      <a:r>
                        <a:rPr lang="en-GB" sz="2000" dirty="0" smtClean="0">
                          <a:latin typeface="Century Gothic" panose="020B0502020202020204" pitchFamily="34" charset="0"/>
                        </a:rPr>
                        <a:t>Group</a:t>
                      </a:r>
                      <a:endParaRPr lang="en-GB" sz="2000" dirty="0">
                        <a:latin typeface="Century Gothic" panose="020B0502020202020204" pitchFamily="34" charset="0"/>
                      </a:endParaRPr>
                    </a:p>
                  </a:txBody>
                  <a:tcPr/>
                </a:tc>
                <a:tc>
                  <a:txBody>
                    <a:bodyPr/>
                    <a:lstStyle/>
                    <a:p>
                      <a:r>
                        <a:rPr lang="en-GB" sz="2000" dirty="0" smtClean="0">
                          <a:latin typeface="Century Gothic" panose="020B0502020202020204" pitchFamily="34" charset="0"/>
                        </a:rPr>
                        <a:t>Number of</a:t>
                      </a:r>
                      <a:r>
                        <a:rPr lang="en-GB" sz="2000" baseline="0" dirty="0" smtClean="0">
                          <a:latin typeface="Century Gothic" panose="020B0502020202020204" pitchFamily="34" charset="0"/>
                        </a:rPr>
                        <a:t> electrons in outer shell</a:t>
                      </a:r>
                      <a:endParaRPr lang="en-GB" sz="2000" dirty="0">
                        <a:latin typeface="Century Gothic" panose="020B0502020202020204" pitchFamily="34" charset="0"/>
                      </a:endParaRPr>
                    </a:p>
                  </a:txBody>
                  <a:tcPr/>
                </a:tc>
                <a:tc>
                  <a:txBody>
                    <a:bodyPr/>
                    <a:lstStyle/>
                    <a:p>
                      <a:r>
                        <a:rPr lang="en-GB" sz="2000" dirty="0" smtClean="0">
                          <a:latin typeface="Century Gothic" panose="020B0502020202020204" pitchFamily="34" charset="0"/>
                        </a:rPr>
                        <a:t>Will it  lose or gain electrons? How many?</a:t>
                      </a:r>
                      <a:endParaRPr lang="en-GB" sz="2000" dirty="0">
                        <a:latin typeface="Century Gothic" panose="020B0502020202020204" pitchFamily="34" charset="0"/>
                      </a:endParaRPr>
                    </a:p>
                  </a:txBody>
                  <a:tcPr/>
                </a:tc>
                <a:tc>
                  <a:txBody>
                    <a:bodyPr/>
                    <a:lstStyle/>
                    <a:p>
                      <a:r>
                        <a:rPr lang="en-GB" sz="2000" dirty="0" smtClean="0">
                          <a:latin typeface="Century Gothic" panose="020B0502020202020204" pitchFamily="34" charset="0"/>
                        </a:rPr>
                        <a:t>Charge on ion</a:t>
                      </a:r>
                      <a:endParaRPr lang="en-GB" sz="2000" dirty="0">
                        <a:latin typeface="Century Gothic" panose="020B0502020202020204" pitchFamily="34" charset="0"/>
                      </a:endParaRPr>
                    </a:p>
                  </a:txBody>
                  <a:tcPr/>
                </a:tc>
              </a:tr>
              <a:tr h="432048">
                <a:tc>
                  <a:txBody>
                    <a:bodyPr/>
                    <a:lstStyle/>
                    <a:p>
                      <a:r>
                        <a:rPr lang="en-GB" sz="2000" dirty="0" smtClean="0">
                          <a:latin typeface="Century Gothic" panose="020B0502020202020204" pitchFamily="34" charset="0"/>
                        </a:rPr>
                        <a:t>Lithium,</a:t>
                      </a:r>
                      <a:r>
                        <a:rPr lang="en-GB" sz="2000" baseline="0" dirty="0" smtClean="0">
                          <a:latin typeface="Century Gothic" panose="020B0502020202020204" pitchFamily="34" charset="0"/>
                        </a:rPr>
                        <a:t> Li</a:t>
                      </a:r>
                      <a:endParaRPr lang="en-GB" sz="2000" dirty="0">
                        <a:latin typeface="Century Gothic" panose="020B0502020202020204" pitchFamily="34" charset="0"/>
                      </a:endParaRPr>
                    </a:p>
                  </a:txBody>
                  <a:tcPr/>
                </a:tc>
                <a:tc>
                  <a:txBody>
                    <a:bodyPr/>
                    <a:lstStyle/>
                    <a:p>
                      <a:r>
                        <a:rPr lang="en-GB" sz="2000" dirty="0" smtClean="0">
                          <a:latin typeface="Century Gothic" panose="020B0502020202020204" pitchFamily="34" charset="0"/>
                        </a:rPr>
                        <a:t>1</a:t>
                      </a:r>
                      <a:endParaRPr lang="en-GB" sz="2000" dirty="0">
                        <a:latin typeface="Century Gothic" panose="020B0502020202020204" pitchFamily="34" charset="0"/>
                      </a:endParaRPr>
                    </a:p>
                  </a:txBody>
                  <a:tcPr/>
                </a:tc>
                <a:tc>
                  <a:txBody>
                    <a:bodyPr/>
                    <a:lstStyle/>
                    <a:p>
                      <a:r>
                        <a:rPr lang="en-GB" sz="2000" dirty="0" smtClean="0">
                          <a:latin typeface="Century Gothic" panose="020B0502020202020204" pitchFamily="34" charset="0"/>
                        </a:rPr>
                        <a:t>1</a:t>
                      </a:r>
                      <a:endParaRPr lang="en-GB" sz="2000" dirty="0">
                        <a:latin typeface="Century Gothic" panose="020B0502020202020204" pitchFamily="34" charset="0"/>
                      </a:endParaRPr>
                    </a:p>
                  </a:txBody>
                  <a:tcPr/>
                </a:tc>
                <a:tc>
                  <a:txBody>
                    <a:bodyPr/>
                    <a:lstStyle/>
                    <a:p>
                      <a:r>
                        <a:rPr lang="en-GB" sz="2000" dirty="0" smtClean="0">
                          <a:latin typeface="Century Gothic" panose="020B0502020202020204" pitchFamily="34" charset="0"/>
                        </a:rPr>
                        <a:t>Will lose one</a:t>
                      </a:r>
                      <a:endParaRPr lang="en-GB" sz="2000" dirty="0">
                        <a:latin typeface="Century Gothic" panose="020B0502020202020204" pitchFamily="34" charset="0"/>
                      </a:endParaRPr>
                    </a:p>
                  </a:txBody>
                  <a:tcPr/>
                </a:tc>
                <a:tc>
                  <a:txBody>
                    <a:bodyPr/>
                    <a:lstStyle/>
                    <a:p>
                      <a:r>
                        <a:rPr lang="en-GB" sz="2000" dirty="0" smtClean="0">
                          <a:latin typeface="Century Gothic" panose="020B0502020202020204" pitchFamily="34" charset="0"/>
                        </a:rPr>
                        <a:t>Li</a:t>
                      </a:r>
                      <a:r>
                        <a:rPr lang="en-GB" sz="2000" baseline="30000" dirty="0" smtClean="0">
                          <a:latin typeface="Century Gothic" panose="020B0502020202020204" pitchFamily="34" charset="0"/>
                        </a:rPr>
                        <a:t>+</a:t>
                      </a:r>
                      <a:endParaRPr lang="en-GB" sz="2000" dirty="0">
                        <a:latin typeface="Century Gothic" panose="020B0502020202020204" pitchFamily="34" charset="0"/>
                      </a:endParaRPr>
                    </a:p>
                  </a:txBody>
                  <a:tcPr/>
                </a:tc>
              </a:tr>
              <a:tr h="471664">
                <a:tc>
                  <a:txBody>
                    <a:bodyPr/>
                    <a:lstStyle/>
                    <a:p>
                      <a:r>
                        <a:rPr lang="en-GB" sz="2000" dirty="0" smtClean="0">
                          <a:latin typeface="Century Gothic" panose="020B0502020202020204" pitchFamily="34" charset="0"/>
                        </a:rPr>
                        <a:t>Beryllium, Be</a:t>
                      </a:r>
                      <a:endParaRPr lang="en-GB" sz="2000" dirty="0">
                        <a:latin typeface="Century Gothic" panose="020B0502020202020204" pitchFamily="34" charset="0"/>
                      </a:endParaRPr>
                    </a:p>
                  </a:txBody>
                  <a:tcPr/>
                </a:tc>
                <a:tc>
                  <a:txBody>
                    <a:bodyPr/>
                    <a:lstStyle/>
                    <a:p>
                      <a:r>
                        <a:rPr lang="en-GB" sz="2000" dirty="0" smtClean="0">
                          <a:latin typeface="Century Gothic" panose="020B0502020202020204" pitchFamily="34" charset="0"/>
                        </a:rPr>
                        <a:t>2</a:t>
                      </a:r>
                      <a:endParaRPr lang="en-GB" sz="2000" dirty="0">
                        <a:latin typeface="Century Gothic" panose="020B0502020202020204" pitchFamily="34" charset="0"/>
                      </a:endParaRPr>
                    </a:p>
                  </a:txBody>
                  <a:tcPr/>
                </a:tc>
                <a:tc>
                  <a:txBody>
                    <a:bodyPr/>
                    <a:lstStyle/>
                    <a:p>
                      <a:r>
                        <a:rPr lang="en-GB" sz="2000" dirty="0" smtClean="0">
                          <a:latin typeface="Century Gothic" panose="020B0502020202020204" pitchFamily="34" charset="0"/>
                        </a:rPr>
                        <a:t>2</a:t>
                      </a:r>
                      <a:endParaRPr lang="en-GB" sz="2000" dirty="0">
                        <a:latin typeface="Century Gothic" panose="020B0502020202020204" pitchFamily="34" charset="0"/>
                      </a:endParaRPr>
                    </a:p>
                  </a:txBody>
                  <a:tcPr/>
                </a:tc>
                <a:tc>
                  <a:txBody>
                    <a:bodyPr/>
                    <a:lstStyle/>
                    <a:p>
                      <a:r>
                        <a:rPr lang="en-GB" sz="2000" dirty="0" smtClean="0">
                          <a:latin typeface="Century Gothic" panose="020B0502020202020204" pitchFamily="34" charset="0"/>
                        </a:rPr>
                        <a:t>Will lose two</a:t>
                      </a:r>
                      <a:endParaRPr lang="en-GB" sz="2000" dirty="0">
                        <a:latin typeface="Century Gothic" panose="020B0502020202020204" pitchFamily="34" charset="0"/>
                      </a:endParaRPr>
                    </a:p>
                  </a:txBody>
                  <a:tcPr/>
                </a:tc>
                <a:tc>
                  <a:txBody>
                    <a:bodyPr/>
                    <a:lstStyle/>
                    <a:p>
                      <a:r>
                        <a:rPr lang="en-GB" sz="2000" dirty="0" smtClean="0">
                          <a:latin typeface="Century Gothic" panose="020B0502020202020204" pitchFamily="34" charset="0"/>
                        </a:rPr>
                        <a:t>Be</a:t>
                      </a:r>
                      <a:r>
                        <a:rPr lang="en-GB" sz="2000" baseline="30000" dirty="0" smtClean="0">
                          <a:latin typeface="Century Gothic" panose="020B0502020202020204" pitchFamily="34" charset="0"/>
                        </a:rPr>
                        <a:t>2+</a:t>
                      </a:r>
                      <a:endParaRPr lang="en-GB" sz="2000" dirty="0">
                        <a:latin typeface="Century Gothic" panose="020B0502020202020204" pitchFamily="34" charset="0"/>
                      </a:endParaRPr>
                    </a:p>
                  </a:txBody>
                  <a:tcPr/>
                </a:tc>
              </a:tr>
              <a:tr h="392432">
                <a:tc>
                  <a:txBody>
                    <a:bodyPr/>
                    <a:lstStyle/>
                    <a:p>
                      <a:r>
                        <a:rPr lang="en-GB" sz="2000" dirty="0" smtClean="0">
                          <a:latin typeface="Century Gothic" panose="020B0502020202020204" pitchFamily="34" charset="0"/>
                        </a:rPr>
                        <a:t>Oxygen, O</a:t>
                      </a:r>
                      <a:endParaRPr lang="en-GB" sz="2000" dirty="0">
                        <a:latin typeface="Century Gothic" panose="020B0502020202020204" pitchFamily="34" charset="0"/>
                      </a:endParaRPr>
                    </a:p>
                  </a:txBody>
                  <a:tcPr/>
                </a:tc>
                <a:tc>
                  <a:txBody>
                    <a:bodyPr/>
                    <a:lstStyle/>
                    <a:p>
                      <a:r>
                        <a:rPr lang="en-GB" sz="2000" dirty="0" smtClean="0">
                          <a:latin typeface="Century Gothic" panose="020B0502020202020204" pitchFamily="34" charset="0"/>
                        </a:rPr>
                        <a:t>6</a:t>
                      </a:r>
                      <a:endParaRPr lang="en-GB" sz="2000" dirty="0">
                        <a:latin typeface="Century Gothic" panose="020B0502020202020204" pitchFamily="34" charset="0"/>
                      </a:endParaRPr>
                    </a:p>
                  </a:txBody>
                  <a:tcPr/>
                </a:tc>
                <a:tc>
                  <a:txBody>
                    <a:bodyPr/>
                    <a:lstStyle/>
                    <a:p>
                      <a:r>
                        <a:rPr lang="en-GB" sz="2000" dirty="0" smtClean="0">
                          <a:latin typeface="Century Gothic" panose="020B0502020202020204" pitchFamily="34" charset="0"/>
                        </a:rPr>
                        <a:t>6</a:t>
                      </a:r>
                      <a:endParaRPr lang="en-GB" sz="2000" dirty="0">
                        <a:latin typeface="Century Gothic" panose="020B0502020202020204" pitchFamily="34" charset="0"/>
                      </a:endParaRPr>
                    </a:p>
                  </a:txBody>
                  <a:tcPr/>
                </a:tc>
                <a:tc>
                  <a:txBody>
                    <a:bodyPr/>
                    <a:lstStyle/>
                    <a:p>
                      <a:r>
                        <a:rPr lang="en-GB" sz="2000" dirty="0" smtClean="0">
                          <a:latin typeface="Century Gothic" panose="020B0502020202020204" pitchFamily="34" charset="0"/>
                        </a:rPr>
                        <a:t>Will gain two</a:t>
                      </a:r>
                      <a:endParaRPr lang="en-GB" sz="2000" dirty="0">
                        <a:latin typeface="Century Gothic" panose="020B0502020202020204" pitchFamily="34" charset="0"/>
                      </a:endParaRPr>
                    </a:p>
                  </a:txBody>
                  <a:tcPr/>
                </a:tc>
                <a:tc>
                  <a:txBody>
                    <a:bodyPr/>
                    <a:lstStyle/>
                    <a:p>
                      <a:r>
                        <a:rPr lang="en-GB" sz="2000" dirty="0" smtClean="0">
                          <a:latin typeface="Century Gothic" panose="020B0502020202020204" pitchFamily="34" charset="0"/>
                        </a:rPr>
                        <a:t>O</a:t>
                      </a:r>
                      <a:r>
                        <a:rPr lang="en-GB" sz="2000" baseline="30000" dirty="0" smtClean="0">
                          <a:latin typeface="Century Gothic" panose="020B0502020202020204" pitchFamily="34" charset="0"/>
                        </a:rPr>
                        <a:t>2-</a:t>
                      </a:r>
                      <a:endParaRPr lang="en-GB" sz="2000" dirty="0">
                        <a:latin typeface="Century Gothic" panose="020B0502020202020204" pitchFamily="34" charset="0"/>
                      </a:endParaRPr>
                    </a:p>
                  </a:txBody>
                  <a:tcPr/>
                </a:tc>
              </a:tr>
              <a:tr h="432048">
                <a:tc>
                  <a:txBody>
                    <a:bodyPr/>
                    <a:lstStyle/>
                    <a:p>
                      <a:r>
                        <a:rPr lang="en-GB" sz="2000" dirty="0" smtClean="0">
                          <a:latin typeface="Century Gothic" panose="020B0502020202020204" pitchFamily="34" charset="0"/>
                        </a:rPr>
                        <a:t>Nitrogen, N</a:t>
                      </a:r>
                      <a:endParaRPr lang="en-GB" sz="2000" dirty="0">
                        <a:latin typeface="Century Gothic" panose="020B0502020202020204" pitchFamily="34" charset="0"/>
                      </a:endParaRPr>
                    </a:p>
                  </a:txBody>
                  <a:tcPr/>
                </a:tc>
                <a:tc>
                  <a:txBody>
                    <a:bodyPr/>
                    <a:lstStyle/>
                    <a:p>
                      <a:r>
                        <a:rPr lang="en-GB" sz="2000" dirty="0" smtClean="0">
                          <a:latin typeface="Century Gothic" panose="020B0502020202020204" pitchFamily="34" charset="0"/>
                        </a:rPr>
                        <a:t>5</a:t>
                      </a:r>
                      <a:endParaRPr lang="en-GB" sz="2000" dirty="0">
                        <a:latin typeface="Century Gothic" panose="020B0502020202020204" pitchFamily="34" charset="0"/>
                      </a:endParaRPr>
                    </a:p>
                  </a:txBody>
                  <a:tcPr/>
                </a:tc>
                <a:tc>
                  <a:txBody>
                    <a:bodyPr/>
                    <a:lstStyle/>
                    <a:p>
                      <a:r>
                        <a:rPr lang="en-GB" sz="2000" dirty="0" smtClean="0">
                          <a:latin typeface="Century Gothic" panose="020B0502020202020204" pitchFamily="34" charset="0"/>
                        </a:rPr>
                        <a:t>5</a:t>
                      </a:r>
                      <a:endParaRPr lang="en-GB" sz="2000" dirty="0">
                        <a:latin typeface="Century Gothic" panose="020B0502020202020204" pitchFamily="34" charset="0"/>
                      </a:endParaRPr>
                    </a:p>
                  </a:txBody>
                  <a:tcPr/>
                </a:tc>
                <a:tc>
                  <a:txBody>
                    <a:bodyPr/>
                    <a:lstStyle/>
                    <a:p>
                      <a:r>
                        <a:rPr lang="en-GB" sz="2000" dirty="0" smtClean="0">
                          <a:latin typeface="Century Gothic" panose="020B0502020202020204" pitchFamily="34" charset="0"/>
                        </a:rPr>
                        <a:t>Will gain three</a:t>
                      </a:r>
                      <a:endParaRPr lang="en-GB" sz="2000" dirty="0">
                        <a:latin typeface="Century Gothic" panose="020B0502020202020204" pitchFamily="34" charset="0"/>
                      </a:endParaRPr>
                    </a:p>
                  </a:txBody>
                  <a:tcPr/>
                </a:tc>
                <a:tc>
                  <a:txBody>
                    <a:bodyPr/>
                    <a:lstStyle/>
                    <a:p>
                      <a:r>
                        <a:rPr lang="en-GB" sz="2000" dirty="0" smtClean="0">
                          <a:latin typeface="Century Gothic" panose="020B0502020202020204" pitchFamily="34" charset="0"/>
                        </a:rPr>
                        <a:t>N</a:t>
                      </a:r>
                      <a:r>
                        <a:rPr lang="en-GB" sz="2000" baseline="30000" dirty="0" smtClean="0">
                          <a:latin typeface="Century Gothic" panose="020B0502020202020204" pitchFamily="34" charset="0"/>
                        </a:rPr>
                        <a:t>3-</a:t>
                      </a:r>
                      <a:endParaRPr lang="en-GB" sz="2000" dirty="0">
                        <a:latin typeface="Century Gothic" panose="020B0502020202020204" pitchFamily="34" charset="0"/>
                      </a:endParaRPr>
                    </a:p>
                  </a:txBody>
                  <a:tcPr/>
                </a:tc>
              </a:tr>
              <a:tr h="432048">
                <a:tc>
                  <a:txBody>
                    <a:bodyPr/>
                    <a:lstStyle/>
                    <a:p>
                      <a:r>
                        <a:rPr lang="en-GB" sz="2000" dirty="0" smtClean="0">
                          <a:latin typeface="Century Gothic" panose="020B0502020202020204" pitchFamily="34" charset="0"/>
                        </a:rPr>
                        <a:t>Boron, B</a:t>
                      </a:r>
                      <a:endParaRPr lang="en-GB" sz="2000" dirty="0">
                        <a:latin typeface="Century Gothic" panose="020B0502020202020204" pitchFamily="34" charset="0"/>
                      </a:endParaRPr>
                    </a:p>
                  </a:txBody>
                  <a:tcPr/>
                </a:tc>
                <a:tc>
                  <a:txBody>
                    <a:bodyPr/>
                    <a:lstStyle/>
                    <a:p>
                      <a:r>
                        <a:rPr lang="en-GB" sz="2000" dirty="0" smtClean="0">
                          <a:latin typeface="Century Gothic" panose="020B0502020202020204" pitchFamily="34" charset="0"/>
                        </a:rPr>
                        <a:t>3</a:t>
                      </a:r>
                      <a:endParaRPr lang="en-GB" sz="2000" dirty="0">
                        <a:latin typeface="Century Gothic" panose="020B0502020202020204" pitchFamily="34" charset="0"/>
                      </a:endParaRPr>
                    </a:p>
                  </a:txBody>
                  <a:tcPr/>
                </a:tc>
                <a:tc>
                  <a:txBody>
                    <a:bodyPr/>
                    <a:lstStyle/>
                    <a:p>
                      <a:r>
                        <a:rPr lang="en-GB" sz="2000" dirty="0" smtClean="0">
                          <a:latin typeface="Century Gothic" panose="020B0502020202020204" pitchFamily="34" charset="0"/>
                        </a:rPr>
                        <a:t>3</a:t>
                      </a:r>
                      <a:endParaRPr lang="en-GB" sz="2000" dirty="0">
                        <a:latin typeface="Century Gothic" panose="020B0502020202020204" pitchFamily="34" charset="0"/>
                      </a:endParaRPr>
                    </a:p>
                  </a:txBody>
                  <a:tcPr/>
                </a:tc>
                <a:tc>
                  <a:txBody>
                    <a:bodyPr/>
                    <a:lstStyle/>
                    <a:p>
                      <a:r>
                        <a:rPr lang="en-GB" sz="2000" dirty="0" smtClean="0">
                          <a:latin typeface="Century Gothic" panose="020B0502020202020204" pitchFamily="34" charset="0"/>
                        </a:rPr>
                        <a:t>Will lose three</a:t>
                      </a:r>
                      <a:endParaRPr lang="en-GB" sz="2000" dirty="0">
                        <a:latin typeface="Century Gothic" panose="020B0502020202020204" pitchFamily="34" charset="0"/>
                      </a:endParaRPr>
                    </a:p>
                  </a:txBody>
                  <a:tcPr/>
                </a:tc>
                <a:tc>
                  <a:txBody>
                    <a:bodyPr/>
                    <a:lstStyle/>
                    <a:p>
                      <a:r>
                        <a:rPr lang="en-GB" sz="2000" dirty="0" smtClean="0">
                          <a:latin typeface="Century Gothic" panose="020B0502020202020204" pitchFamily="34" charset="0"/>
                        </a:rPr>
                        <a:t>B</a:t>
                      </a:r>
                      <a:r>
                        <a:rPr lang="en-GB" sz="2000" baseline="30000" dirty="0" smtClean="0">
                          <a:latin typeface="Century Gothic" panose="020B0502020202020204" pitchFamily="34" charset="0"/>
                        </a:rPr>
                        <a:t>3+</a:t>
                      </a:r>
                      <a:endParaRPr lang="en-GB" sz="2000" dirty="0">
                        <a:latin typeface="Century Gothic" panose="020B0502020202020204" pitchFamily="34" charset="0"/>
                      </a:endParaRPr>
                    </a:p>
                  </a:txBody>
                  <a:tcPr/>
                </a:tc>
              </a:tr>
              <a:tr h="504056">
                <a:tc>
                  <a:txBody>
                    <a:bodyPr/>
                    <a:lstStyle/>
                    <a:p>
                      <a:r>
                        <a:rPr lang="en-GB" sz="2000" dirty="0" smtClean="0">
                          <a:latin typeface="Century Gothic" panose="020B0502020202020204" pitchFamily="34" charset="0"/>
                        </a:rPr>
                        <a:t>Fluorine, F</a:t>
                      </a:r>
                      <a:endParaRPr lang="en-GB" sz="2000" dirty="0">
                        <a:latin typeface="Century Gothic" panose="020B0502020202020204" pitchFamily="34" charset="0"/>
                      </a:endParaRPr>
                    </a:p>
                  </a:txBody>
                  <a:tcPr/>
                </a:tc>
                <a:tc>
                  <a:txBody>
                    <a:bodyPr/>
                    <a:lstStyle/>
                    <a:p>
                      <a:r>
                        <a:rPr lang="en-GB" sz="2000" dirty="0" smtClean="0">
                          <a:latin typeface="Century Gothic" panose="020B0502020202020204" pitchFamily="34" charset="0"/>
                        </a:rPr>
                        <a:t>7</a:t>
                      </a:r>
                      <a:endParaRPr lang="en-GB" sz="2000" dirty="0">
                        <a:latin typeface="Century Gothic" panose="020B0502020202020204" pitchFamily="34" charset="0"/>
                      </a:endParaRPr>
                    </a:p>
                  </a:txBody>
                  <a:tcPr/>
                </a:tc>
                <a:tc>
                  <a:txBody>
                    <a:bodyPr/>
                    <a:lstStyle/>
                    <a:p>
                      <a:r>
                        <a:rPr lang="en-GB" sz="2000" dirty="0" smtClean="0">
                          <a:latin typeface="Century Gothic" panose="020B0502020202020204" pitchFamily="34" charset="0"/>
                        </a:rPr>
                        <a:t>7</a:t>
                      </a:r>
                      <a:endParaRPr lang="en-GB" sz="2000" dirty="0">
                        <a:latin typeface="Century Gothic" panose="020B0502020202020204" pitchFamily="34" charset="0"/>
                      </a:endParaRPr>
                    </a:p>
                  </a:txBody>
                  <a:tcPr/>
                </a:tc>
                <a:tc>
                  <a:txBody>
                    <a:bodyPr/>
                    <a:lstStyle/>
                    <a:p>
                      <a:r>
                        <a:rPr lang="en-GB" sz="2000" dirty="0" smtClean="0">
                          <a:latin typeface="Century Gothic" panose="020B0502020202020204" pitchFamily="34" charset="0"/>
                        </a:rPr>
                        <a:t>Will gain one</a:t>
                      </a:r>
                      <a:endParaRPr lang="en-GB" sz="2000" dirty="0">
                        <a:latin typeface="Century Gothic" panose="020B0502020202020204" pitchFamily="34" charset="0"/>
                      </a:endParaRPr>
                    </a:p>
                  </a:txBody>
                  <a:tcPr/>
                </a:tc>
                <a:tc>
                  <a:txBody>
                    <a:bodyPr/>
                    <a:lstStyle/>
                    <a:p>
                      <a:r>
                        <a:rPr lang="en-GB" sz="2000" dirty="0" smtClean="0">
                          <a:latin typeface="Century Gothic" panose="020B0502020202020204" pitchFamily="34" charset="0"/>
                        </a:rPr>
                        <a:t>F</a:t>
                      </a:r>
                      <a:r>
                        <a:rPr lang="en-GB" sz="2000" baseline="30000" dirty="0" smtClean="0">
                          <a:latin typeface="Century Gothic" panose="020B0502020202020204" pitchFamily="34" charset="0"/>
                        </a:rPr>
                        <a:t>-</a:t>
                      </a:r>
                      <a:endParaRPr lang="en-GB" sz="2000" dirty="0">
                        <a:latin typeface="Century Gothic" panose="020B0502020202020204" pitchFamily="34" charset="0"/>
                      </a:endParaRPr>
                    </a:p>
                  </a:txBody>
                  <a:tcPr/>
                </a:tc>
              </a:tr>
              <a:tr h="680464">
                <a:tc>
                  <a:txBody>
                    <a:bodyPr/>
                    <a:lstStyle/>
                    <a:p>
                      <a:r>
                        <a:rPr lang="en-GB" sz="2000" dirty="0" smtClean="0">
                          <a:latin typeface="Century Gothic" panose="020B0502020202020204" pitchFamily="34" charset="0"/>
                        </a:rPr>
                        <a:t>Phosphorous,</a:t>
                      </a:r>
                      <a:r>
                        <a:rPr lang="en-GB" sz="2000" baseline="0" dirty="0" smtClean="0">
                          <a:latin typeface="Century Gothic" panose="020B0502020202020204" pitchFamily="34" charset="0"/>
                        </a:rPr>
                        <a:t> P</a:t>
                      </a:r>
                      <a:endParaRPr lang="en-GB" sz="2000" dirty="0">
                        <a:latin typeface="Century Gothic" panose="020B0502020202020204" pitchFamily="34" charset="0"/>
                      </a:endParaRPr>
                    </a:p>
                  </a:txBody>
                  <a:tcPr/>
                </a:tc>
                <a:tc>
                  <a:txBody>
                    <a:bodyPr/>
                    <a:lstStyle/>
                    <a:p>
                      <a:r>
                        <a:rPr lang="en-GB" sz="2000" dirty="0" smtClean="0">
                          <a:latin typeface="Century Gothic" panose="020B0502020202020204" pitchFamily="34" charset="0"/>
                        </a:rPr>
                        <a:t>5</a:t>
                      </a:r>
                      <a:endParaRPr lang="en-GB" sz="2000" dirty="0">
                        <a:latin typeface="Century Gothic" panose="020B0502020202020204" pitchFamily="34" charset="0"/>
                      </a:endParaRPr>
                    </a:p>
                  </a:txBody>
                  <a:tcPr/>
                </a:tc>
                <a:tc>
                  <a:txBody>
                    <a:bodyPr/>
                    <a:lstStyle/>
                    <a:p>
                      <a:r>
                        <a:rPr lang="en-GB" sz="2000" dirty="0" smtClean="0">
                          <a:latin typeface="Century Gothic" panose="020B0502020202020204" pitchFamily="34" charset="0"/>
                        </a:rPr>
                        <a:t>5</a:t>
                      </a:r>
                      <a:endParaRPr lang="en-GB" sz="2000" dirty="0">
                        <a:latin typeface="Century Gothic" panose="020B0502020202020204" pitchFamily="34" charset="0"/>
                      </a:endParaRPr>
                    </a:p>
                  </a:txBody>
                  <a:tcPr/>
                </a:tc>
                <a:tc>
                  <a:txBody>
                    <a:bodyPr/>
                    <a:lstStyle/>
                    <a:p>
                      <a:r>
                        <a:rPr lang="en-GB" sz="2000" dirty="0" smtClean="0">
                          <a:latin typeface="Century Gothic" panose="020B0502020202020204" pitchFamily="34" charset="0"/>
                        </a:rPr>
                        <a:t>Will gain three</a:t>
                      </a:r>
                      <a:endParaRPr lang="en-GB" sz="2000" dirty="0">
                        <a:latin typeface="Century Gothic" panose="020B0502020202020204" pitchFamily="34" charset="0"/>
                      </a:endParaRPr>
                    </a:p>
                  </a:txBody>
                  <a:tcPr/>
                </a:tc>
                <a:tc>
                  <a:txBody>
                    <a:bodyPr/>
                    <a:lstStyle/>
                    <a:p>
                      <a:r>
                        <a:rPr lang="en-GB" sz="2000" dirty="0" smtClean="0">
                          <a:latin typeface="Century Gothic" panose="020B0502020202020204" pitchFamily="34" charset="0"/>
                        </a:rPr>
                        <a:t>P</a:t>
                      </a:r>
                      <a:r>
                        <a:rPr lang="en-GB" sz="2000" baseline="30000" dirty="0" smtClean="0">
                          <a:latin typeface="Century Gothic" panose="020B0502020202020204" pitchFamily="34" charset="0"/>
                        </a:rPr>
                        <a:t>3-</a:t>
                      </a:r>
                      <a:endParaRPr lang="en-GB" sz="2000" dirty="0">
                        <a:latin typeface="Century Gothic" panose="020B0502020202020204" pitchFamily="34" charset="0"/>
                      </a:endParaRPr>
                    </a:p>
                  </a:txBody>
                  <a:tcPr/>
                </a:tc>
              </a:tr>
              <a:tr h="680464">
                <a:tc>
                  <a:txBody>
                    <a:bodyPr/>
                    <a:lstStyle/>
                    <a:p>
                      <a:r>
                        <a:rPr lang="en-GB" sz="2000" dirty="0" smtClean="0">
                          <a:latin typeface="Century Gothic" panose="020B0502020202020204" pitchFamily="34" charset="0"/>
                        </a:rPr>
                        <a:t>Rubidium</a:t>
                      </a:r>
                      <a:endParaRPr lang="en-GB" sz="2000" dirty="0">
                        <a:latin typeface="Century Gothic" panose="020B0502020202020204" pitchFamily="34" charset="0"/>
                      </a:endParaRPr>
                    </a:p>
                  </a:txBody>
                  <a:tcPr/>
                </a:tc>
                <a:tc>
                  <a:txBody>
                    <a:bodyPr/>
                    <a:lstStyle/>
                    <a:p>
                      <a:r>
                        <a:rPr lang="en-GB" sz="2000" dirty="0" smtClean="0">
                          <a:latin typeface="Century Gothic" panose="020B0502020202020204" pitchFamily="34" charset="0"/>
                        </a:rPr>
                        <a:t>1</a:t>
                      </a:r>
                      <a:endParaRPr lang="en-GB" sz="2000" dirty="0">
                        <a:latin typeface="Century Gothic" panose="020B0502020202020204" pitchFamily="34" charset="0"/>
                      </a:endParaRPr>
                    </a:p>
                  </a:txBody>
                  <a:tcPr/>
                </a:tc>
                <a:tc>
                  <a:txBody>
                    <a:bodyPr/>
                    <a:lstStyle/>
                    <a:p>
                      <a:r>
                        <a:rPr lang="en-GB" sz="2000" dirty="0" smtClean="0">
                          <a:latin typeface="Century Gothic" panose="020B0502020202020204" pitchFamily="34" charset="0"/>
                        </a:rPr>
                        <a:t>1</a:t>
                      </a:r>
                      <a:endParaRPr lang="en-GB" sz="2000" dirty="0">
                        <a:latin typeface="Century Gothic" panose="020B0502020202020204" pitchFamily="34" charset="0"/>
                      </a:endParaRPr>
                    </a:p>
                  </a:txBody>
                  <a:tcPr/>
                </a:tc>
                <a:tc>
                  <a:txBody>
                    <a:bodyPr/>
                    <a:lstStyle/>
                    <a:p>
                      <a:r>
                        <a:rPr lang="en-GB" sz="2000" dirty="0" smtClean="0">
                          <a:latin typeface="Century Gothic" panose="020B0502020202020204" pitchFamily="34" charset="0"/>
                        </a:rPr>
                        <a:t>Will lose one</a:t>
                      </a:r>
                      <a:endParaRPr lang="en-GB" sz="2000" dirty="0">
                        <a:latin typeface="Century Gothic" panose="020B0502020202020204" pitchFamily="34" charset="0"/>
                      </a:endParaRPr>
                    </a:p>
                  </a:txBody>
                  <a:tcPr/>
                </a:tc>
                <a:tc>
                  <a:txBody>
                    <a:bodyPr/>
                    <a:lstStyle/>
                    <a:p>
                      <a:r>
                        <a:rPr lang="en-GB" sz="2000" dirty="0" err="1" smtClean="0">
                          <a:latin typeface="Century Gothic" panose="020B0502020202020204" pitchFamily="34" charset="0"/>
                        </a:rPr>
                        <a:t>Rb</a:t>
                      </a:r>
                      <a:r>
                        <a:rPr lang="en-GB" sz="2000" baseline="30000" dirty="0" smtClean="0">
                          <a:latin typeface="Century Gothic" panose="020B0502020202020204" pitchFamily="34" charset="0"/>
                        </a:rPr>
                        <a:t>+</a:t>
                      </a:r>
                      <a:endParaRPr lang="en-GB" sz="2000" dirty="0">
                        <a:latin typeface="Century Gothic" panose="020B0502020202020204" pitchFamily="34" charset="0"/>
                      </a:endParaRPr>
                    </a:p>
                  </a:txBody>
                  <a:tcPr/>
                </a:tc>
              </a:tr>
            </a:tbl>
          </a:graphicData>
        </a:graphic>
      </p:graphicFrame>
    </p:spTree>
    <p:extLst>
      <p:ext uri="{BB962C8B-B14F-4D97-AF65-F5344CB8AC3E}">
        <p14:creationId xmlns:p14="http://schemas.microsoft.com/office/powerpoint/2010/main" val="336775758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smtClean="0">
                <a:latin typeface="Century Gothic" panose="020B0502020202020204" pitchFamily="34" charset="0"/>
              </a:rPr>
              <a:t>Drawing ions</a:t>
            </a:r>
          </a:p>
          <a:p>
            <a:r>
              <a:rPr lang="en-GB" dirty="0" smtClean="0">
                <a:latin typeface="Century Gothic" panose="020B0502020202020204" pitchFamily="34" charset="0"/>
              </a:rPr>
              <a:t>Sodium</a:t>
            </a:r>
          </a:p>
          <a:p>
            <a:r>
              <a:rPr lang="en-GB" dirty="0" smtClean="0">
                <a:latin typeface="Century Gothic" panose="020B0502020202020204" pitchFamily="34" charset="0"/>
              </a:rPr>
              <a:t>Oxygen</a:t>
            </a:r>
          </a:p>
          <a:p>
            <a:r>
              <a:rPr lang="en-GB" dirty="0" smtClean="0">
                <a:latin typeface="Century Gothic" panose="020B0502020202020204" pitchFamily="34" charset="0"/>
              </a:rPr>
              <a:t>Q26-28</a:t>
            </a:r>
          </a:p>
          <a:p>
            <a:r>
              <a:rPr lang="en-GB" dirty="0" smtClean="0">
                <a:latin typeface="Century Gothic" panose="020B0502020202020204" pitchFamily="34" charset="0"/>
              </a:rPr>
              <a:t>Start reading ahead</a:t>
            </a:r>
            <a:endParaRPr lang="en-GB" dirty="0">
              <a:latin typeface="Century Gothic" panose="020B0502020202020204" pitchFamily="34" charset="0"/>
            </a:endParaRPr>
          </a:p>
        </p:txBody>
      </p:sp>
    </p:spTree>
    <p:extLst>
      <p:ext uri="{BB962C8B-B14F-4D97-AF65-F5344CB8AC3E}">
        <p14:creationId xmlns:p14="http://schemas.microsoft.com/office/powerpoint/2010/main" val="21678703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smtClean="0">
                <a:latin typeface="Century Gothic" panose="020B0502020202020204" pitchFamily="34" charset="0"/>
              </a:rPr>
              <a:t>Ionic bonding</a:t>
            </a:r>
          </a:p>
          <a:p>
            <a:r>
              <a:rPr lang="en-GB" dirty="0" smtClean="0">
                <a:latin typeface="Century Gothic" panose="020B0502020202020204" pitchFamily="34" charset="0"/>
              </a:rPr>
              <a:t>Magnesium oxide</a:t>
            </a:r>
          </a:p>
          <a:p>
            <a:r>
              <a:rPr lang="en-GB" dirty="0" smtClean="0">
                <a:latin typeface="Century Gothic" panose="020B0502020202020204" pitchFamily="34" charset="0"/>
              </a:rPr>
              <a:t>Magnesium fluoride</a:t>
            </a:r>
          </a:p>
          <a:p>
            <a:r>
              <a:rPr lang="en-GB" dirty="0" smtClean="0">
                <a:latin typeface="Century Gothic" panose="020B0502020202020204" pitchFamily="34" charset="0"/>
              </a:rPr>
              <a:t>Q29-33</a:t>
            </a:r>
            <a:endParaRPr lang="en-GB" dirty="0">
              <a:latin typeface="Century Gothic" panose="020B0502020202020204" pitchFamily="34" charset="0"/>
            </a:endParaRPr>
          </a:p>
        </p:txBody>
      </p:sp>
    </p:spTree>
    <p:extLst>
      <p:ext uri="{BB962C8B-B14F-4D97-AF65-F5344CB8AC3E}">
        <p14:creationId xmlns:p14="http://schemas.microsoft.com/office/powerpoint/2010/main" val="35752653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Century Gothic" panose="020B0502020202020204" pitchFamily="34" charset="0"/>
              </a:rPr>
              <a:t>Ionic Structure and Properties</a:t>
            </a:r>
            <a:endParaRPr lang="en-GB" dirty="0">
              <a:latin typeface="Century Gothic" panose="020B0502020202020204" pitchFamily="34" charset="0"/>
            </a:endParaRPr>
          </a:p>
        </p:txBody>
      </p:sp>
      <p:sp>
        <p:nvSpPr>
          <p:cNvPr id="3" name="Content Placeholder 2"/>
          <p:cNvSpPr>
            <a:spLocks noGrp="1"/>
          </p:cNvSpPr>
          <p:nvPr>
            <p:ph idx="1"/>
          </p:nvPr>
        </p:nvSpPr>
        <p:spPr/>
        <p:txBody>
          <a:bodyPr/>
          <a:lstStyle/>
          <a:p>
            <a:endParaRPr lang="en-GB"/>
          </a:p>
        </p:txBody>
      </p:sp>
    </p:spTree>
    <p:extLst>
      <p:ext uri="{BB962C8B-B14F-4D97-AF65-F5344CB8AC3E}">
        <p14:creationId xmlns:p14="http://schemas.microsoft.com/office/powerpoint/2010/main" val="207384823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5"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3468" t="11946" r="55766" b="11181"/>
          <a:stretch/>
        </p:blipFill>
        <p:spPr bwMode="auto">
          <a:xfrm>
            <a:off x="1623848" y="538621"/>
            <a:ext cx="6465854" cy="59011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6676920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6797" t="37517" r="71330" b="9360"/>
          <a:stretch/>
        </p:blipFill>
        <p:spPr bwMode="auto">
          <a:xfrm>
            <a:off x="4500449" y="153954"/>
            <a:ext cx="4392031" cy="66671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6797" t="9166" r="71330" b="64825"/>
          <a:stretch/>
        </p:blipFill>
        <p:spPr bwMode="auto">
          <a:xfrm>
            <a:off x="0" y="23724"/>
            <a:ext cx="4484760" cy="33332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1419896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2.bp.blogspot.com/-542Zjq8cIdI/T-hiLqk-peI/AAAAAAAAbJw/SpvPifpIQJo/s1600/fluorite+from+Illinoi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90" y="695325"/>
            <a:ext cx="9162290" cy="5534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379813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sp>
        <p:nvSpPr>
          <p:cNvPr id="4" name="Footer Placeholder 3"/>
          <p:cNvSpPr>
            <a:spLocks noGrp="1"/>
          </p:cNvSpPr>
          <p:nvPr>
            <p:ph type="ftr" sz="quarter" idx="4294967295"/>
          </p:nvPr>
        </p:nvSpPr>
        <p:spPr>
          <a:xfrm>
            <a:off x="0" y="6462000"/>
            <a:ext cx="9144000" cy="392400"/>
          </a:xfrm>
          <a:prstGeom prst="rect">
            <a:avLst/>
          </a:prstGeom>
        </p:spPr>
        <p:txBody>
          <a:bodyPr/>
          <a:lstStyle/>
          <a:p>
            <a:r>
              <a:rPr lang="en-GB" smtClean="0"/>
              <a:t>© Pearson Education Ltd 2016. Copying permitted for purchasing institutions only. This material is not copyright free.</a:t>
            </a:r>
            <a:endParaRPr lang="en-GB" dirty="0"/>
          </a:p>
        </p:txBody>
      </p:sp>
      <p:pic>
        <p:nvPicPr>
          <p:cNvPr id="5" name="Picture 2" descr="http://www.bigfoto.com/miscellaneous/photos-16/salt-crystals-94jf.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489" y="0"/>
            <a:ext cx="919749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17621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txBox="1">
            <a:spLocks/>
          </p:cNvSpPr>
          <p:nvPr/>
        </p:nvSpPr>
        <p:spPr bwMode="auto">
          <a:xfrm>
            <a:off x="457200" y="14478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Wingdings" panose="05000000000000000000" pitchFamily="2" charset="2"/>
              <a:buChar char="§"/>
              <a:defRPr sz="2400">
                <a:solidFill>
                  <a:schemeClr val="tx1"/>
                </a:solidFill>
                <a:latin typeface="Arial" panose="020B0604020202020204" pitchFamily="34" charset="0"/>
                <a:ea typeface="+mn-ea"/>
                <a:cs typeface="Arial" panose="020B0604020202020204" pitchFamily="34" charset="0"/>
              </a:defRPr>
            </a:lvl1pPr>
            <a:lvl2pPr marL="742950" indent="-285750" algn="l" rtl="0" eaLnBrk="0" fontAlgn="base" hangingPunct="0">
              <a:spcBef>
                <a:spcPct val="20000"/>
              </a:spcBef>
              <a:spcAft>
                <a:spcPct val="0"/>
              </a:spcAft>
              <a:buFont typeface="Wingdings" panose="05000000000000000000" pitchFamily="2" charset="2"/>
              <a:buChar char="§"/>
              <a:defRPr sz="2400">
                <a:solidFill>
                  <a:schemeClr val="tx1"/>
                </a:solidFill>
                <a:latin typeface="Arial" panose="020B0604020202020204" pitchFamily="34" charset="0"/>
                <a:cs typeface="Arial" panose="020B0604020202020204" pitchFamily="34" charset="0"/>
              </a:defRPr>
            </a:lvl2pPr>
            <a:lvl3pPr marL="1143000" indent="-228600" algn="l" rtl="0" eaLnBrk="0" fontAlgn="base" hangingPunct="0">
              <a:spcBef>
                <a:spcPct val="20000"/>
              </a:spcBef>
              <a:spcAft>
                <a:spcPct val="0"/>
              </a:spcAft>
              <a:buFont typeface="Wingdings" panose="05000000000000000000" pitchFamily="2" charset="2"/>
              <a:buChar char="§"/>
              <a:defRPr sz="2400">
                <a:solidFill>
                  <a:schemeClr val="tx1"/>
                </a:solidFill>
                <a:latin typeface="Arial" panose="020B0604020202020204" pitchFamily="34" charset="0"/>
                <a:cs typeface="Arial" panose="020B0604020202020204" pitchFamily="34" charset="0"/>
              </a:defRPr>
            </a:lvl3pPr>
            <a:lvl4pPr marL="1600200" indent="-228600" algn="l" rtl="0" eaLnBrk="0" fontAlgn="base" hangingPunct="0">
              <a:spcBef>
                <a:spcPct val="20000"/>
              </a:spcBef>
              <a:spcAft>
                <a:spcPct val="0"/>
              </a:spcAft>
              <a:buFont typeface="Wingdings" panose="05000000000000000000" pitchFamily="2" charset="2"/>
              <a:buChar char="§"/>
              <a:defRPr sz="2400">
                <a:solidFill>
                  <a:schemeClr val="tx1"/>
                </a:solidFill>
                <a:latin typeface="Arial" panose="020B0604020202020204" pitchFamily="34" charset="0"/>
                <a:cs typeface="Arial" panose="020B0604020202020204" pitchFamily="34" charset="0"/>
              </a:defRPr>
            </a:lvl4pPr>
            <a:lvl5pPr marL="2057400" indent="-228600" algn="l" rtl="0" eaLnBrk="0" fontAlgn="base" hangingPunct="0">
              <a:spcBef>
                <a:spcPct val="20000"/>
              </a:spcBef>
              <a:spcAft>
                <a:spcPct val="0"/>
              </a:spcAft>
              <a:buFont typeface="Wingdings" panose="05000000000000000000" pitchFamily="2" charset="2"/>
              <a:buChar char="§"/>
              <a:defRPr sz="2400">
                <a:solidFill>
                  <a:schemeClr val="tx1"/>
                </a:solidFill>
                <a:latin typeface="Arial" panose="020B0604020202020204" pitchFamily="34" charset="0"/>
                <a:cs typeface="Arial" panose="020B0604020202020204" pitchFamily="34" charset="0"/>
              </a:defRPr>
            </a:lvl5pPr>
            <a:lvl6pPr marL="2514600" indent="-228600" algn="l" rtl="0" fontAlgn="base">
              <a:spcBef>
                <a:spcPct val="20000"/>
              </a:spcBef>
              <a:spcAft>
                <a:spcPct val="0"/>
              </a:spcAft>
              <a:buFont typeface="Wingdings" pitchFamily="2" charset="2"/>
              <a:defRPr sz="2400">
                <a:solidFill>
                  <a:schemeClr val="tx1"/>
                </a:solidFill>
                <a:latin typeface="+mn-lt"/>
              </a:defRPr>
            </a:lvl6pPr>
            <a:lvl7pPr marL="2971800" indent="-228600" algn="l" rtl="0" fontAlgn="base">
              <a:spcBef>
                <a:spcPct val="20000"/>
              </a:spcBef>
              <a:spcAft>
                <a:spcPct val="0"/>
              </a:spcAft>
              <a:buFont typeface="Wingdings" pitchFamily="2" charset="2"/>
              <a:defRPr sz="2400">
                <a:solidFill>
                  <a:schemeClr val="tx1"/>
                </a:solidFill>
                <a:latin typeface="+mn-lt"/>
              </a:defRPr>
            </a:lvl7pPr>
            <a:lvl8pPr marL="3429000" indent="-228600" algn="l" rtl="0" fontAlgn="base">
              <a:spcBef>
                <a:spcPct val="20000"/>
              </a:spcBef>
              <a:spcAft>
                <a:spcPct val="0"/>
              </a:spcAft>
              <a:buFont typeface="Wingdings" pitchFamily="2" charset="2"/>
              <a:defRPr sz="2400">
                <a:solidFill>
                  <a:schemeClr val="tx1"/>
                </a:solidFill>
                <a:latin typeface="+mn-lt"/>
              </a:defRPr>
            </a:lvl8pPr>
            <a:lvl9pPr marL="3886200" indent="-228600" algn="l" rtl="0" fontAlgn="base">
              <a:spcBef>
                <a:spcPct val="20000"/>
              </a:spcBef>
              <a:spcAft>
                <a:spcPct val="0"/>
              </a:spcAft>
              <a:buFont typeface="Wingdings" pitchFamily="2" charset="2"/>
              <a:defRPr sz="2400">
                <a:solidFill>
                  <a:schemeClr val="tx1"/>
                </a:solidFill>
                <a:latin typeface="+mn-lt"/>
              </a:defRPr>
            </a:lvl9pPr>
          </a:lstStyle>
          <a:p>
            <a:r>
              <a:rPr lang="en-GB" kern="0" dirty="0" smtClean="0">
                <a:latin typeface="Century Gothic" pitchFamily="34" charset="0"/>
              </a:rPr>
              <a:t>Q34-37</a:t>
            </a:r>
          </a:p>
          <a:p>
            <a:r>
              <a:rPr lang="en-GB" kern="0" dirty="0" smtClean="0">
                <a:latin typeface="Century Gothic" pitchFamily="34" charset="0"/>
              </a:rPr>
              <a:t>Start reading ahead</a:t>
            </a:r>
            <a:endParaRPr lang="en-GB" kern="0" dirty="0">
              <a:latin typeface="Century Gothic" pitchFamily="34" charset="0"/>
            </a:endParaRPr>
          </a:p>
        </p:txBody>
      </p:sp>
    </p:spTree>
    <p:extLst>
      <p:ext uri="{BB962C8B-B14F-4D97-AF65-F5344CB8AC3E}">
        <p14:creationId xmlns:p14="http://schemas.microsoft.com/office/powerpoint/2010/main" val="8906962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latin typeface="Century Gothic" panose="020B0502020202020204" pitchFamily="34" charset="0"/>
              </a:rPr>
              <a:t>Properties of ionic compounds</a:t>
            </a:r>
            <a:endParaRPr lang="en-GB" dirty="0">
              <a:latin typeface="Century Gothic" panose="020B0502020202020204" pitchFamily="34" charset="0"/>
            </a:endParaRPr>
          </a:p>
        </p:txBody>
      </p:sp>
    </p:spTree>
    <p:extLst>
      <p:ext uri="{BB962C8B-B14F-4D97-AF65-F5344CB8AC3E}">
        <p14:creationId xmlns:p14="http://schemas.microsoft.com/office/powerpoint/2010/main" val="294839782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What would this look like if you heated it beyond its melting point?</a:t>
            </a:r>
            <a:endParaRPr lang="en-GB" dirty="0"/>
          </a:p>
        </p:txBody>
      </p:sp>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33889" t="24508" r="34286" b="28381"/>
          <a:stretch/>
        </p:blipFill>
        <p:spPr bwMode="auto">
          <a:xfrm>
            <a:off x="1892300" y="1625600"/>
            <a:ext cx="5092700" cy="4711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16624783"/>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33889" t="24508" r="34286" b="34266"/>
          <a:stretch/>
        </p:blipFill>
        <p:spPr bwMode="auto">
          <a:xfrm>
            <a:off x="0" y="2276872"/>
            <a:ext cx="2665425" cy="21579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4211960" y="188640"/>
            <a:ext cx="4752528" cy="511256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cxnSp>
        <p:nvCxnSpPr>
          <p:cNvPr id="6" name="Straight Arrow Connector 5"/>
          <p:cNvCxnSpPr>
            <a:stCxn id="1026" idx="3"/>
          </p:cNvCxnSpPr>
          <p:nvPr/>
        </p:nvCxnSpPr>
        <p:spPr>
          <a:xfrm>
            <a:off x="2665425" y="3355838"/>
            <a:ext cx="1402519" cy="0"/>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2665425" y="2780928"/>
            <a:ext cx="1402519" cy="369332"/>
          </a:xfrm>
          <a:prstGeom prst="rect">
            <a:avLst/>
          </a:prstGeom>
          <a:noFill/>
        </p:spPr>
        <p:txBody>
          <a:bodyPr wrap="square" rtlCol="0">
            <a:spAutoFit/>
          </a:bodyPr>
          <a:lstStyle/>
          <a:p>
            <a:r>
              <a:rPr lang="en-GB" dirty="0" smtClean="0">
                <a:latin typeface="Century Gothic" panose="020B0502020202020204" pitchFamily="34" charset="0"/>
              </a:rPr>
              <a:t>Heat</a:t>
            </a:r>
            <a:endParaRPr lang="en-GB" dirty="0">
              <a:latin typeface="Century Gothic" panose="020B0502020202020204" pitchFamily="34" charset="0"/>
            </a:endParaRPr>
          </a:p>
        </p:txBody>
      </p:sp>
      <p:sp>
        <p:nvSpPr>
          <p:cNvPr id="8" name="Oval 7"/>
          <p:cNvSpPr/>
          <p:nvPr/>
        </p:nvSpPr>
        <p:spPr>
          <a:xfrm>
            <a:off x="5176588" y="1196752"/>
            <a:ext cx="288032" cy="288032"/>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10" name="Oval 9"/>
          <p:cNvSpPr/>
          <p:nvPr/>
        </p:nvSpPr>
        <p:spPr>
          <a:xfrm>
            <a:off x="7867159" y="2293925"/>
            <a:ext cx="288032" cy="288032"/>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11" name="Oval 10"/>
          <p:cNvSpPr/>
          <p:nvPr/>
        </p:nvSpPr>
        <p:spPr>
          <a:xfrm>
            <a:off x="6060185" y="3174087"/>
            <a:ext cx="288032" cy="288032"/>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12" name="Oval 11"/>
          <p:cNvSpPr/>
          <p:nvPr/>
        </p:nvSpPr>
        <p:spPr>
          <a:xfrm>
            <a:off x="7884368" y="764704"/>
            <a:ext cx="288032" cy="288032"/>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13" name="Oval 12"/>
          <p:cNvSpPr/>
          <p:nvPr/>
        </p:nvSpPr>
        <p:spPr>
          <a:xfrm>
            <a:off x="4819039" y="2738450"/>
            <a:ext cx="619548" cy="649226"/>
          </a:xfrm>
          <a:prstGeom prst="ellipse">
            <a:avLst/>
          </a:prstGeom>
          <a:solidFill>
            <a:schemeClr val="accent2"/>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Oval 13"/>
          <p:cNvSpPr/>
          <p:nvPr/>
        </p:nvSpPr>
        <p:spPr>
          <a:xfrm>
            <a:off x="7845417" y="3318103"/>
            <a:ext cx="619548" cy="649226"/>
          </a:xfrm>
          <a:prstGeom prst="ellipse">
            <a:avLst/>
          </a:prstGeom>
          <a:solidFill>
            <a:schemeClr val="accent2"/>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Oval 14"/>
          <p:cNvSpPr/>
          <p:nvPr/>
        </p:nvSpPr>
        <p:spPr>
          <a:xfrm>
            <a:off x="6400724" y="867978"/>
            <a:ext cx="619548" cy="649226"/>
          </a:xfrm>
          <a:prstGeom prst="ellipse">
            <a:avLst/>
          </a:prstGeom>
          <a:solidFill>
            <a:schemeClr val="accent2"/>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Oval 15"/>
          <p:cNvSpPr/>
          <p:nvPr/>
        </p:nvSpPr>
        <p:spPr>
          <a:xfrm>
            <a:off x="6094762" y="4299916"/>
            <a:ext cx="619548" cy="649226"/>
          </a:xfrm>
          <a:prstGeom prst="ellipse">
            <a:avLst/>
          </a:prstGeom>
          <a:solidFill>
            <a:schemeClr val="accent2"/>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TextBox 17"/>
          <p:cNvSpPr txBox="1"/>
          <p:nvPr/>
        </p:nvSpPr>
        <p:spPr>
          <a:xfrm>
            <a:off x="539552" y="4759417"/>
            <a:ext cx="3096344" cy="646331"/>
          </a:xfrm>
          <a:prstGeom prst="rect">
            <a:avLst/>
          </a:prstGeom>
          <a:noFill/>
        </p:spPr>
        <p:txBody>
          <a:bodyPr wrap="square" rtlCol="0">
            <a:spAutoFit/>
          </a:bodyPr>
          <a:lstStyle/>
          <a:p>
            <a:r>
              <a:rPr lang="en-GB" dirty="0" smtClean="0">
                <a:latin typeface="Century Gothic" panose="020B0502020202020204" pitchFamily="34" charset="0"/>
              </a:rPr>
              <a:t>Solid structure – ions are fixed in the lattice</a:t>
            </a:r>
            <a:endParaRPr lang="en-GB" dirty="0">
              <a:latin typeface="Century Gothic" panose="020B0502020202020204" pitchFamily="34" charset="0"/>
            </a:endParaRPr>
          </a:p>
        </p:txBody>
      </p:sp>
      <p:sp>
        <p:nvSpPr>
          <p:cNvPr id="24" name="TextBox 23"/>
          <p:cNvSpPr txBox="1"/>
          <p:nvPr/>
        </p:nvSpPr>
        <p:spPr>
          <a:xfrm>
            <a:off x="4932040" y="5373216"/>
            <a:ext cx="3969506" cy="923330"/>
          </a:xfrm>
          <a:prstGeom prst="rect">
            <a:avLst/>
          </a:prstGeom>
          <a:noFill/>
        </p:spPr>
        <p:txBody>
          <a:bodyPr wrap="square" rtlCol="0">
            <a:spAutoFit/>
          </a:bodyPr>
          <a:lstStyle/>
          <a:p>
            <a:pPr algn="ctr"/>
            <a:r>
              <a:rPr lang="en-GB" dirty="0" smtClean="0">
                <a:latin typeface="Century Gothic" panose="020B0502020202020204" pitchFamily="34" charset="0"/>
              </a:rPr>
              <a:t>Gas – ions are free to move. Same is true for liquids but easier to visualise a gas</a:t>
            </a:r>
            <a:endParaRPr lang="en-GB" dirty="0">
              <a:latin typeface="Century Gothic" panose="020B0502020202020204" pitchFamily="34" charset="0"/>
            </a:endParaRPr>
          </a:p>
        </p:txBody>
      </p:sp>
    </p:spTree>
    <p:extLst>
      <p:ext uri="{BB962C8B-B14F-4D97-AF65-F5344CB8AC3E}">
        <p14:creationId xmlns:p14="http://schemas.microsoft.com/office/powerpoint/2010/main" val="63221389"/>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9643" t="35810" r="19643" b="36000"/>
          <a:stretch/>
        </p:blipFill>
        <p:spPr bwMode="auto">
          <a:xfrm>
            <a:off x="95250" y="1556792"/>
            <a:ext cx="8801100" cy="25540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68868932"/>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Electrical conductivity</a:t>
            </a:r>
            <a:endParaRPr lang="en-GB" dirty="0"/>
          </a:p>
        </p:txBody>
      </p:sp>
      <p:sp>
        <p:nvSpPr>
          <p:cNvPr id="3" name="Content Placeholder 2"/>
          <p:cNvSpPr>
            <a:spLocks noGrp="1"/>
          </p:cNvSpPr>
          <p:nvPr>
            <p:ph idx="1"/>
          </p:nvPr>
        </p:nvSpPr>
        <p:spPr/>
        <p:txBody>
          <a:bodyPr/>
          <a:lstStyle/>
          <a:p>
            <a:r>
              <a:rPr lang="en-GB" dirty="0" smtClean="0"/>
              <a:t>Demonstration</a:t>
            </a:r>
            <a:endParaRPr lang="en-GB" dirty="0"/>
          </a:p>
        </p:txBody>
      </p:sp>
      <p:sp>
        <p:nvSpPr>
          <p:cNvPr id="4" name="Footer Placeholder 3"/>
          <p:cNvSpPr>
            <a:spLocks noGrp="1"/>
          </p:cNvSpPr>
          <p:nvPr>
            <p:ph type="ftr" sz="quarter" idx="3"/>
          </p:nvPr>
        </p:nvSpPr>
        <p:spPr/>
        <p:txBody>
          <a:bodyPr/>
          <a:lstStyle/>
          <a:p>
            <a:r>
              <a:rPr lang="en-GB" smtClean="0"/>
              <a:t>© Pearson Education Ltd 2016. Copying permitted for purchasing institutions only. This material is not copyright free.</a:t>
            </a:r>
            <a:endParaRPr lang="en-GB" dirty="0"/>
          </a:p>
        </p:txBody>
      </p:sp>
      <p:pic>
        <p:nvPicPr>
          <p:cNvPr id="3074" name="Picture 2" descr="http://ed101.bu.edu/StudentDoc/Archives/spring05/balinski/electricity_wat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51225" y="2028825"/>
            <a:ext cx="3905250" cy="3905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7382239"/>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0489" y="-234280"/>
            <a:ext cx="8229600" cy="1143000"/>
          </a:xfrm>
        </p:spPr>
        <p:txBody>
          <a:bodyPr>
            <a:normAutofit/>
          </a:bodyPr>
          <a:lstStyle/>
          <a:p>
            <a:r>
              <a:rPr lang="en-GB" sz="3600" b="1" dirty="0" smtClean="0">
                <a:latin typeface="Century Gothic" panose="020B0502020202020204" pitchFamily="34" charset="0"/>
              </a:rPr>
              <a:t>Sodium chloride and water</a:t>
            </a:r>
            <a:endParaRPr lang="en-GB" sz="3600" b="1" dirty="0">
              <a:latin typeface="Century Gothic" panose="020B0502020202020204" pitchFamily="34" charset="0"/>
            </a:endParaRPr>
          </a:p>
        </p:txBody>
      </p:sp>
      <p:grpSp>
        <p:nvGrpSpPr>
          <p:cNvPr id="77" name="Group 76"/>
          <p:cNvGrpSpPr/>
          <p:nvPr/>
        </p:nvGrpSpPr>
        <p:grpSpPr>
          <a:xfrm>
            <a:off x="488559" y="332656"/>
            <a:ext cx="2859305" cy="1441406"/>
            <a:chOff x="488559" y="332656"/>
            <a:chExt cx="2859305" cy="1441406"/>
          </a:xfrm>
        </p:grpSpPr>
        <p:sp>
          <p:nvSpPr>
            <p:cNvPr id="4" name="Oval 3"/>
            <p:cNvSpPr/>
            <p:nvPr/>
          </p:nvSpPr>
          <p:spPr>
            <a:xfrm>
              <a:off x="488559" y="332656"/>
              <a:ext cx="489248" cy="504056"/>
            </a:xfrm>
            <a:prstGeom prst="ellipse">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Century Gothic" panose="020B0502020202020204" pitchFamily="34" charset="0"/>
              </a:endParaRPr>
            </a:p>
          </p:txBody>
        </p:sp>
        <p:sp>
          <p:nvSpPr>
            <p:cNvPr id="5" name="Oval 4"/>
            <p:cNvSpPr/>
            <p:nvPr/>
          </p:nvSpPr>
          <p:spPr>
            <a:xfrm>
              <a:off x="589167" y="1017355"/>
              <a:ext cx="288032" cy="288032"/>
            </a:xfrm>
            <a:prstGeom prst="ellipse">
              <a:avLst/>
            </a:prstGeom>
            <a:solidFill>
              <a:schemeClr val="accent3">
                <a:lumMod val="75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latin typeface="Century Gothic" panose="020B0502020202020204" pitchFamily="34" charset="0"/>
              </a:endParaRPr>
            </a:p>
          </p:txBody>
        </p:sp>
        <p:sp>
          <p:nvSpPr>
            <p:cNvPr id="6" name="Oval 5"/>
            <p:cNvSpPr/>
            <p:nvPr/>
          </p:nvSpPr>
          <p:spPr>
            <a:xfrm>
              <a:off x="589167" y="1486030"/>
              <a:ext cx="288032" cy="288032"/>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a:latin typeface="Century Gothic" panose="020B0502020202020204" pitchFamily="34" charset="0"/>
              </a:endParaRPr>
            </a:p>
          </p:txBody>
        </p:sp>
        <p:sp>
          <p:nvSpPr>
            <p:cNvPr id="7" name="TextBox 6"/>
            <p:cNvSpPr txBox="1"/>
            <p:nvPr/>
          </p:nvSpPr>
          <p:spPr>
            <a:xfrm>
              <a:off x="1115616" y="548680"/>
              <a:ext cx="1656184" cy="369332"/>
            </a:xfrm>
            <a:prstGeom prst="rect">
              <a:avLst/>
            </a:prstGeom>
            <a:noFill/>
          </p:spPr>
          <p:txBody>
            <a:bodyPr wrap="square" rtlCol="0">
              <a:spAutoFit/>
            </a:bodyPr>
            <a:lstStyle/>
            <a:p>
              <a:r>
                <a:rPr lang="en-GB" dirty="0" smtClean="0">
                  <a:latin typeface="Century Gothic" panose="020B0502020202020204" pitchFamily="34" charset="0"/>
                </a:rPr>
                <a:t>Water</a:t>
              </a:r>
              <a:endParaRPr lang="en-GB" dirty="0">
                <a:latin typeface="Century Gothic" panose="020B0502020202020204" pitchFamily="34" charset="0"/>
              </a:endParaRPr>
            </a:p>
          </p:txBody>
        </p:sp>
        <p:sp>
          <p:nvSpPr>
            <p:cNvPr id="8" name="TextBox 7"/>
            <p:cNvSpPr txBox="1"/>
            <p:nvPr/>
          </p:nvSpPr>
          <p:spPr>
            <a:xfrm>
              <a:off x="1115616" y="976705"/>
              <a:ext cx="2232248" cy="369332"/>
            </a:xfrm>
            <a:prstGeom prst="rect">
              <a:avLst/>
            </a:prstGeom>
            <a:noFill/>
          </p:spPr>
          <p:txBody>
            <a:bodyPr wrap="square" rtlCol="0">
              <a:spAutoFit/>
            </a:bodyPr>
            <a:lstStyle/>
            <a:p>
              <a:r>
                <a:rPr lang="en-GB" dirty="0" smtClean="0">
                  <a:latin typeface="Century Gothic" panose="020B0502020202020204" pitchFamily="34" charset="0"/>
                </a:rPr>
                <a:t>Chloride ions: Cl</a:t>
              </a:r>
              <a:r>
                <a:rPr lang="en-GB" baseline="30000" dirty="0">
                  <a:latin typeface="Century Gothic" panose="020B0502020202020204" pitchFamily="34" charset="0"/>
                </a:rPr>
                <a:t>-</a:t>
              </a:r>
              <a:endParaRPr lang="en-GB" dirty="0">
                <a:latin typeface="Century Gothic" panose="020B0502020202020204" pitchFamily="34" charset="0"/>
              </a:endParaRPr>
            </a:p>
          </p:txBody>
        </p:sp>
        <p:sp>
          <p:nvSpPr>
            <p:cNvPr id="9" name="TextBox 8"/>
            <p:cNvSpPr txBox="1"/>
            <p:nvPr/>
          </p:nvSpPr>
          <p:spPr>
            <a:xfrm>
              <a:off x="1115616" y="1404730"/>
              <a:ext cx="2232248" cy="369332"/>
            </a:xfrm>
            <a:prstGeom prst="rect">
              <a:avLst/>
            </a:prstGeom>
            <a:noFill/>
          </p:spPr>
          <p:txBody>
            <a:bodyPr wrap="square" rtlCol="0">
              <a:spAutoFit/>
            </a:bodyPr>
            <a:lstStyle/>
            <a:p>
              <a:r>
                <a:rPr lang="en-GB" dirty="0" smtClean="0">
                  <a:latin typeface="Century Gothic" panose="020B0502020202020204" pitchFamily="34" charset="0"/>
                </a:rPr>
                <a:t>Sodium ions: Na</a:t>
              </a:r>
              <a:r>
                <a:rPr lang="en-GB" baseline="30000" dirty="0" smtClean="0">
                  <a:latin typeface="Century Gothic" panose="020B0502020202020204" pitchFamily="34" charset="0"/>
                </a:rPr>
                <a:t>+</a:t>
              </a:r>
              <a:endParaRPr lang="en-GB" dirty="0">
                <a:latin typeface="Century Gothic" panose="020B0502020202020204" pitchFamily="34" charset="0"/>
              </a:endParaRPr>
            </a:p>
          </p:txBody>
        </p:sp>
      </p:grpSp>
      <p:grpSp>
        <p:nvGrpSpPr>
          <p:cNvPr id="78" name="Group 77"/>
          <p:cNvGrpSpPr/>
          <p:nvPr/>
        </p:nvGrpSpPr>
        <p:grpSpPr>
          <a:xfrm>
            <a:off x="3995936" y="2564904"/>
            <a:ext cx="4567196" cy="3954367"/>
            <a:chOff x="3995936" y="2564904"/>
            <a:chExt cx="4567196" cy="3954367"/>
          </a:xfrm>
        </p:grpSpPr>
        <p:sp>
          <p:nvSpPr>
            <p:cNvPr id="11" name="Freeform 10"/>
            <p:cNvSpPr/>
            <p:nvPr/>
          </p:nvSpPr>
          <p:spPr>
            <a:xfrm>
              <a:off x="3995936" y="2564904"/>
              <a:ext cx="4567196" cy="3954367"/>
            </a:xfrm>
            <a:custGeom>
              <a:avLst/>
              <a:gdLst>
                <a:gd name="connsiteX0" fmla="*/ 0 w 2756848"/>
                <a:gd name="connsiteY0" fmla="*/ 54591 h 1842448"/>
                <a:gd name="connsiteX1" fmla="*/ 750627 w 2756848"/>
                <a:gd name="connsiteY1" fmla="*/ 1842448 h 1842448"/>
                <a:gd name="connsiteX2" fmla="*/ 2074460 w 2756848"/>
                <a:gd name="connsiteY2" fmla="*/ 1842448 h 1842448"/>
                <a:gd name="connsiteX3" fmla="*/ 2756848 w 2756848"/>
                <a:gd name="connsiteY3" fmla="*/ 0 h 1842448"/>
              </a:gdLst>
              <a:ahLst/>
              <a:cxnLst>
                <a:cxn ang="0">
                  <a:pos x="connsiteX0" y="connsiteY0"/>
                </a:cxn>
                <a:cxn ang="0">
                  <a:pos x="connsiteX1" y="connsiteY1"/>
                </a:cxn>
                <a:cxn ang="0">
                  <a:pos x="connsiteX2" y="connsiteY2"/>
                </a:cxn>
                <a:cxn ang="0">
                  <a:pos x="connsiteX3" y="connsiteY3"/>
                </a:cxn>
              </a:cxnLst>
              <a:rect l="l" t="t" r="r" b="b"/>
              <a:pathLst>
                <a:path w="2756848" h="1842448">
                  <a:moveTo>
                    <a:pt x="0" y="54591"/>
                  </a:moveTo>
                  <a:lnTo>
                    <a:pt x="750627" y="1842448"/>
                  </a:lnTo>
                  <a:lnTo>
                    <a:pt x="2074460" y="1842448"/>
                  </a:lnTo>
                  <a:lnTo>
                    <a:pt x="2756848" y="0"/>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Oval 17"/>
            <p:cNvSpPr/>
            <p:nvPr/>
          </p:nvSpPr>
          <p:spPr>
            <a:xfrm>
              <a:off x="5047456" y="4921071"/>
              <a:ext cx="489248" cy="504056"/>
            </a:xfrm>
            <a:prstGeom prst="ellipse">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Oval 20"/>
            <p:cNvSpPr/>
            <p:nvPr/>
          </p:nvSpPr>
          <p:spPr>
            <a:xfrm>
              <a:off x="5367226" y="4373488"/>
              <a:ext cx="489248" cy="504056"/>
            </a:xfrm>
            <a:prstGeom prst="ellipse">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Oval 21"/>
            <p:cNvSpPr/>
            <p:nvPr/>
          </p:nvSpPr>
          <p:spPr>
            <a:xfrm>
              <a:off x="5831793" y="4124135"/>
              <a:ext cx="489248" cy="504056"/>
            </a:xfrm>
            <a:prstGeom prst="ellipse">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Oval 22"/>
            <p:cNvSpPr/>
            <p:nvPr/>
          </p:nvSpPr>
          <p:spPr>
            <a:xfrm>
              <a:off x="6384289" y="4036500"/>
              <a:ext cx="489248" cy="504056"/>
            </a:xfrm>
            <a:prstGeom prst="ellipse">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Oval 23"/>
            <p:cNvSpPr/>
            <p:nvPr/>
          </p:nvSpPr>
          <p:spPr>
            <a:xfrm>
              <a:off x="6109384" y="3617404"/>
              <a:ext cx="489248" cy="504056"/>
            </a:xfrm>
            <a:prstGeom prst="ellipse">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Oval 24"/>
            <p:cNvSpPr/>
            <p:nvPr/>
          </p:nvSpPr>
          <p:spPr>
            <a:xfrm>
              <a:off x="5620136" y="3617404"/>
              <a:ext cx="489248" cy="504056"/>
            </a:xfrm>
            <a:prstGeom prst="ellipse">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Oval 25"/>
            <p:cNvSpPr/>
            <p:nvPr/>
          </p:nvSpPr>
          <p:spPr>
            <a:xfrm>
              <a:off x="5536704" y="3110111"/>
              <a:ext cx="489248" cy="504056"/>
            </a:xfrm>
            <a:prstGeom prst="ellipse">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Oval 26"/>
            <p:cNvSpPr/>
            <p:nvPr/>
          </p:nvSpPr>
          <p:spPr>
            <a:xfrm>
              <a:off x="5130888" y="3532444"/>
              <a:ext cx="489248" cy="504056"/>
            </a:xfrm>
            <a:prstGeom prst="ellipse">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Oval 27"/>
            <p:cNvSpPr/>
            <p:nvPr/>
          </p:nvSpPr>
          <p:spPr>
            <a:xfrm>
              <a:off x="4946848" y="4040597"/>
              <a:ext cx="489248" cy="504056"/>
            </a:xfrm>
            <a:prstGeom prst="ellipse">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Oval 28"/>
            <p:cNvSpPr/>
            <p:nvPr/>
          </p:nvSpPr>
          <p:spPr>
            <a:xfrm>
              <a:off x="4802832" y="3113348"/>
              <a:ext cx="489248" cy="504056"/>
            </a:xfrm>
            <a:prstGeom prst="ellipse">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Oval 29"/>
            <p:cNvSpPr/>
            <p:nvPr/>
          </p:nvSpPr>
          <p:spPr>
            <a:xfrm>
              <a:off x="4635791" y="3593859"/>
              <a:ext cx="489248" cy="504056"/>
            </a:xfrm>
            <a:prstGeom prst="ellipse">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Oval 30"/>
            <p:cNvSpPr/>
            <p:nvPr/>
          </p:nvSpPr>
          <p:spPr>
            <a:xfrm>
              <a:off x="5712458" y="6010046"/>
              <a:ext cx="489248" cy="504056"/>
            </a:xfrm>
            <a:prstGeom prst="ellipse">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Oval 31"/>
            <p:cNvSpPr/>
            <p:nvPr/>
          </p:nvSpPr>
          <p:spPr>
            <a:xfrm>
              <a:off x="5856474" y="5505990"/>
              <a:ext cx="489248" cy="504056"/>
            </a:xfrm>
            <a:prstGeom prst="ellipse">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Oval 32"/>
            <p:cNvSpPr/>
            <p:nvPr/>
          </p:nvSpPr>
          <p:spPr>
            <a:xfrm>
              <a:off x="6345722" y="5674589"/>
              <a:ext cx="489248" cy="504056"/>
            </a:xfrm>
            <a:prstGeom prst="ellipse">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Oval 33"/>
            <p:cNvSpPr/>
            <p:nvPr/>
          </p:nvSpPr>
          <p:spPr>
            <a:xfrm>
              <a:off x="6896191" y="5253962"/>
              <a:ext cx="489248" cy="504056"/>
            </a:xfrm>
            <a:prstGeom prst="ellipse">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Oval 34"/>
            <p:cNvSpPr/>
            <p:nvPr/>
          </p:nvSpPr>
          <p:spPr>
            <a:xfrm>
              <a:off x="6529762" y="5001934"/>
              <a:ext cx="489248" cy="504056"/>
            </a:xfrm>
            <a:prstGeom prst="ellipse">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Oval 35"/>
            <p:cNvSpPr/>
            <p:nvPr/>
          </p:nvSpPr>
          <p:spPr>
            <a:xfrm>
              <a:off x="6040514" y="5001934"/>
              <a:ext cx="489248" cy="504056"/>
            </a:xfrm>
            <a:prstGeom prst="ellipse">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Oval 36"/>
            <p:cNvSpPr/>
            <p:nvPr/>
          </p:nvSpPr>
          <p:spPr>
            <a:xfrm>
              <a:off x="6321041" y="4540556"/>
              <a:ext cx="489248" cy="504056"/>
            </a:xfrm>
            <a:prstGeom prst="ellipse">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Oval 37"/>
            <p:cNvSpPr/>
            <p:nvPr/>
          </p:nvSpPr>
          <p:spPr>
            <a:xfrm>
              <a:off x="5191472" y="5925086"/>
              <a:ext cx="489248" cy="504056"/>
            </a:xfrm>
            <a:prstGeom prst="ellipse">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Oval 38"/>
            <p:cNvSpPr/>
            <p:nvPr/>
          </p:nvSpPr>
          <p:spPr>
            <a:xfrm>
              <a:off x="5367226" y="5425127"/>
              <a:ext cx="489248" cy="504056"/>
            </a:xfrm>
            <a:prstGeom prst="ellipse">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Oval 39"/>
            <p:cNvSpPr/>
            <p:nvPr/>
          </p:nvSpPr>
          <p:spPr>
            <a:xfrm>
              <a:off x="4785811" y="4497878"/>
              <a:ext cx="489248" cy="504056"/>
            </a:xfrm>
            <a:prstGeom prst="ellipse">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 name="Oval 40"/>
            <p:cNvSpPr/>
            <p:nvPr/>
          </p:nvSpPr>
          <p:spPr>
            <a:xfrm>
              <a:off x="5551266" y="4995361"/>
              <a:ext cx="489248" cy="504056"/>
            </a:xfrm>
            <a:prstGeom prst="ellipse">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 name="Oval 41"/>
            <p:cNvSpPr/>
            <p:nvPr/>
          </p:nvSpPr>
          <p:spPr>
            <a:xfrm>
              <a:off x="6554348" y="3454404"/>
              <a:ext cx="489248" cy="504056"/>
            </a:xfrm>
            <a:prstGeom prst="ellipse">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 name="Oval 42"/>
            <p:cNvSpPr/>
            <p:nvPr/>
          </p:nvSpPr>
          <p:spPr>
            <a:xfrm>
              <a:off x="7043596" y="3623003"/>
              <a:ext cx="489248" cy="504056"/>
            </a:xfrm>
            <a:prstGeom prst="ellipse">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Oval 43"/>
            <p:cNvSpPr/>
            <p:nvPr/>
          </p:nvSpPr>
          <p:spPr>
            <a:xfrm>
              <a:off x="6873537" y="4065566"/>
              <a:ext cx="489248" cy="504056"/>
            </a:xfrm>
            <a:prstGeom prst="ellipse">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5" name="Oval 44"/>
            <p:cNvSpPr/>
            <p:nvPr/>
          </p:nvSpPr>
          <p:spPr>
            <a:xfrm>
              <a:off x="7227636" y="2950348"/>
              <a:ext cx="489248" cy="504056"/>
            </a:xfrm>
            <a:prstGeom prst="ellipse">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Century Gothic" panose="020B0502020202020204" pitchFamily="34" charset="0"/>
              </a:endParaRPr>
            </a:p>
          </p:txBody>
        </p:sp>
        <p:sp>
          <p:nvSpPr>
            <p:cNvPr id="46" name="Oval 45"/>
            <p:cNvSpPr/>
            <p:nvPr/>
          </p:nvSpPr>
          <p:spPr>
            <a:xfrm>
              <a:off x="6738388" y="2950348"/>
              <a:ext cx="489248" cy="504056"/>
            </a:xfrm>
            <a:prstGeom prst="ellipse">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Century Gothic" panose="020B0502020202020204" pitchFamily="34" charset="0"/>
              </a:endParaRPr>
            </a:p>
          </p:txBody>
        </p:sp>
        <p:sp>
          <p:nvSpPr>
            <p:cNvPr id="47" name="Oval 46"/>
            <p:cNvSpPr/>
            <p:nvPr/>
          </p:nvSpPr>
          <p:spPr>
            <a:xfrm>
              <a:off x="6180421" y="3128544"/>
              <a:ext cx="489248" cy="504056"/>
            </a:xfrm>
            <a:prstGeom prst="ellipse">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 name="Oval 47"/>
            <p:cNvSpPr/>
            <p:nvPr/>
          </p:nvSpPr>
          <p:spPr>
            <a:xfrm>
              <a:off x="7529148" y="3958460"/>
              <a:ext cx="489248" cy="504056"/>
            </a:xfrm>
            <a:prstGeom prst="ellipse">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9" name="Oval 48"/>
            <p:cNvSpPr/>
            <p:nvPr/>
          </p:nvSpPr>
          <p:spPr>
            <a:xfrm>
              <a:off x="7532844" y="3435988"/>
              <a:ext cx="489248" cy="504056"/>
            </a:xfrm>
            <a:prstGeom prst="ellipse">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0" name="Oval 49"/>
            <p:cNvSpPr/>
            <p:nvPr/>
          </p:nvSpPr>
          <p:spPr>
            <a:xfrm>
              <a:off x="6841489" y="4569622"/>
              <a:ext cx="489248" cy="504056"/>
            </a:xfrm>
            <a:prstGeom prst="ellipse">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1" name="Oval 50"/>
            <p:cNvSpPr/>
            <p:nvPr/>
          </p:nvSpPr>
          <p:spPr>
            <a:xfrm>
              <a:off x="7220630" y="4916974"/>
              <a:ext cx="489248" cy="504056"/>
            </a:xfrm>
            <a:prstGeom prst="ellipse">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2" name="Oval 51"/>
            <p:cNvSpPr/>
            <p:nvPr/>
          </p:nvSpPr>
          <p:spPr>
            <a:xfrm>
              <a:off x="7483137" y="4470592"/>
              <a:ext cx="489248" cy="504056"/>
            </a:xfrm>
            <a:prstGeom prst="ellipse">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 name="Oval 52"/>
            <p:cNvSpPr/>
            <p:nvPr/>
          </p:nvSpPr>
          <p:spPr>
            <a:xfrm>
              <a:off x="7043912" y="5736777"/>
              <a:ext cx="489248" cy="504056"/>
            </a:xfrm>
            <a:prstGeom prst="ellipse">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4" name="Oval 53"/>
            <p:cNvSpPr/>
            <p:nvPr/>
          </p:nvSpPr>
          <p:spPr>
            <a:xfrm>
              <a:off x="6646814" y="6015215"/>
              <a:ext cx="489248" cy="504056"/>
            </a:xfrm>
            <a:prstGeom prst="ellipse">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5" name="Oval 54"/>
            <p:cNvSpPr/>
            <p:nvPr/>
          </p:nvSpPr>
          <p:spPr>
            <a:xfrm>
              <a:off x="4296563" y="3265748"/>
              <a:ext cx="489248" cy="504056"/>
            </a:xfrm>
            <a:prstGeom prst="ellipse">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81" name="Group 80"/>
          <p:cNvGrpSpPr/>
          <p:nvPr/>
        </p:nvGrpSpPr>
        <p:grpSpPr>
          <a:xfrm>
            <a:off x="4541187" y="836712"/>
            <a:ext cx="4641538" cy="2273399"/>
            <a:chOff x="4541187" y="836712"/>
            <a:chExt cx="4641538" cy="2273399"/>
          </a:xfrm>
        </p:grpSpPr>
        <p:cxnSp>
          <p:nvCxnSpPr>
            <p:cNvPr id="57" name="Straight Arrow Connector 56"/>
            <p:cNvCxnSpPr/>
            <p:nvPr/>
          </p:nvCxnSpPr>
          <p:spPr>
            <a:xfrm flipH="1">
              <a:off x="6180422" y="2037041"/>
              <a:ext cx="244623" cy="107307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8" name="TextBox 57"/>
            <p:cNvSpPr txBox="1"/>
            <p:nvPr/>
          </p:nvSpPr>
          <p:spPr>
            <a:xfrm>
              <a:off x="4541187" y="836712"/>
              <a:ext cx="4641538" cy="1200329"/>
            </a:xfrm>
            <a:prstGeom prst="rect">
              <a:avLst/>
            </a:prstGeom>
            <a:noFill/>
          </p:spPr>
          <p:txBody>
            <a:bodyPr wrap="square" rtlCol="0">
              <a:spAutoFit/>
            </a:bodyPr>
            <a:lstStyle/>
            <a:p>
              <a:r>
                <a:rPr lang="en-GB" sz="2400" dirty="0" smtClean="0">
                  <a:latin typeface="Century Gothic" panose="020B0502020202020204" pitchFamily="34" charset="0"/>
                </a:rPr>
                <a:t>Particles are free to move but not charged so pure water does not conduct electricity</a:t>
              </a:r>
              <a:endParaRPr lang="en-GB" sz="2400" dirty="0">
                <a:latin typeface="Century Gothic" panose="020B0502020202020204" pitchFamily="34" charset="0"/>
              </a:endParaRPr>
            </a:p>
          </p:txBody>
        </p:sp>
      </p:grpSp>
      <p:grpSp>
        <p:nvGrpSpPr>
          <p:cNvPr id="82" name="Group 81"/>
          <p:cNvGrpSpPr/>
          <p:nvPr/>
        </p:nvGrpSpPr>
        <p:grpSpPr>
          <a:xfrm>
            <a:off x="688254" y="4801759"/>
            <a:ext cx="1147442" cy="1149873"/>
            <a:chOff x="688254" y="4801759"/>
            <a:chExt cx="1147442" cy="1149873"/>
          </a:xfrm>
        </p:grpSpPr>
        <p:sp>
          <p:nvSpPr>
            <p:cNvPr id="59" name="Oval 58"/>
            <p:cNvSpPr/>
            <p:nvPr/>
          </p:nvSpPr>
          <p:spPr>
            <a:xfrm>
              <a:off x="688254" y="5374053"/>
              <a:ext cx="288032" cy="288032"/>
            </a:xfrm>
            <a:prstGeom prst="ellipse">
              <a:avLst/>
            </a:prstGeom>
            <a:solidFill>
              <a:schemeClr val="accent3">
                <a:lumMod val="75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p>
          </p:txBody>
        </p:sp>
        <p:sp>
          <p:nvSpPr>
            <p:cNvPr id="60" name="Oval 59"/>
            <p:cNvSpPr/>
            <p:nvPr/>
          </p:nvSpPr>
          <p:spPr>
            <a:xfrm>
              <a:off x="688254" y="5661248"/>
              <a:ext cx="288032" cy="288032"/>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61" name="Oval 60"/>
            <p:cNvSpPr/>
            <p:nvPr/>
          </p:nvSpPr>
          <p:spPr>
            <a:xfrm>
              <a:off x="689775" y="4809387"/>
              <a:ext cx="288032" cy="288032"/>
            </a:xfrm>
            <a:prstGeom prst="ellipse">
              <a:avLst/>
            </a:prstGeom>
            <a:solidFill>
              <a:schemeClr val="accent3">
                <a:lumMod val="75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p>
          </p:txBody>
        </p:sp>
        <p:sp>
          <p:nvSpPr>
            <p:cNvPr id="62" name="Oval 61"/>
            <p:cNvSpPr/>
            <p:nvPr/>
          </p:nvSpPr>
          <p:spPr>
            <a:xfrm>
              <a:off x="689775" y="5096582"/>
              <a:ext cx="288032" cy="288032"/>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63" name="Oval 62"/>
            <p:cNvSpPr/>
            <p:nvPr/>
          </p:nvSpPr>
          <p:spPr>
            <a:xfrm>
              <a:off x="971600" y="5103373"/>
              <a:ext cx="288032" cy="288032"/>
            </a:xfrm>
            <a:prstGeom prst="ellipse">
              <a:avLst/>
            </a:prstGeom>
            <a:solidFill>
              <a:schemeClr val="accent3">
                <a:lumMod val="75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p>
          </p:txBody>
        </p:sp>
        <p:sp>
          <p:nvSpPr>
            <p:cNvPr id="64" name="Oval 63"/>
            <p:cNvSpPr/>
            <p:nvPr/>
          </p:nvSpPr>
          <p:spPr>
            <a:xfrm>
              <a:off x="971600" y="5390568"/>
              <a:ext cx="288032" cy="288032"/>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65" name="Oval 64"/>
            <p:cNvSpPr/>
            <p:nvPr/>
          </p:nvSpPr>
          <p:spPr>
            <a:xfrm>
              <a:off x="971600" y="5663600"/>
              <a:ext cx="288032" cy="288032"/>
            </a:xfrm>
            <a:prstGeom prst="ellipse">
              <a:avLst/>
            </a:prstGeom>
            <a:solidFill>
              <a:schemeClr val="accent3">
                <a:lumMod val="75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p>
          </p:txBody>
        </p:sp>
        <p:sp>
          <p:nvSpPr>
            <p:cNvPr id="66" name="Oval 65"/>
            <p:cNvSpPr/>
            <p:nvPr/>
          </p:nvSpPr>
          <p:spPr>
            <a:xfrm>
              <a:off x="964533" y="4808550"/>
              <a:ext cx="288032" cy="288032"/>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67" name="Oval 66"/>
            <p:cNvSpPr/>
            <p:nvPr/>
          </p:nvSpPr>
          <p:spPr>
            <a:xfrm>
              <a:off x="1264318" y="5367262"/>
              <a:ext cx="288032" cy="288032"/>
            </a:xfrm>
            <a:prstGeom prst="ellipse">
              <a:avLst/>
            </a:prstGeom>
            <a:solidFill>
              <a:schemeClr val="accent3">
                <a:lumMod val="75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p>
          </p:txBody>
        </p:sp>
        <p:sp>
          <p:nvSpPr>
            <p:cNvPr id="68" name="Oval 67"/>
            <p:cNvSpPr/>
            <p:nvPr/>
          </p:nvSpPr>
          <p:spPr>
            <a:xfrm>
              <a:off x="1264318" y="5654457"/>
              <a:ext cx="288032" cy="288032"/>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69" name="Oval 68"/>
            <p:cNvSpPr/>
            <p:nvPr/>
          </p:nvSpPr>
          <p:spPr>
            <a:xfrm>
              <a:off x="1265839" y="4802596"/>
              <a:ext cx="288032" cy="288032"/>
            </a:xfrm>
            <a:prstGeom prst="ellipse">
              <a:avLst/>
            </a:prstGeom>
            <a:solidFill>
              <a:schemeClr val="accent3">
                <a:lumMod val="75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p>
          </p:txBody>
        </p:sp>
        <p:sp>
          <p:nvSpPr>
            <p:cNvPr id="70" name="Oval 69"/>
            <p:cNvSpPr/>
            <p:nvPr/>
          </p:nvSpPr>
          <p:spPr>
            <a:xfrm>
              <a:off x="1265839" y="5089791"/>
              <a:ext cx="288032" cy="288032"/>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71" name="Oval 70"/>
            <p:cNvSpPr/>
            <p:nvPr/>
          </p:nvSpPr>
          <p:spPr>
            <a:xfrm>
              <a:off x="1547664" y="5096582"/>
              <a:ext cx="288032" cy="288032"/>
            </a:xfrm>
            <a:prstGeom prst="ellipse">
              <a:avLst/>
            </a:prstGeom>
            <a:solidFill>
              <a:schemeClr val="accent3">
                <a:lumMod val="75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p>
          </p:txBody>
        </p:sp>
        <p:sp>
          <p:nvSpPr>
            <p:cNvPr id="72" name="Oval 71"/>
            <p:cNvSpPr/>
            <p:nvPr/>
          </p:nvSpPr>
          <p:spPr>
            <a:xfrm>
              <a:off x="1547664" y="5383777"/>
              <a:ext cx="288032" cy="288032"/>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73" name="Oval 72"/>
            <p:cNvSpPr/>
            <p:nvPr/>
          </p:nvSpPr>
          <p:spPr>
            <a:xfrm>
              <a:off x="1547664" y="5656809"/>
              <a:ext cx="288032" cy="288032"/>
            </a:xfrm>
            <a:prstGeom prst="ellipse">
              <a:avLst/>
            </a:prstGeom>
            <a:solidFill>
              <a:schemeClr val="accent3">
                <a:lumMod val="75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p>
          </p:txBody>
        </p:sp>
        <p:sp>
          <p:nvSpPr>
            <p:cNvPr id="74" name="Oval 73"/>
            <p:cNvSpPr/>
            <p:nvPr/>
          </p:nvSpPr>
          <p:spPr>
            <a:xfrm>
              <a:off x="1540597" y="4801759"/>
              <a:ext cx="288032" cy="288032"/>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grpSp>
      <p:grpSp>
        <p:nvGrpSpPr>
          <p:cNvPr id="79" name="Group 78"/>
          <p:cNvGrpSpPr/>
          <p:nvPr/>
        </p:nvGrpSpPr>
        <p:grpSpPr>
          <a:xfrm>
            <a:off x="179512" y="2048454"/>
            <a:ext cx="3816424" cy="2721062"/>
            <a:chOff x="179512" y="2048454"/>
            <a:chExt cx="3816424" cy="2721062"/>
          </a:xfrm>
        </p:grpSpPr>
        <p:cxnSp>
          <p:nvCxnSpPr>
            <p:cNvPr id="75" name="Straight Arrow Connector 74"/>
            <p:cNvCxnSpPr/>
            <p:nvPr/>
          </p:nvCxnSpPr>
          <p:spPr>
            <a:xfrm flipH="1">
              <a:off x="1262174" y="4036500"/>
              <a:ext cx="82649" cy="73301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76" name="TextBox 75"/>
            <p:cNvSpPr txBox="1"/>
            <p:nvPr/>
          </p:nvSpPr>
          <p:spPr>
            <a:xfrm>
              <a:off x="179512" y="2048454"/>
              <a:ext cx="3816424" cy="1938992"/>
            </a:xfrm>
            <a:prstGeom prst="rect">
              <a:avLst/>
            </a:prstGeom>
            <a:noFill/>
          </p:spPr>
          <p:txBody>
            <a:bodyPr wrap="square" rtlCol="0">
              <a:spAutoFit/>
            </a:bodyPr>
            <a:lstStyle/>
            <a:p>
              <a:r>
                <a:rPr lang="en-GB" sz="2400" dirty="0" smtClean="0">
                  <a:latin typeface="Century Gothic" panose="020B0502020202020204" pitchFamily="34" charset="0"/>
                </a:rPr>
                <a:t>Particles are charged ions but not free to move as held in a lattice. </a:t>
              </a:r>
              <a:r>
                <a:rPr lang="en-GB" sz="2400" dirty="0" err="1" smtClean="0">
                  <a:latin typeface="Century Gothic" panose="020B0502020202020204" pitchFamily="34" charset="0"/>
                </a:rPr>
                <a:t>NaCl</a:t>
              </a:r>
              <a:r>
                <a:rPr lang="en-GB" sz="2400" dirty="0" smtClean="0">
                  <a:latin typeface="Century Gothic" panose="020B0502020202020204" pitchFamily="34" charset="0"/>
                </a:rPr>
                <a:t>(s) does not conduct electricity</a:t>
              </a:r>
              <a:endParaRPr lang="en-GB" sz="2400" dirty="0">
                <a:latin typeface="Century Gothic" panose="020B0502020202020204" pitchFamily="34" charset="0"/>
              </a:endParaRPr>
            </a:p>
          </p:txBody>
        </p:sp>
      </p:grpSp>
    </p:spTree>
    <p:extLst>
      <p:ext uri="{BB962C8B-B14F-4D97-AF65-F5344CB8AC3E}">
        <p14:creationId xmlns:p14="http://schemas.microsoft.com/office/powerpoint/2010/main" val="155026018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8" name="Group 77"/>
          <p:cNvGrpSpPr/>
          <p:nvPr/>
        </p:nvGrpSpPr>
        <p:grpSpPr>
          <a:xfrm>
            <a:off x="4787030" y="4093"/>
            <a:ext cx="1891906" cy="1935527"/>
            <a:chOff x="3995936" y="2564904"/>
            <a:chExt cx="4567196" cy="3954367"/>
          </a:xfrm>
        </p:grpSpPr>
        <p:sp>
          <p:nvSpPr>
            <p:cNvPr id="11" name="Freeform 10"/>
            <p:cNvSpPr/>
            <p:nvPr/>
          </p:nvSpPr>
          <p:spPr>
            <a:xfrm>
              <a:off x="3995936" y="2564904"/>
              <a:ext cx="4567196" cy="3954367"/>
            </a:xfrm>
            <a:custGeom>
              <a:avLst/>
              <a:gdLst>
                <a:gd name="connsiteX0" fmla="*/ 0 w 2756848"/>
                <a:gd name="connsiteY0" fmla="*/ 54591 h 1842448"/>
                <a:gd name="connsiteX1" fmla="*/ 750627 w 2756848"/>
                <a:gd name="connsiteY1" fmla="*/ 1842448 h 1842448"/>
                <a:gd name="connsiteX2" fmla="*/ 2074460 w 2756848"/>
                <a:gd name="connsiteY2" fmla="*/ 1842448 h 1842448"/>
                <a:gd name="connsiteX3" fmla="*/ 2756848 w 2756848"/>
                <a:gd name="connsiteY3" fmla="*/ 0 h 1842448"/>
              </a:gdLst>
              <a:ahLst/>
              <a:cxnLst>
                <a:cxn ang="0">
                  <a:pos x="connsiteX0" y="connsiteY0"/>
                </a:cxn>
                <a:cxn ang="0">
                  <a:pos x="connsiteX1" y="connsiteY1"/>
                </a:cxn>
                <a:cxn ang="0">
                  <a:pos x="connsiteX2" y="connsiteY2"/>
                </a:cxn>
                <a:cxn ang="0">
                  <a:pos x="connsiteX3" y="connsiteY3"/>
                </a:cxn>
              </a:cxnLst>
              <a:rect l="l" t="t" r="r" b="b"/>
              <a:pathLst>
                <a:path w="2756848" h="1842448">
                  <a:moveTo>
                    <a:pt x="0" y="54591"/>
                  </a:moveTo>
                  <a:lnTo>
                    <a:pt x="750627" y="1842448"/>
                  </a:lnTo>
                  <a:lnTo>
                    <a:pt x="2074460" y="1842448"/>
                  </a:lnTo>
                  <a:lnTo>
                    <a:pt x="2756848" y="0"/>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Oval 17"/>
            <p:cNvSpPr/>
            <p:nvPr/>
          </p:nvSpPr>
          <p:spPr>
            <a:xfrm>
              <a:off x="5047456" y="4921071"/>
              <a:ext cx="489248" cy="504056"/>
            </a:xfrm>
            <a:prstGeom prst="ellipse">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Oval 20"/>
            <p:cNvSpPr/>
            <p:nvPr/>
          </p:nvSpPr>
          <p:spPr>
            <a:xfrm>
              <a:off x="5367226" y="4373488"/>
              <a:ext cx="489248" cy="504056"/>
            </a:xfrm>
            <a:prstGeom prst="ellipse">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Oval 21"/>
            <p:cNvSpPr/>
            <p:nvPr/>
          </p:nvSpPr>
          <p:spPr>
            <a:xfrm>
              <a:off x="5831793" y="4124135"/>
              <a:ext cx="489248" cy="504056"/>
            </a:xfrm>
            <a:prstGeom prst="ellipse">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Oval 22"/>
            <p:cNvSpPr/>
            <p:nvPr/>
          </p:nvSpPr>
          <p:spPr>
            <a:xfrm>
              <a:off x="6384289" y="4036500"/>
              <a:ext cx="489248" cy="504056"/>
            </a:xfrm>
            <a:prstGeom prst="ellipse">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Oval 23"/>
            <p:cNvSpPr/>
            <p:nvPr/>
          </p:nvSpPr>
          <p:spPr>
            <a:xfrm>
              <a:off x="6109384" y="3617404"/>
              <a:ext cx="489248" cy="504056"/>
            </a:xfrm>
            <a:prstGeom prst="ellipse">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Oval 24"/>
            <p:cNvSpPr/>
            <p:nvPr/>
          </p:nvSpPr>
          <p:spPr>
            <a:xfrm>
              <a:off x="5620136" y="3617404"/>
              <a:ext cx="489248" cy="504056"/>
            </a:xfrm>
            <a:prstGeom prst="ellipse">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Oval 25"/>
            <p:cNvSpPr/>
            <p:nvPr/>
          </p:nvSpPr>
          <p:spPr>
            <a:xfrm>
              <a:off x="5536704" y="3110111"/>
              <a:ext cx="489248" cy="504056"/>
            </a:xfrm>
            <a:prstGeom prst="ellipse">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Oval 26"/>
            <p:cNvSpPr/>
            <p:nvPr/>
          </p:nvSpPr>
          <p:spPr>
            <a:xfrm>
              <a:off x="5130888" y="3532444"/>
              <a:ext cx="489248" cy="504056"/>
            </a:xfrm>
            <a:prstGeom prst="ellipse">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Oval 27"/>
            <p:cNvSpPr/>
            <p:nvPr/>
          </p:nvSpPr>
          <p:spPr>
            <a:xfrm>
              <a:off x="4946848" y="4040597"/>
              <a:ext cx="489248" cy="504056"/>
            </a:xfrm>
            <a:prstGeom prst="ellipse">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Oval 28"/>
            <p:cNvSpPr/>
            <p:nvPr/>
          </p:nvSpPr>
          <p:spPr>
            <a:xfrm>
              <a:off x="4802832" y="3113348"/>
              <a:ext cx="489248" cy="504056"/>
            </a:xfrm>
            <a:prstGeom prst="ellipse">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Oval 29"/>
            <p:cNvSpPr/>
            <p:nvPr/>
          </p:nvSpPr>
          <p:spPr>
            <a:xfrm>
              <a:off x="4635791" y="3593859"/>
              <a:ext cx="489248" cy="504056"/>
            </a:xfrm>
            <a:prstGeom prst="ellipse">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Oval 30"/>
            <p:cNvSpPr/>
            <p:nvPr/>
          </p:nvSpPr>
          <p:spPr>
            <a:xfrm>
              <a:off x="5712458" y="6010046"/>
              <a:ext cx="489248" cy="504056"/>
            </a:xfrm>
            <a:prstGeom prst="ellipse">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Oval 31"/>
            <p:cNvSpPr/>
            <p:nvPr/>
          </p:nvSpPr>
          <p:spPr>
            <a:xfrm>
              <a:off x="5856474" y="5505990"/>
              <a:ext cx="489248" cy="504056"/>
            </a:xfrm>
            <a:prstGeom prst="ellipse">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Oval 32"/>
            <p:cNvSpPr/>
            <p:nvPr/>
          </p:nvSpPr>
          <p:spPr>
            <a:xfrm>
              <a:off x="6345722" y="5674589"/>
              <a:ext cx="489248" cy="504056"/>
            </a:xfrm>
            <a:prstGeom prst="ellipse">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Oval 33"/>
            <p:cNvSpPr/>
            <p:nvPr/>
          </p:nvSpPr>
          <p:spPr>
            <a:xfrm>
              <a:off x="6896191" y="5253962"/>
              <a:ext cx="489248" cy="504056"/>
            </a:xfrm>
            <a:prstGeom prst="ellipse">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Oval 34"/>
            <p:cNvSpPr/>
            <p:nvPr/>
          </p:nvSpPr>
          <p:spPr>
            <a:xfrm>
              <a:off x="6529762" y="5001934"/>
              <a:ext cx="489248" cy="504056"/>
            </a:xfrm>
            <a:prstGeom prst="ellipse">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Oval 35"/>
            <p:cNvSpPr/>
            <p:nvPr/>
          </p:nvSpPr>
          <p:spPr>
            <a:xfrm>
              <a:off x="6040514" y="5001934"/>
              <a:ext cx="489248" cy="504056"/>
            </a:xfrm>
            <a:prstGeom prst="ellipse">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Oval 36"/>
            <p:cNvSpPr/>
            <p:nvPr/>
          </p:nvSpPr>
          <p:spPr>
            <a:xfrm>
              <a:off x="6321041" y="4540556"/>
              <a:ext cx="489248" cy="504056"/>
            </a:xfrm>
            <a:prstGeom prst="ellipse">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Oval 37"/>
            <p:cNvSpPr/>
            <p:nvPr/>
          </p:nvSpPr>
          <p:spPr>
            <a:xfrm>
              <a:off x="5191472" y="5925086"/>
              <a:ext cx="489248" cy="504056"/>
            </a:xfrm>
            <a:prstGeom prst="ellipse">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Oval 38"/>
            <p:cNvSpPr/>
            <p:nvPr/>
          </p:nvSpPr>
          <p:spPr>
            <a:xfrm>
              <a:off x="5367226" y="5425127"/>
              <a:ext cx="489248" cy="504056"/>
            </a:xfrm>
            <a:prstGeom prst="ellipse">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Oval 39"/>
            <p:cNvSpPr/>
            <p:nvPr/>
          </p:nvSpPr>
          <p:spPr>
            <a:xfrm>
              <a:off x="4785811" y="4497878"/>
              <a:ext cx="489248" cy="504056"/>
            </a:xfrm>
            <a:prstGeom prst="ellipse">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 name="Oval 40"/>
            <p:cNvSpPr/>
            <p:nvPr/>
          </p:nvSpPr>
          <p:spPr>
            <a:xfrm>
              <a:off x="5551266" y="4995361"/>
              <a:ext cx="489248" cy="504056"/>
            </a:xfrm>
            <a:prstGeom prst="ellipse">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 name="Oval 41"/>
            <p:cNvSpPr/>
            <p:nvPr/>
          </p:nvSpPr>
          <p:spPr>
            <a:xfrm>
              <a:off x="6554348" y="3454404"/>
              <a:ext cx="489248" cy="504056"/>
            </a:xfrm>
            <a:prstGeom prst="ellipse">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 name="Oval 42"/>
            <p:cNvSpPr/>
            <p:nvPr/>
          </p:nvSpPr>
          <p:spPr>
            <a:xfrm>
              <a:off x="7043596" y="3623003"/>
              <a:ext cx="489248" cy="504056"/>
            </a:xfrm>
            <a:prstGeom prst="ellipse">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Oval 43"/>
            <p:cNvSpPr/>
            <p:nvPr/>
          </p:nvSpPr>
          <p:spPr>
            <a:xfrm>
              <a:off x="6873537" y="4065566"/>
              <a:ext cx="489248" cy="504056"/>
            </a:xfrm>
            <a:prstGeom prst="ellipse">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5" name="Oval 44"/>
            <p:cNvSpPr/>
            <p:nvPr/>
          </p:nvSpPr>
          <p:spPr>
            <a:xfrm>
              <a:off x="7227636" y="2950348"/>
              <a:ext cx="489248" cy="504056"/>
            </a:xfrm>
            <a:prstGeom prst="ellipse">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Century Gothic" panose="020B0502020202020204" pitchFamily="34" charset="0"/>
              </a:endParaRPr>
            </a:p>
          </p:txBody>
        </p:sp>
        <p:sp>
          <p:nvSpPr>
            <p:cNvPr id="46" name="Oval 45"/>
            <p:cNvSpPr/>
            <p:nvPr/>
          </p:nvSpPr>
          <p:spPr>
            <a:xfrm>
              <a:off x="6738388" y="2950348"/>
              <a:ext cx="489248" cy="504056"/>
            </a:xfrm>
            <a:prstGeom prst="ellipse">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Century Gothic" panose="020B0502020202020204" pitchFamily="34" charset="0"/>
              </a:endParaRPr>
            </a:p>
          </p:txBody>
        </p:sp>
        <p:sp>
          <p:nvSpPr>
            <p:cNvPr id="47" name="Oval 46"/>
            <p:cNvSpPr/>
            <p:nvPr/>
          </p:nvSpPr>
          <p:spPr>
            <a:xfrm>
              <a:off x="6180421" y="3128544"/>
              <a:ext cx="489248" cy="504056"/>
            </a:xfrm>
            <a:prstGeom prst="ellipse">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 name="Oval 47"/>
            <p:cNvSpPr/>
            <p:nvPr/>
          </p:nvSpPr>
          <p:spPr>
            <a:xfrm>
              <a:off x="7529148" y="3958460"/>
              <a:ext cx="489248" cy="504056"/>
            </a:xfrm>
            <a:prstGeom prst="ellipse">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9" name="Oval 48"/>
            <p:cNvSpPr/>
            <p:nvPr/>
          </p:nvSpPr>
          <p:spPr>
            <a:xfrm>
              <a:off x="7532844" y="3435988"/>
              <a:ext cx="489248" cy="504056"/>
            </a:xfrm>
            <a:prstGeom prst="ellipse">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0" name="Oval 49"/>
            <p:cNvSpPr/>
            <p:nvPr/>
          </p:nvSpPr>
          <p:spPr>
            <a:xfrm>
              <a:off x="6841489" y="4569622"/>
              <a:ext cx="489248" cy="504056"/>
            </a:xfrm>
            <a:prstGeom prst="ellipse">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1" name="Oval 50"/>
            <p:cNvSpPr/>
            <p:nvPr/>
          </p:nvSpPr>
          <p:spPr>
            <a:xfrm>
              <a:off x="7220630" y="4916974"/>
              <a:ext cx="489248" cy="504056"/>
            </a:xfrm>
            <a:prstGeom prst="ellipse">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2" name="Oval 51"/>
            <p:cNvSpPr/>
            <p:nvPr/>
          </p:nvSpPr>
          <p:spPr>
            <a:xfrm>
              <a:off x="7483137" y="4470592"/>
              <a:ext cx="489248" cy="504056"/>
            </a:xfrm>
            <a:prstGeom prst="ellipse">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 name="Oval 52"/>
            <p:cNvSpPr/>
            <p:nvPr/>
          </p:nvSpPr>
          <p:spPr>
            <a:xfrm>
              <a:off x="7043912" y="5736777"/>
              <a:ext cx="489248" cy="504056"/>
            </a:xfrm>
            <a:prstGeom prst="ellipse">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4" name="Oval 53"/>
            <p:cNvSpPr/>
            <p:nvPr/>
          </p:nvSpPr>
          <p:spPr>
            <a:xfrm>
              <a:off x="6646814" y="6015215"/>
              <a:ext cx="489248" cy="504056"/>
            </a:xfrm>
            <a:prstGeom prst="ellipse">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5" name="Oval 54"/>
            <p:cNvSpPr/>
            <p:nvPr/>
          </p:nvSpPr>
          <p:spPr>
            <a:xfrm>
              <a:off x="4296563" y="3265748"/>
              <a:ext cx="489248" cy="504056"/>
            </a:xfrm>
            <a:prstGeom prst="ellipse">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82" name="Group 81"/>
          <p:cNvGrpSpPr/>
          <p:nvPr/>
        </p:nvGrpSpPr>
        <p:grpSpPr>
          <a:xfrm>
            <a:off x="2870866" y="374046"/>
            <a:ext cx="755826" cy="762005"/>
            <a:chOff x="688254" y="4801759"/>
            <a:chExt cx="1147442" cy="1149873"/>
          </a:xfrm>
        </p:grpSpPr>
        <p:sp>
          <p:nvSpPr>
            <p:cNvPr id="59" name="Oval 58"/>
            <p:cNvSpPr/>
            <p:nvPr/>
          </p:nvSpPr>
          <p:spPr>
            <a:xfrm>
              <a:off x="688254" y="5374053"/>
              <a:ext cx="288032" cy="288032"/>
            </a:xfrm>
            <a:prstGeom prst="ellipse">
              <a:avLst/>
            </a:prstGeom>
            <a:solidFill>
              <a:schemeClr val="accent3">
                <a:lumMod val="75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p>
          </p:txBody>
        </p:sp>
        <p:sp>
          <p:nvSpPr>
            <p:cNvPr id="60" name="Oval 59"/>
            <p:cNvSpPr/>
            <p:nvPr/>
          </p:nvSpPr>
          <p:spPr>
            <a:xfrm>
              <a:off x="688254" y="5661248"/>
              <a:ext cx="288032" cy="288032"/>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61" name="Oval 60"/>
            <p:cNvSpPr/>
            <p:nvPr/>
          </p:nvSpPr>
          <p:spPr>
            <a:xfrm>
              <a:off x="689775" y="4809387"/>
              <a:ext cx="288032" cy="288032"/>
            </a:xfrm>
            <a:prstGeom prst="ellipse">
              <a:avLst/>
            </a:prstGeom>
            <a:solidFill>
              <a:schemeClr val="accent3">
                <a:lumMod val="75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p>
          </p:txBody>
        </p:sp>
        <p:sp>
          <p:nvSpPr>
            <p:cNvPr id="62" name="Oval 61"/>
            <p:cNvSpPr/>
            <p:nvPr/>
          </p:nvSpPr>
          <p:spPr>
            <a:xfrm>
              <a:off x="689775" y="5096582"/>
              <a:ext cx="288032" cy="288032"/>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63" name="Oval 62"/>
            <p:cNvSpPr/>
            <p:nvPr/>
          </p:nvSpPr>
          <p:spPr>
            <a:xfrm>
              <a:off x="971600" y="5103373"/>
              <a:ext cx="288032" cy="288032"/>
            </a:xfrm>
            <a:prstGeom prst="ellipse">
              <a:avLst/>
            </a:prstGeom>
            <a:solidFill>
              <a:schemeClr val="accent3">
                <a:lumMod val="75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p>
          </p:txBody>
        </p:sp>
        <p:sp>
          <p:nvSpPr>
            <p:cNvPr id="64" name="Oval 63"/>
            <p:cNvSpPr/>
            <p:nvPr/>
          </p:nvSpPr>
          <p:spPr>
            <a:xfrm>
              <a:off x="971600" y="5390568"/>
              <a:ext cx="288032" cy="288032"/>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65" name="Oval 64"/>
            <p:cNvSpPr/>
            <p:nvPr/>
          </p:nvSpPr>
          <p:spPr>
            <a:xfrm>
              <a:off x="971600" y="5663600"/>
              <a:ext cx="288032" cy="288032"/>
            </a:xfrm>
            <a:prstGeom prst="ellipse">
              <a:avLst/>
            </a:prstGeom>
            <a:solidFill>
              <a:schemeClr val="accent3">
                <a:lumMod val="75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p>
          </p:txBody>
        </p:sp>
        <p:sp>
          <p:nvSpPr>
            <p:cNvPr id="66" name="Oval 65"/>
            <p:cNvSpPr/>
            <p:nvPr/>
          </p:nvSpPr>
          <p:spPr>
            <a:xfrm>
              <a:off x="964533" y="4808550"/>
              <a:ext cx="288032" cy="288032"/>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67" name="Oval 66"/>
            <p:cNvSpPr/>
            <p:nvPr/>
          </p:nvSpPr>
          <p:spPr>
            <a:xfrm>
              <a:off x="1264318" y="5367262"/>
              <a:ext cx="288032" cy="288032"/>
            </a:xfrm>
            <a:prstGeom prst="ellipse">
              <a:avLst/>
            </a:prstGeom>
            <a:solidFill>
              <a:schemeClr val="accent3">
                <a:lumMod val="75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p>
          </p:txBody>
        </p:sp>
        <p:sp>
          <p:nvSpPr>
            <p:cNvPr id="68" name="Oval 67"/>
            <p:cNvSpPr/>
            <p:nvPr/>
          </p:nvSpPr>
          <p:spPr>
            <a:xfrm>
              <a:off x="1264318" y="5654457"/>
              <a:ext cx="288032" cy="288032"/>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69" name="Oval 68"/>
            <p:cNvSpPr/>
            <p:nvPr/>
          </p:nvSpPr>
          <p:spPr>
            <a:xfrm>
              <a:off x="1265839" y="4802596"/>
              <a:ext cx="288032" cy="288032"/>
            </a:xfrm>
            <a:prstGeom prst="ellipse">
              <a:avLst/>
            </a:prstGeom>
            <a:solidFill>
              <a:schemeClr val="accent3">
                <a:lumMod val="75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p>
          </p:txBody>
        </p:sp>
        <p:sp>
          <p:nvSpPr>
            <p:cNvPr id="70" name="Oval 69"/>
            <p:cNvSpPr/>
            <p:nvPr/>
          </p:nvSpPr>
          <p:spPr>
            <a:xfrm>
              <a:off x="1265839" y="5089791"/>
              <a:ext cx="288032" cy="288032"/>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71" name="Oval 70"/>
            <p:cNvSpPr/>
            <p:nvPr/>
          </p:nvSpPr>
          <p:spPr>
            <a:xfrm>
              <a:off x="1547664" y="5096582"/>
              <a:ext cx="288032" cy="288032"/>
            </a:xfrm>
            <a:prstGeom prst="ellipse">
              <a:avLst/>
            </a:prstGeom>
            <a:solidFill>
              <a:schemeClr val="accent3">
                <a:lumMod val="75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p>
          </p:txBody>
        </p:sp>
        <p:sp>
          <p:nvSpPr>
            <p:cNvPr id="72" name="Oval 71"/>
            <p:cNvSpPr/>
            <p:nvPr/>
          </p:nvSpPr>
          <p:spPr>
            <a:xfrm>
              <a:off x="1547664" y="5383777"/>
              <a:ext cx="288032" cy="288032"/>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73" name="Oval 72"/>
            <p:cNvSpPr/>
            <p:nvPr/>
          </p:nvSpPr>
          <p:spPr>
            <a:xfrm>
              <a:off x="1547664" y="5656809"/>
              <a:ext cx="288032" cy="288032"/>
            </a:xfrm>
            <a:prstGeom prst="ellipse">
              <a:avLst/>
            </a:prstGeom>
            <a:solidFill>
              <a:schemeClr val="accent3">
                <a:lumMod val="75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p>
          </p:txBody>
        </p:sp>
        <p:sp>
          <p:nvSpPr>
            <p:cNvPr id="74" name="Oval 73"/>
            <p:cNvSpPr/>
            <p:nvPr/>
          </p:nvSpPr>
          <p:spPr>
            <a:xfrm>
              <a:off x="1540597" y="4801759"/>
              <a:ext cx="288032" cy="288032"/>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grpSp>
      <p:sp>
        <p:nvSpPr>
          <p:cNvPr id="10" name="Plus 9"/>
          <p:cNvSpPr/>
          <p:nvPr/>
        </p:nvSpPr>
        <p:spPr>
          <a:xfrm>
            <a:off x="4183360" y="601030"/>
            <a:ext cx="244624" cy="384304"/>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3" name="Straight Arrow Connector 12"/>
          <p:cNvCxnSpPr/>
          <p:nvPr/>
        </p:nvCxnSpPr>
        <p:spPr>
          <a:xfrm>
            <a:off x="4411029" y="1278710"/>
            <a:ext cx="16955" cy="141444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nvGrpSpPr>
          <p:cNvPr id="14" name="Group 13"/>
          <p:cNvGrpSpPr/>
          <p:nvPr/>
        </p:nvGrpSpPr>
        <p:grpSpPr>
          <a:xfrm>
            <a:off x="2085924" y="2693151"/>
            <a:ext cx="4567196" cy="3954367"/>
            <a:chOff x="2085924" y="2693151"/>
            <a:chExt cx="4567196" cy="3954367"/>
          </a:xfrm>
        </p:grpSpPr>
        <p:grpSp>
          <p:nvGrpSpPr>
            <p:cNvPr id="80" name="Group 79"/>
            <p:cNvGrpSpPr/>
            <p:nvPr/>
          </p:nvGrpSpPr>
          <p:grpSpPr>
            <a:xfrm>
              <a:off x="2085924" y="2693151"/>
              <a:ext cx="4567196" cy="3954367"/>
              <a:chOff x="3995936" y="2564904"/>
              <a:chExt cx="4567196" cy="3954367"/>
            </a:xfrm>
          </p:grpSpPr>
          <p:sp>
            <p:nvSpPr>
              <p:cNvPr id="83" name="Freeform 82"/>
              <p:cNvSpPr/>
              <p:nvPr/>
            </p:nvSpPr>
            <p:spPr>
              <a:xfrm>
                <a:off x="3995936" y="2564904"/>
                <a:ext cx="4567196" cy="3954367"/>
              </a:xfrm>
              <a:custGeom>
                <a:avLst/>
                <a:gdLst>
                  <a:gd name="connsiteX0" fmla="*/ 0 w 2756848"/>
                  <a:gd name="connsiteY0" fmla="*/ 54591 h 1842448"/>
                  <a:gd name="connsiteX1" fmla="*/ 750627 w 2756848"/>
                  <a:gd name="connsiteY1" fmla="*/ 1842448 h 1842448"/>
                  <a:gd name="connsiteX2" fmla="*/ 2074460 w 2756848"/>
                  <a:gd name="connsiteY2" fmla="*/ 1842448 h 1842448"/>
                  <a:gd name="connsiteX3" fmla="*/ 2756848 w 2756848"/>
                  <a:gd name="connsiteY3" fmla="*/ 0 h 1842448"/>
                </a:gdLst>
                <a:ahLst/>
                <a:cxnLst>
                  <a:cxn ang="0">
                    <a:pos x="connsiteX0" y="connsiteY0"/>
                  </a:cxn>
                  <a:cxn ang="0">
                    <a:pos x="connsiteX1" y="connsiteY1"/>
                  </a:cxn>
                  <a:cxn ang="0">
                    <a:pos x="connsiteX2" y="connsiteY2"/>
                  </a:cxn>
                  <a:cxn ang="0">
                    <a:pos x="connsiteX3" y="connsiteY3"/>
                  </a:cxn>
                </a:cxnLst>
                <a:rect l="l" t="t" r="r" b="b"/>
                <a:pathLst>
                  <a:path w="2756848" h="1842448">
                    <a:moveTo>
                      <a:pt x="0" y="54591"/>
                    </a:moveTo>
                    <a:lnTo>
                      <a:pt x="750627" y="1842448"/>
                    </a:lnTo>
                    <a:lnTo>
                      <a:pt x="2074460" y="1842448"/>
                    </a:lnTo>
                    <a:lnTo>
                      <a:pt x="2756848" y="0"/>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4" name="Oval 83"/>
              <p:cNvSpPr/>
              <p:nvPr/>
            </p:nvSpPr>
            <p:spPr>
              <a:xfrm>
                <a:off x="5047456" y="4921071"/>
                <a:ext cx="489248" cy="504056"/>
              </a:xfrm>
              <a:prstGeom prst="ellipse">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5" name="Oval 84"/>
              <p:cNvSpPr/>
              <p:nvPr/>
            </p:nvSpPr>
            <p:spPr>
              <a:xfrm>
                <a:off x="5367226" y="4373488"/>
                <a:ext cx="489248" cy="504056"/>
              </a:xfrm>
              <a:prstGeom prst="ellipse">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6" name="Oval 85"/>
              <p:cNvSpPr/>
              <p:nvPr/>
            </p:nvSpPr>
            <p:spPr>
              <a:xfrm>
                <a:off x="5831793" y="4124135"/>
                <a:ext cx="489248" cy="504056"/>
              </a:xfrm>
              <a:prstGeom prst="ellipse">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7" name="Oval 86"/>
              <p:cNvSpPr/>
              <p:nvPr/>
            </p:nvSpPr>
            <p:spPr>
              <a:xfrm>
                <a:off x="6384289" y="4036500"/>
                <a:ext cx="489248" cy="504056"/>
              </a:xfrm>
              <a:prstGeom prst="ellipse">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8" name="Oval 87"/>
              <p:cNvSpPr/>
              <p:nvPr/>
            </p:nvSpPr>
            <p:spPr>
              <a:xfrm>
                <a:off x="6109384" y="3617404"/>
                <a:ext cx="489248" cy="504056"/>
              </a:xfrm>
              <a:prstGeom prst="ellipse">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9" name="Oval 88"/>
              <p:cNvSpPr/>
              <p:nvPr/>
            </p:nvSpPr>
            <p:spPr>
              <a:xfrm>
                <a:off x="5620136" y="3617404"/>
                <a:ext cx="489248" cy="504056"/>
              </a:xfrm>
              <a:prstGeom prst="ellipse">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0" name="Oval 89"/>
              <p:cNvSpPr/>
              <p:nvPr/>
            </p:nvSpPr>
            <p:spPr>
              <a:xfrm>
                <a:off x="5536704" y="3110111"/>
                <a:ext cx="489248" cy="504056"/>
              </a:xfrm>
              <a:prstGeom prst="ellipse">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1" name="Oval 90"/>
              <p:cNvSpPr/>
              <p:nvPr/>
            </p:nvSpPr>
            <p:spPr>
              <a:xfrm>
                <a:off x="5130888" y="3532444"/>
                <a:ext cx="489248" cy="504056"/>
              </a:xfrm>
              <a:prstGeom prst="ellipse">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2" name="Oval 91"/>
              <p:cNvSpPr/>
              <p:nvPr/>
            </p:nvSpPr>
            <p:spPr>
              <a:xfrm>
                <a:off x="4946848" y="4040597"/>
                <a:ext cx="489248" cy="504056"/>
              </a:xfrm>
              <a:prstGeom prst="ellipse">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3" name="Oval 92"/>
              <p:cNvSpPr/>
              <p:nvPr/>
            </p:nvSpPr>
            <p:spPr>
              <a:xfrm>
                <a:off x="4802832" y="3113348"/>
                <a:ext cx="489248" cy="504056"/>
              </a:xfrm>
              <a:prstGeom prst="ellipse">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4" name="Oval 93"/>
              <p:cNvSpPr/>
              <p:nvPr/>
            </p:nvSpPr>
            <p:spPr>
              <a:xfrm>
                <a:off x="4635791" y="3593859"/>
                <a:ext cx="489248" cy="504056"/>
              </a:xfrm>
              <a:prstGeom prst="ellipse">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5" name="Oval 94"/>
              <p:cNvSpPr/>
              <p:nvPr/>
            </p:nvSpPr>
            <p:spPr>
              <a:xfrm>
                <a:off x="5712458" y="6010046"/>
                <a:ext cx="489248" cy="504056"/>
              </a:xfrm>
              <a:prstGeom prst="ellipse">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6" name="Oval 95"/>
              <p:cNvSpPr/>
              <p:nvPr/>
            </p:nvSpPr>
            <p:spPr>
              <a:xfrm>
                <a:off x="5856474" y="5505990"/>
                <a:ext cx="489248" cy="504056"/>
              </a:xfrm>
              <a:prstGeom prst="ellipse">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7" name="Oval 96"/>
              <p:cNvSpPr/>
              <p:nvPr/>
            </p:nvSpPr>
            <p:spPr>
              <a:xfrm>
                <a:off x="6345722" y="5674589"/>
                <a:ext cx="489248" cy="504056"/>
              </a:xfrm>
              <a:prstGeom prst="ellipse">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8" name="Oval 97"/>
              <p:cNvSpPr/>
              <p:nvPr/>
            </p:nvSpPr>
            <p:spPr>
              <a:xfrm>
                <a:off x="6896191" y="5253962"/>
                <a:ext cx="489248" cy="504056"/>
              </a:xfrm>
              <a:prstGeom prst="ellipse">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9" name="Oval 98"/>
              <p:cNvSpPr/>
              <p:nvPr/>
            </p:nvSpPr>
            <p:spPr>
              <a:xfrm>
                <a:off x="6529762" y="5001934"/>
                <a:ext cx="489248" cy="504056"/>
              </a:xfrm>
              <a:prstGeom prst="ellipse">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0" name="Oval 99"/>
              <p:cNvSpPr/>
              <p:nvPr/>
            </p:nvSpPr>
            <p:spPr>
              <a:xfrm>
                <a:off x="6040514" y="5001934"/>
                <a:ext cx="489248" cy="504056"/>
              </a:xfrm>
              <a:prstGeom prst="ellipse">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1" name="Oval 100"/>
              <p:cNvSpPr/>
              <p:nvPr/>
            </p:nvSpPr>
            <p:spPr>
              <a:xfrm>
                <a:off x="6321041" y="4540556"/>
                <a:ext cx="489248" cy="504056"/>
              </a:xfrm>
              <a:prstGeom prst="ellipse">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2" name="Oval 101"/>
              <p:cNvSpPr/>
              <p:nvPr/>
            </p:nvSpPr>
            <p:spPr>
              <a:xfrm>
                <a:off x="5191472" y="5925086"/>
                <a:ext cx="489248" cy="504056"/>
              </a:xfrm>
              <a:prstGeom prst="ellipse">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3" name="Oval 102"/>
              <p:cNvSpPr/>
              <p:nvPr/>
            </p:nvSpPr>
            <p:spPr>
              <a:xfrm>
                <a:off x="5367226" y="5425127"/>
                <a:ext cx="489248" cy="504056"/>
              </a:xfrm>
              <a:prstGeom prst="ellipse">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4" name="Oval 103"/>
              <p:cNvSpPr/>
              <p:nvPr/>
            </p:nvSpPr>
            <p:spPr>
              <a:xfrm>
                <a:off x="4785811" y="4497878"/>
                <a:ext cx="489248" cy="504056"/>
              </a:xfrm>
              <a:prstGeom prst="ellipse">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5" name="Oval 104"/>
              <p:cNvSpPr/>
              <p:nvPr/>
            </p:nvSpPr>
            <p:spPr>
              <a:xfrm>
                <a:off x="5551266" y="4995361"/>
                <a:ext cx="489248" cy="504056"/>
              </a:xfrm>
              <a:prstGeom prst="ellipse">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6" name="Oval 105"/>
              <p:cNvSpPr/>
              <p:nvPr/>
            </p:nvSpPr>
            <p:spPr>
              <a:xfrm>
                <a:off x="6554348" y="3454404"/>
                <a:ext cx="489248" cy="504056"/>
              </a:xfrm>
              <a:prstGeom prst="ellipse">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7" name="Oval 106"/>
              <p:cNvSpPr/>
              <p:nvPr/>
            </p:nvSpPr>
            <p:spPr>
              <a:xfrm>
                <a:off x="7043596" y="3623003"/>
                <a:ext cx="489248" cy="504056"/>
              </a:xfrm>
              <a:prstGeom prst="ellipse">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8" name="Oval 107"/>
              <p:cNvSpPr/>
              <p:nvPr/>
            </p:nvSpPr>
            <p:spPr>
              <a:xfrm>
                <a:off x="6873537" y="4065566"/>
                <a:ext cx="489248" cy="504056"/>
              </a:xfrm>
              <a:prstGeom prst="ellipse">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9" name="Oval 108"/>
              <p:cNvSpPr/>
              <p:nvPr/>
            </p:nvSpPr>
            <p:spPr>
              <a:xfrm>
                <a:off x="7227636" y="2950348"/>
                <a:ext cx="489248" cy="504056"/>
              </a:xfrm>
              <a:prstGeom prst="ellipse">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Century Gothic" panose="020B0502020202020204" pitchFamily="34" charset="0"/>
                </a:endParaRPr>
              </a:p>
            </p:txBody>
          </p:sp>
          <p:sp>
            <p:nvSpPr>
              <p:cNvPr id="110" name="Oval 109"/>
              <p:cNvSpPr/>
              <p:nvPr/>
            </p:nvSpPr>
            <p:spPr>
              <a:xfrm>
                <a:off x="6738388" y="2950348"/>
                <a:ext cx="489248" cy="504056"/>
              </a:xfrm>
              <a:prstGeom prst="ellipse">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Century Gothic" panose="020B0502020202020204" pitchFamily="34" charset="0"/>
                </a:endParaRPr>
              </a:p>
            </p:txBody>
          </p:sp>
          <p:sp>
            <p:nvSpPr>
              <p:cNvPr id="111" name="Oval 110"/>
              <p:cNvSpPr/>
              <p:nvPr/>
            </p:nvSpPr>
            <p:spPr>
              <a:xfrm>
                <a:off x="6180421" y="3128544"/>
                <a:ext cx="489248" cy="504056"/>
              </a:xfrm>
              <a:prstGeom prst="ellipse">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2" name="Oval 111"/>
              <p:cNvSpPr/>
              <p:nvPr/>
            </p:nvSpPr>
            <p:spPr>
              <a:xfrm>
                <a:off x="7529148" y="3958460"/>
                <a:ext cx="489248" cy="504056"/>
              </a:xfrm>
              <a:prstGeom prst="ellipse">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3" name="Oval 112"/>
              <p:cNvSpPr/>
              <p:nvPr/>
            </p:nvSpPr>
            <p:spPr>
              <a:xfrm>
                <a:off x="7532844" y="3435988"/>
                <a:ext cx="489248" cy="504056"/>
              </a:xfrm>
              <a:prstGeom prst="ellipse">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4" name="Oval 113"/>
              <p:cNvSpPr/>
              <p:nvPr/>
            </p:nvSpPr>
            <p:spPr>
              <a:xfrm>
                <a:off x="6841489" y="4569622"/>
                <a:ext cx="489248" cy="504056"/>
              </a:xfrm>
              <a:prstGeom prst="ellipse">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5" name="Oval 114"/>
              <p:cNvSpPr/>
              <p:nvPr/>
            </p:nvSpPr>
            <p:spPr>
              <a:xfrm>
                <a:off x="7220630" y="4916974"/>
                <a:ext cx="489248" cy="504056"/>
              </a:xfrm>
              <a:prstGeom prst="ellipse">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6" name="Oval 115"/>
              <p:cNvSpPr/>
              <p:nvPr/>
            </p:nvSpPr>
            <p:spPr>
              <a:xfrm>
                <a:off x="7483137" y="4470592"/>
                <a:ext cx="489248" cy="504056"/>
              </a:xfrm>
              <a:prstGeom prst="ellipse">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7" name="Oval 116"/>
              <p:cNvSpPr/>
              <p:nvPr/>
            </p:nvSpPr>
            <p:spPr>
              <a:xfrm>
                <a:off x="7043912" y="5736777"/>
                <a:ext cx="489248" cy="504056"/>
              </a:xfrm>
              <a:prstGeom prst="ellipse">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8" name="Oval 117"/>
              <p:cNvSpPr/>
              <p:nvPr/>
            </p:nvSpPr>
            <p:spPr>
              <a:xfrm>
                <a:off x="6646814" y="6015215"/>
                <a:ext cx="489248" cy="504056"/>
              </a:xfrm>
              <a:prstGeom prst="ellipse">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9" name="Oval 118"/>
              <p:cNvSpPr/>
              <p:nvPr/>
            </p:nvSpPr>
            <p:spPr>
              <a:xfrm>
                <a:off x="4296563" y="3265748"/>
                <a:ext cx="489248" cy="504056"/>
              </a:xfrm>
              <a:prstGeom prst="ellipse">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21" name="Oval 120"/>
            <p:cNvSpPr/>
            <p:nvPr/>
          </p:nvSpPr>
          <p:spPr>
            <a:xfrm>
              <a:off x="4284549" y="6176253"/>
              <a:ext cx="189728" cy="190875"/>
            </a:xfrm>
            <a:prstGeom prst="ellipse">
              <a:avLst/>
            </a:prstGeom>
            <a:solidFill>
              <a:schemeClr val="accent3">
                <a:lumMod val="75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p>
          </p:txBody>
        </p:sp>
        <p:sp>
          <p:nvSpPr>
            <p:cNvPr id="122" name="Oval 121"/>
            <p:cNvSpPr/>
            <p:nvPr/>
          </p:nvSpPr>
          <p:spPr>
            <a:xfrm>
              <a:off x="2847108" y="4420460"/>
              <a:ext cx="189728" cy="190875"/>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123" name="Oval 122"/>
            <p:cNvSpPr/>
            <p:nvPr/>
          </p:nvSpPr>
          <p:spPr>
            <a:xfrm>
              <a:off x="5462871" y="5729674"/>
              <a:ext cx="189728" cy="190875"/>
            </a:xfrm>
            <a:prstGeom prst="ellipse">
              <a:avLst/>
            </a:prstGeom>
            <a:solidFill>
              <a:schemeClr val="accent3">
                <a:lumMod val="75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p>
          </p:txBody>
        </p:sp>
        <p:sp>
          <p:nvSpPr>
            <p:cNvPr id="124" name="Oval 123"/>
            <p:cNvSpPr/>
            <p:nvPr/>
          </p:nvSpPr>
          <p:spPr>
            <a:xfrm>
              <a:off x="5285699" y="6443067"/>
              <a:ext cx="189728" cy="190875"/>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125" name="Oval 124"/>
            <p:cNvSpPr/>
            <p:nvPr/>
          </p:nvSpPr>
          <p:spPr>
            <a:xfrm>
              <a:off x="4221301" y="4854459"/>
              <a:ext cx="189728" cy="190875"/>
            </a:xfrm>
            <a:prstGeom prst="ellipse">
              <a:avLst/>
            </a:prstGeom>
            <a:solidFill>
              <a:schemeClr val="accent3">
                <a:lumMod val="75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p>
          </p:txBody>
        </p:sp>
        <p:sp>
          <p:nvSpPr>
            <p:cNvPr id="126" name="Oval 125"/>
            <p:cNvSpPr/>
            <p:nvPr/>
          </p:nvSpPr>
          <p:spPr>
            <a:xfrm>
              <a:off x="3641254" y="4243297"/>
              <a:ext cx="189728" cy="190875"/>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127" name="Oval 126"/>
            <p:cNvSpPr/>
            <p:nvPr/>
          </p:nvSpPr>
          <p:spPr>
            <a:xfrm>
              <a:off x="3137444" y="5538799"/>
              <a:ext cx="189728" cy="190875"/>
            </a:xfrm>
            <a:prstGeom prst="ellipse">
              <a:avLst/>
            </a:prstGeom>
            <a:solidFill>
              <a:schemeClr val="accent3">
                <a:lumMod val="75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p>
          </p:txBody>
        </p:sp>
        <p:sp>
          <p:nvSpPr>
            <p:cNvPr id="128" name="Oval 127"/>
            <p:cNvSpPr/>
            <p:nvPr/>
          </p:nvSpPr>
          <p:spPr>
            <a:xfrm>
              <a:off x="5383599" y="4798411"/>
              <a:ext cx="189728" cy="190875"/>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129" name="Oval 128"/>
            <p:cNvSpPr/>
            <p:nvPr/>
          </p:nvSpPr>
          <p:spPr>
            <a:xfrm>
              <a:off x="4093586" y="3569972"/>
              <a:ext cx="189728" cy="190875"/>
            </a:xfrm>
            <a:prstGeom prst="ellipse">
              <a:avLst/>
            </a:prstGeom>
            <a:solidFill>
              <a:schemeClr val="accent3">
                <a:lumMod val="75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p>
          </p:txBody>
        </p:sp>
        <p:sp>
          <p:nvSpPr>
            <p:cNvPr id="130" name="Oval 129"/>
            <p:cNvSpPr/>
            <p:nvPr/>
          </p:nvSpPr>
          <p:spPr>
            <a:xfrm>
              <a:off x="3315973" y="5790827"/>
              <a:ext cx="189728" cy="190875"/>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131" name="Oval 130"/>
            <p:cNvSpPr/>
            <p:nvPr/>
          </p:nvSpPr>
          <p:spPr>
            <a:xfrm>
              <a:off x="4927832" y="5832704"/>
              <a:ext cx="189728" cy="190875"/>
            </a:xfrm>
            <a:prstGeom prst="ellipse">
              <a:avLst/>
            </a:prstGeom>
            <a:solidFill>
              <a:schemeClr val="accent3">
                <a:lumMod val="75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p>
          </p:txBody>
        </p:sp>
        <p:sp>
          <p:nvSpPr>
            <p:cNvPr id="132" name="Oval 131"/>
            <p:cNvSpPr/>
            <p:nvPr/>
          </p:nvSpPr>
          <p:spPr>
            <a:xfrm>
              <a:off x="4474277" y="5567762"/>
              <a:ext cx="189728" cy="190875"/>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133" name="Oval 132"/>
            <p:cNvSpPr/>
            <p:nvPr/>
          </p:nvSpPr>
          <p:spPr>
            <a:xfrm>
              <a:off x="5440132" y="4399888"/>
              <a:ext cx="189728" cy="190875"/>
            </a:xfrm>
            <a:prstGeom prst="ellipse">
              <a:avLst/>
            </a:prstGeom>
            <a:solidFill>
              <a:schemeClr val="accent3">
                <a:lumMod val="75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p>
          </p:txBody>
        </p:sp>
        <p:sp>
          <p:nvSpPr>
            <p:cNvPr id="134" name="Oval 133"/>
            <p:cNvSpPr/>
            <p:nvPr/>
          </p:nvSpPr>
          <p:spPr>
            <a:xfrm>
              <a:off x="5222609" y="3538223"/>
              <a:ext cx="189728" cy="190875"/>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135" name="Oval 134"/>
            <p:cNvSpPr/>
            <p:nvPr/>
          </p:nvSpPr>
          <p:spPr>
            <a:xfrm>
              <a:off x="3421233" y="3469816"/>
              <a:ext cx="189728" cy="190875"/>
            </a:xfrm>
            <a:prstGeom prst="ellipse">
              <a:avLst/>
            </a:prstGeom>
            <a:solidFill>
              <a:schemeClr val="accent3">
                <a:lumMod val="75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p>
          </p:txBody>
        </p:sp>
        <p:sp>
          <p:nvSpPr>
            <p:cNvPr id="136" name="Oval 135"/>
            <p:cNvSpPr/>
            <p:nvPr/>
          </p:nvSpPr>
          <p:spPr>
            <a:xfrm>
              <a:off x="3580980" y="5011050"/>
              <a:ext cx="189728" cy="190875"/>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grpSp>
      <p:sp>
        <p:nvSpPr>
          <p:cNvPr id="15" name="TextBox 14"/>
          <p:cNvSpPr txBox="1"/>
          <p:nvPr/>
        </p:nvSpPr>
        <p:spPr>
          <a:xfrm>
            <a:off x="6481502" y="3429961"/>
            <a:ext cx="2490880" cy="3108543"/>
          </a:xfrm>
          <a:prstGeom prst="rect">
            <a:avLst/>
          </a:prstGeom>
          <a:noFill/>
        </p:spPr>
        <p:txBody>
          <a:bodyPr wrap="square" rtlCol="0">
            <a:spAutoFit/>
          </a:bodyPr>
          <a:lstStyle/>
          <a:p>
            <a:r>
              <a:rPr lang="en-GB" sz="2800" dirty="0" smtClean="0">
                <a:latin typeface="Century Gothic" panose="020B0502020202020204" pitchFamily="34" charset="0"/>
              </a:rPr>
              <a:t>Charged particles are now free to move so </a:t>
            </a:r>
            <a:r>
              <a:rPr lang="en-GB" sz="2800" dirty="0" err="1" smtClean="0">
                <a:latin typeface="Century Gothic" panose="020B0502020202020204" pitchFamily="34" charset="0"/>
              </a:rPr>
              <a:t>NaCl</a:t>
            </a:r>
            <a:r>
              <a:rPr lang="en-GB" sz="2800" dirty="0" smtClean="0">
                <a:latin typeface="Century Gothic" panose="020B0502020202020204" pitchFamily="34" charset="0"/>
              </a:rPr>
              <a:t>(</a:t>
            </a:r>
            <a:r>
              <a:rPr lang="en-GB" sz="2800" dirty="0" err="1" smtClean="0">
                <a:latin typeface="Century Gothic" panose="020B0502020202020204" pitchFamily="34" charset="0"/>
              </a:rPr>
              <a:t>aq</a:t>
            </a:r>
            <a:r>
              <a:rPr lang="en-GB" sz="2800" dirty="0" smtClean="0">
                <a:latin typeface="Century Gothic" panose="020B0502020202020204" pitchFamily="34" charset="0"/>
              </a:rPr>
              <a:t>) can conduct electricity</a:t>
            </a:r>
            <a:endParaRPr lang="en-GB" sz="2800" dirty="0">
              <a:latin typeface="Century Gothic" panose="020B0502020202020204" pitchFamily="34" charset="0"/>
            </a:endParaRPr>
          </a:p>
        </p:txBody>
      </p:sp>
    </p:spTree>
    <p:extLst>
      <p:ext uri="{BB962C8B-B14F-4D97-AF65-F5344CB8AC3E}">
        <p14:creationId xmlns:p14="http://schemas.microsoft.com/office/powerpoint/2010/main" val="96135966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5904656"/>
          </a:xfrm>
        </p:spPr>
        <p:txBody>
          <a:bodyPr>
            <a:normAutofit/>
          </a:bodyPr>
          <a:lstStyle/>
          <a:p>
            <a:r>
              <a:rPr lang="en-GB" dirty="0" smtClean="0">
                <a:latin typeface="Century Gothic" panose="020B0502020202020204" pitchFamily="34" charset="0"/>
              </a:rPr>
              <a:t>Question 38-41</a:t>
            </a:r>
          </a:p>
          <a:p>
            <a:endParaRPr lang="en-GB" dirty="0">
              <a:latin typeface="Century Gothic" panose="020B0502020202020204" pitchFamily="34" charset="0"/>
            </a:endParaRPr>
          </a:p>
          <a:p>
            <a:r>
              <a:rPr lang="en-GB" dirty="0" smtClean="0">
                <a:latin typeface="Century Gothic" panose="020B0502020202020204" pitchFamily="34" charset="0"/>
              </a:rPr>
              <a:t>Summary questions to finish the unit</a:t>
            </a:r>
            <a:endParaRPr lang="en-GB" dirty="0">
              <a:latin typeface="Century Gothic" panose="020B0502020202020204" pitchFamily="34" charset="0"/>
            </a:endParaRPr>
          </a:p>
        </p:txBody>
      </p:sp>
    </p:spTree>
    <p:extLst>
      <p:ext uri="{BB962C8B-B14F-4D97-AF65-F5344CB8AC3E}">
        <p14:creationId xmlns:p14="http://schemas.microsoft.com/office/powerpoint/2010/main" val="3546575519"/>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TotalTime>
  <Words>821</Words>
  <Application>Microsoft Office PowerPoint</Application>
  <PresentationFormat>On-screen Show (4:3)</PresentationFormat>
  <Paragraphs>133</Paragraphs>
  <Slides>22</Slides>
  <Notes>6</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Ions</vt:lpstr>
      <vt:lpstr>PowerPoint Presentation</vt:lpstr>
      <vt:lpstr>PowerPoint Presentation</vt:lpstr>
      <vt:lpstr>PowerPoint Presentation</vt:lpstr>
      <vt:lpstr>Question 5</vt:lpstr>
      <vt:lpstr>PowerPoint Presentation</vt:lpstr>
      <vt:lpstr>PowerPoint Presentation</vt:lpstr>
      <vt:lpstr>PowerPoint Presentation</vt:lpstr>
      <vt:lpstr>Ionic Structure and Properties</vt:lpstr>
      <vt:lpstr>PowerPoint Presentation</vt:lpstr>
      <vt:lpstr>PowerPoint Presentation</vt:lpstr>
      <vt:lpstr>PowerPoint Presentation</vt:lpstr>
      <vt:lpstr>PowerPoint Presentation</vt:lpstr>
      <vt:lpstr>PowerPoint Presentation</vt:lpstr>
      <vt:lpstr>Properties of ionic compounds</vt:lpstr>
      <vt:lpstr>What would this look like if you heated it beyond its melting point?</vt:lpstr>
      <vt:lpstr>PowerPoint Presentation</vt:lpstr>
      <vt:lpstr>PowerPoint Presentation</vt:lpstr>
      <vt:lpstr>Electrical conductivity</vt:lpstr>
      <vt:lpstr>Sodium chloride and water</vt:lpstr>
      <vt:lpstr>PowerPoint Presentation</vt:lpstr>
      <vt:lpstr>PowerPoint Presentation</vt:lpstr>
    </vt:vector>
  </TitlesOfParts>
  <Company>Jewish Community Secondary School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Ions</dc:title>
  <dc:creator>Adam Boxer</dc:creator>
  <cp:lastModifiedBy>Adam Boxer</cp:lastModifiedBy>
  <cp:revision>2</cp:revision>
  <dcterms:created xsi:type="dcterms:W3CDTF">2017-06-22T11:42:46Z</dcterms:created>
  <dcterms:modified xsi:type="dcterms:W3CDTF">2017-06-22T11:56:43Z</dcterms:modified>
</cp:coreProperties>
</file>