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256" r:id="rId2"/>
    <p:sldId id="257" r:id="rId3"/>
    <p:sldId id="260" r:id="rId4"/>
    <p:sldId id="261" r:id="rId5"/>
    <p:sldId id="258" r:id="rId6"/>
    <p:sldId id="262" r:id="rId7"/>
    <p:sldId id="259" r:id="rId8"/>
    <p:sldId id="334" r:id="rId9"/>
    <p:sldId id="263" r:id="rId10"/>
    <p:sldId id="264" r:id="rId11"/>
    <p:sldId id="267" r:id="rId12"/>
    <p:sldId id="265" r:id="rId13"/>
    <p:sldId id="266" r:id="rId14"/>
    <p:sldId id="268" r:id="rId15"/>
    <p:sldId id="269" r:id="rId16"/>
    <p:sldId id="326" r:id="rId17"/>
    <p:sldId id="270" r:id="rId18"/>
    <p:sldId id="271" r:id="rId19"/>
    <p:sldId id="272" r:id="rId20"/>
    <p:sldId id="327" r:id="rId21"/>
    <p:sldId id="273" r:id="rId22"/>
    <p:sldId id="274" r:id="rId23"/>
    <p:sldId id="275" r:id="rId24"/>
    <p:sldId id="276" r:id="rId25"/>
    <p:sldId id="277" r:id="rId26"/>
    <p:sldId id="280" r:id="rId27"/>
    <p:sldId id="278" r:id="rId28"/>
    <p:sldId id="279" r:id="rId29"/>
    <p:sldId id="328" r:id="rId30"/>
    <p:sldId id="281" r:id="rId31"/>
    <p:sldId id="282" r:id="rId32"/>
    <p:sldId id="283" r:id="rId33"/>
    <p:sldId id="285" r:id="rId34"/>
    <p:sldId id="329" r:id="rId35"/>
    <p:sldId id="284" r:id="rId36"/>
    <p:sldId id="286" r:id="rId37"/>
    <p:sldId id="332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8" r:id="rId46"/>
    <p:sldId id="294" r:id="rId47"/>
    <p:sldId id="295" r:id="rId48"/>
    <p:sldId id="296" r:id="rId49"/>
    <p:sldId id="299" r:id="rId50"/>
    <p:sldId id="330" r:id="rId51"/>
    <p:sldId id="297" r:id="rId52"/>
    <p:sldId id="300" r:id="rId53"/>
    <p:sldId id="301" r:id="rId54"/>
    <p:sldId id="302" r:id="rId55"/>
    <p:sldId id="303" r:id="rId56"/>
    <p:sldId id="304" r:id="rId57"/>
    <p:sldId id="331" r:id="rId58"/>
    <p:sldId id="305" r:id="rId59"/>
    <p:sldId id="306" r:id="rId60"/>
    <p:sldId id="309" r:id="rId61"/>
    <p:sldId id="307" r:id="rId62"/>
    <p:sldId id="308" r:id="rId63"/>
    <p:sldId id="310" r:id="rId64"/>
    <p:sldId id="311" r:id="rId65"/>
    <p:sldId id="333" r:id="rId66"/>
    <p:sldId id="312" r:id="rId67"/>
    <p:sldId id="313" r:id="rId68"/>
    <p:sldId id="314" r:id="rId69"/>
    <p:sldId id="315" r:id="rId70"/>
    <p:sldId id="316" r:id="rId71"/>
    <p:sldId id="317" r:id="rId72"/>
    <p:sldId id="318" r:id="rId73"/>
    <p:sldId id="319" r:id="rId74"/>
    <p:sldId id="320" r:id="rId75"/>
    <p:sldId id="321" r:id="rId76"/>
    <p:sldId id="322" r:id="rId77"/>
    <p:sldId id="323" r:id="rId78"/>
    <p:sldId id="325" r:id="rId79"/>
    <p:sldId id="324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8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F3B3-5E72-4B06-A925-1A3B9AB9F77C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674FD-AE83-41DB-983A-336C94FF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88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</a:t>
            </a:r>
            <a:r>
              <a:rPr lang="en-GB" baseline="0" dirty="0"/>
              <a:t> use the Earth’s resources for warmth, shelter, food, transport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966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Natural and synthetic resources. A natural apple and a synthetic apple. </a:t>
            </a:r>
            <a:r>
              <a:rPr lang="en-GB" dirty="0" err="1"/>
              <a:t>Ho</a:t>
            </a:r>
            <a:r>
              <a:rPr lang="en-GB" dirty="0"/>
              <a:t> </a:t>
            </a:r>
            <a:r>
              <a:rPr lang="en-GB" dirty="0" err="1"/>
              <a:t>ho</a:t>
            </a:r>
            <a:r>
              <a:rPr lang="en-GB" dirty="0"/>
              <a:t> ho.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31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Finite vs. renewable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515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 of our water originally comes from rain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361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Where “natural” water can collect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281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Andy Holmes – Steve Redgrave’s rowing</a:t>
            </a:r>
            <a:r>
              <a:rPr lang="en-GB" baseline="0" dirty="0"/>
              <a:t> partner – died of Weil’s disease which is from drinking contaminated water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872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 the same as pure water!</a:t>
            </a:r>
            <a:r>
              <a:rPr lang="en-GB" baseline="0" dirty="0"/>
              <a:t> It still has dissolved stuff in it, just at safe (and even healthy) levels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461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Ashkelon desalination plant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922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Eutrophication – agricultural waste water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109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Water</a:t>
            </a:r>
            <a:r>
              <a:rPr lang="en-GB" baseline="0" dirty="0"/>
              <a:t> drained from a mine in South Africa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703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Scishow</a:t>
            </a:r>
            <a:r>
              <a:rPr lang="en-GB" dirty="0"/>
              <a:t> on waste treatment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299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Yes, yes JC is not exactly savoury but hey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279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 from http://www.bbc.co.uk/news/science-environment-42264788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399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Table in mastery booklet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423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Nasty piece of work Haber was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74FD-AE83-41DB-983A-336C94FF28B0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24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17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3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35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87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43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918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11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12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46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347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11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9AA0D-A823-4792-95C4-A0401F2F8AEB}" type="datetimeFigureOut">
              <a:rPr lang="en-GB" smtClean="0"/>
              <a:t>13/03/2019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48D42-86EB-41DD-8CE8-1CFBEF680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34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.uk/url?sa=i&amp;rct=j&amp;q=&amp;esrc=s&amp;source=images&amp;cd=&amp;cad=rja&amp;uact=8&amp;ved=0ahUKEwiXkLfBobnYAhWMVxQKHY6dB6EQjRwIBw&amp;url=https://www.space.com/54-earth-history-composition-and-atmosphere.html&amp;psig=AOvVaw0Y-NWOWsooo0-dSEolU9Za&amp;ust=151498189124142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www.google.co.uk/url?sa=i&amp;rct=j&amp;q=&amp;esrc=s&amp;source=images&amp;cd=&amp;cad=rja&amp;uact=8&amp;ved=0ahUKEwi08NeLpLnYAhWCthQKHW9_C9UQjRwIBw&amp;url=http://www.goldenbricks.co.zw/product/solid-common-bricks&amp;psig=AOvVaw0cQ53ojc4Zxo-nmtU_crGd&amp;ust=1514982591230855" TargetMode="External"/><Relationship Id="rId7" Type="http://schemas.openxmlformats.org/officeDocument/2006/relationships/hyperlink" Target="https://www.google.co.uk/url?sa=i&amp;rct=j&amp;q=&amp;esrc=s&amp;source=images&amp;cd=&amp;cad=rja&amp;uact=8&amp;ved=0ahUKEwjEhaihpLnYAhXGwxQKHRD-C4sQjRwIBw&amp;url=https://www.thoughtco.com/metal-properties-quiz-4060806&amp;psig=AOvVaw226hag-yKgPxjmqY5yrrdL&amp;ust=1514982634827024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hyperlink" Target="https://www.google.co.uk/url?sa=i&amp;rct=j&amp;q=&amp;esrc=s&amp;source=images&amp;cd=&amp;cad=rja&amp;uact=8&amp;ved=0ahUKEwj3_ZfApLnYAhWCwxQKHQ8jBw8QjRwIBw&amp;url=https://www.pinterest.co.uk/pin/310115124318433903/&amp;psig=AOvVaw1c60p3dZi2ul5qKPgvSRBa&amp;ust=1514982687259712" TargetMode="External"/><Relationship Id="rId5" Type="http://schemas.openxmlformats.org/officeDocument/2006/relationships/hyperlink" Target="https://www.google.co.uk/url?sa=i&amp;rct=j&amp;q=&amp;esrc=s&amp;source=images&amp;cd=&amp;cad=rja&amp;uact=8&amp;ved=0ahUKEwjegYaWpLnYAhVDxRQKHcltBAgQjRwIBw&amp;url=https://www.tuin.co.uk/Larch-Timber-Dried.html&amp;psig=AOvVaw08_LfTtrrNQulNwDpKqDqo&amp;ust=1514982611182031" TargetMode="External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hyperlink" Target="http://www.google.co.uk/url?sa=i&amp;rct=j&amp;q=&amp;esrc=s&amp;source=images&amp;cd=&amp;cad=rja&amp;uact=8&amp;ved=0ahUKEwjA95mvpLnYAhVIzRQKHUSdBJ8QjRwIBw&amp;url=http://www.glassonline.com/site/news/channelname/Country-outlook/channel/21/id/22885&amp;psig=AOvVaw0L2vSgZxG_Yx4Dq8PAfuUG&amp;ust=151498266315019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jj3fOIpbnYAhXEtRQKHQ_nCcUQjRwIBw&amp;url=https://www.abl-networks.com/apple-error-53-whats-that-all-about/&amp;psig=AOvVaw0C49ob8Xw6csJ2YDWcjo0v&amp;ust=151498285312736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s://www.google.co.uk/url?sa=i&amp;rct=j&amp;q=&amp;esrc=s&amp;source=images&amp;cd=&amp;cad=rja&amp;uact=8&amp;ved=0ahUKEwjft9-dpbnYAhXJRhQKHYmQC7oQjRwIBw&amp;url=https://www.o2.co.uk/shop/phones/apple/iphone-7&amp;psig=AOvVaw1X6ru3-cUh180ZQqiFe_Gc&amp;ust=1514982894657768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8zonVpLnYAhVMbhQKHUlUDGsQjRwIBw&amp;url=http://www.thehindubusinessline.com/markets/commodities/crude-oil-prices-fall-as-demand-stalls/article7650999.ece&amp;psig=AOvVaw3Ca2cUK5pRSnKdMeotGCkG&amp;ust=151498273708293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://www.google.co.uk/url?sa=i&amp;rct=j&amp;q=&amp;esrc=s&amp;source=images&amp;cd=&amp;cad=rja&amp;uact=8&amp;ved=0ahUKEwiw8cvipLnYAhUHrRQKHWFOAF0QjRwIBw&amp;url=http://www.ipwatchdog.com/2015/04/17/biofuel-innovations-look-to-sustainably-fuel-the-future/id%3D56580/&amp;psig=AOvVaw3PrVaRY4Wrc9NFgnLF2E8i&amp;ust=1514982767923837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google.co.uk/url?sa=i&amp;rct=j&amp;q=&amp;esrc=s&amp;source=images&amp;cd=&amp;cad=rja&amp;uact=8&amp;ved=0ahUKEwiRuoCvvbnYAhWJHsAKHbDZCU0QjRwIBw&amp;url=https://sustainablepulse.com/2013/05/07/gm-crops-and-water-a-recipe-for-disaster/&amp;psig=AOvVaw0R-j9LPt9luITZePznGEyu&amp;ust=1514989341019629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jqjMfCvrnYAhVrCcAKHfnxCYgQjRwIBw&amp;url=https://pamanner.wordpress.com/2010/12/18/rain/&amp;psig=AOvVaw2ywApjsyjjlrt_RosspgwE&amp;ust=1514989676641026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s://www.google.co.uk/url?sa=i&amp;rct=j&amp;q=&amp;esrc=s&amp;source=images&amp;cd=&amp;cad=rja&amp;uact=8&amp;ved=0ahUKEwjyvKTEvbnYAhXhKMAKHRf-DIcQjRwIBw&amp;url=https://www.pexels.com/search/river/&amp;psig=AOvVaw26wQso8gzzumBc2waumq68&amp;ust=1514989404801413" TargetMode="External"/><Relationship Id="rId7" Type="http://schemas.openxmlformats.org/officeDocument/2006/relationships/hyperlink" Target="https://www.google.co.uk/url?sa=i&amp;rct=j&amp;q=&amp;esrc=s&amp;source=images&amp;cd=&amp;cad=rja&amp;uact=8&amp;ved=0ahUKEwiU5MrqvbnYAhULDMAKHT3JAYEQjRwIBw&amp;url=https://www.expedia.co.uk/San-Diego-County-Hotels-Inn-By-The-Sea-La-Jolla.h1705.Hotel-Information&amp;psig=AOvVaw1UPL84zdrse5vnht45oNwG&amp;ust=151498948233779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www.google.co.uk/url?sa=i&amp;rct=j&amp;q=&amp;esrc=s&amp;source=images&amp;cd=&amp;cad=rja&amp;uact=8&amp;ved=0ahUKEwiz3YvTvbnYAhUJJ8AKHf1VCJUQjRwIBw&amp;url=https://www.challenge.gov/challenge/estimating-reservoir-water-storage/&amp;psig=AOvVaw1VVwdRp6xdrK7SvU3CmBCm&amp;ust=1514989447787622" TargetMode="External"/><Relationship Id="rId10" Type="http://schemas.openxmlformats.org/officeDocument/2006/relationships/image" Target="../media/image18.jpeg"/><Relationship Id="rId4" Type="http://schemas.openxmlformats.org/officeDocument/2006/relationships/image" Target="../media/image15.jpeg"/><Relationship Id="rId9" Type="http://schemas.openxmlformats.org/officeDocument/2006/relationships/hyperlink" Target="http://www.google.co.uk/url?sa=i&amp;rct=j&amp;q=&amp;esrc=s&amp;source=images&amp;cd=&amp;cad=rja&amp;uact=8&amp;ved=0ahUKEwibmKeRvrnYAhXKLcAKHdp_Cs8QjRwIBw&amp;url=http://srrcd.ca/about-us/successes/roseau-well-inventory/&amp;psig=AOvVaw263iWRX4oUbcjVtwvdPE-u&amp;ust=151498953838207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huobNv7nYAhVmJsAKHRpfCVwQjRwIBw&amp;url=https://www.irishtimes.com/news/environment/bug-in-tap-water-puts-161-000-at-risk-of-crippling-illness-1.3218173&amp;psig=AOvVaw0QY3EBFXMYgItY4vRtHfVQ&amp;ust=1514989973436179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e6LyowLnYAhWKK8AKHcYTAh4QjRwIBw&amp;url=http://www.waterworld.com/articles/2015/02/ide-s-israel-seawater-ro-desalination-plant-sets-new-world-record.html&amp;psig=AOvVaw37-YmNL4vguVA2vO1mNijN&amp;ust=151499014310895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google.co.uk/url?sa=i&amp;rct=j&amp;q=&amp;esrc=s&amp;source=images&amp;cd=&amp;cad=rja&amp;uact=8&amp;ved=0ahUKEwi6jo7cw7vYAhXE0xQKHVjdD1cQjRwIBw&amp;url=https://www.123rf.com/photo_80631818_stock-vector-distillation-apparatus-diagram-with-full-process-and-lab-tools-including-thermometer-burner-condense.html&amp;psig=AOvVaw2vDIErwroRaYwsPfL6klX9&amp;ust=1515059793013804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google.co.uk/url?sa=i&amp;rct=j&amp;q=&amp;esrc=s&amp;source=images&amp;cd=&amp;cad=rja&amp;uact=8&amp;ved=0ahUKEwiju43bxbvYAhXDtRQKHQndATMQjRwIBw&amp;url=https://www.smithsonianmag.com/smart-news/sewage-water-reveals-communitys-illegal-drug-habits-180948197/&amp;psig=AOvVaw15bUaX5mUVwTEj-63YrjP2&amp;ust=1515060324535166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_m_uNxrvYAhWJuBQKHVb-CxMQjRwIBw&amp;url=https://en.wikipedia.org/wiki/Eutrophication&amp;psig=AOvVaw1iCBq8IAeUWfI6CMmhqF-K&amp;ust=151506043993534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&amp;url=http://www.mining.com/south-africa-has-failed-to-protect-locals-from-gold-mine-pollution-harvard-report/&amp;psig=AOvVaw20-YMc1reUhSAVO_A3VSND&amp;ust=151506048353320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yU34Fhi0FY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google.co.uk/url?sa=i&amp;rct=j&amp;q=&amp;esrc=s&amp;source=images&amp;cd=&amp;cad=rja&amp;uact=8&amp;ved=0ahUKEwiit9yS497YAhUDuRQKHUiWCOQQjRwIBw&amp;url=https://en.wikipedia.org/wiki/Recycling_symbol&amp;psig=AOvVaw3fTDFjMJ8xYZOLiN6cbu-0&amp;ust=1516270827565294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qY8FUDcAT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s://www.google.co.uk/url?sa=i&amp;rct=j&amp;q=&amp;esrc=s&amp;source=images&amp;cd=&amp;cad=rja&amp;uact=8&amp;ved=0ahUKEwiQ2rb5497YAhVJUBQKHQDgABkQjRwIBw&amp;url=https://www.toyota.co.uk/new-cars/prius/index.json&amp;psig=AOvVaw0zdgcRXvDSwDHjWHTxKWdK&amp;ust=1516271041476281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google.co.uk/url?sa=i&amp;rct=j&amp;q=&amp;esrc=s&amp;source=images&amp;cd=&amp;cad=rja&amp;uact=8&amp;ved=0ahUKEwijiJfP8d7YAhXHWRQKHXF-AsEQjRwIBw&amp;url=https://cen.acs.org/articles/92/i37/Breaking-Plastic-Bag-Habit.html&amp;psig=AOvVaw0Yzz1yLp5RSaPkoiPVTiFy&amp;ust=151627471000527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hyperlink" Target="https://www.google.co.uk/url?sa=i&amp;rct=j&amp;q=&amp;esrc=s&amp;source=images&amp;cd=&amp;cad=rja&amp;uact=8&amp;ved=0ahUKEwiziuXg8d7YAhUI0RQKHRijBAgQjRwIBw&amp;url=https://www.indiamart.com/proddetail/handmade-paper-bag-14326223462.html&amp;psig=AOvVaw14MIJB_4VHr5skNCvTddNt&amp;ust=1516274747560479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google.co.uk/url?sa=i&amp;rct=j&amp;q=&amp;esrc=s&amp;source=images&amp;cd=&amp;cad=rja&amp;uact=8&amp;ved=0ahUKEwi59sfO8t7YAhUEXRQKHYc2DmgQjRwIBw&amp;url=http://www.hopgrove.com/drone-aerial-photography-quarries-mining-northumbria-yorkshire/&amp;psig=AOvVaw3zoF3atb2qNEaRyT514lMe&amp;ust=1516274968209893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google.co.uk/url?sa=i&amp;rct=j&amp;q=&amp;esrc=s&amp;source=images&amp;cd=&amp;cad=rja&amp;uact=8&amp;ved=0ahUKEwi3souQ9N7YAhUHtBQKHYfLDmsQjRwIBw&amp;url=https://www.technobyte.org/interesting-facts/gyre-creates-trash-vortex-ocean/&amp;psig=AOvVaw2wejDw4d_FlkfCT4PGw7rI&amp;ust=1516275369945985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6xlNyWPpB8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google.co.uk/url?sa=i&amp;rct=j&amp;q=&amp;esrc=s&amp;source=images&amp;cd=&amp;cad=rja&amp;uact=8&amp;ved=0ahUKEwiRhPej9d7YAhWBExQKHbarAIUQjRwIBw&amp;url=/url?sa%3Di%26rct%3Dj%26q%3D%26esrc%3Ds%26source%3Dimages%26cd%3D%26cad%3Drja%26uact%3D8%26ved%3D0ahUKEwiZl_GV9d7YAhVDsBQKHXNTD94QjRwIBw%26url%3Dhttps://fundraising.co.uk/2015/10/01/seek-donations-from-retailers-from-plastic-bag-levy-charities-urged/%26psig%3DAOvVaw2807XUnGJroJJxAN5GN2KJ%26ust%3D1516275653759259&amp;psig=AOvVaw2807XUnGJroJJxAN5GN2KJ&amp;ust=1516275653759259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7GMpjx2jDQ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google.co.uk/url?sa=i&amp;rct=j&amp;q=&amp;esrc=s&amp;source=images&amp;cd=&amp;cad=rja&amp;uact=8&amp;ved=2ahUKEwibjtHy4onaAhWMtRQKHXpdAfoQjRx6BAgAEAU&amp;url=http://www.pricescollision.com/rust-spots-second-hand-car-still-buy/&amp;psig=AOvVaw1flAGV_fbKqOeXM-aMnOet&amp;ust=1522146268687345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www.google.co.uk/url?sa=i&amp;rct=j&amp;q=&amp;esrc=s&amp;source=images&amp;cd=&amp;cad=rja&amp;uact=8&amp;ved=2ahUKEwiyjKyd5InaAhVCtxQKHRhtC2EQjRx6BAgAEAU&amp;url=http://myecitizen.sg/rustic-solution-aluminum-sacrificial-anode/&amp;psig=AOvVaw2roPpYMsu1-a4RjFQUeXSf&amp;ust=1522146627313635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ww.google.co.uk/url?sa=i&amp;rct=j&amp;q=&amp;esrc=s&amp;source=images&amp;cd=&amp;cad=rja&amp;uact=8&amp;ved=2ahUKEwiatY3CnaDaAhWGxxQKHTwNCtUQjRx6BAgAEAU&amp;url=https://en.wikipedia.org/wiki/Ceramic_knife&amp;psig=AOvVaw2rdNs8hOH5hMLBweiVj6Lt&amp;ust=1522917922674346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www.google.co.uk/url?sa=i&amp;rct=j&amp;q=&amp;esrc=s&amp;source=images&amp;cd=&amp;cad=rja&amp;uact=8&amp;ved=2ahUKEwiQ77P946DaAhUBlhQKHWz2D2kQjRx6BAgAEAU&amp;url=http://www.explainthatstuff.com/kevlar.html&amp;psig=AOvVaw16pVQ70frymvxcv3m-Z1_i&amp;ust=1522936829466598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2ahUKEwitzrrO66DaAhVBVxQKHUiJAsEQjRx6BAgAEAU&amp;url=https://en.wikipedia.org/wiki/Fritz_Haber&amp;psig=AOvVaw2-0Di34dbU_7oElalkmGnm&amp;ust=152293888531316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The Earth’s Resources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age result for the earth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4"/>
            <a:ext cx="6943725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313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brick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930960"/>
            <a:ext cx="2736304" cy="292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imber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930960"/>
            <a:ext cx="3096344" cy="272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metals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8" y="404664"/>
            <a:ext cx="4067944" cy="27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glass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753" y="323379"/>
            <a:ext cx="4282164" cy="240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house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6232490" cy="463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87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392" y="278716"/>
            <a:ext cx="5472608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Natural and synthetic items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AutoShape 2" descr="Image result for apple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951038"/>
            <a:ext cx="4181475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apple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06375" y="-1798638"/>
            <a:ext cx="4181475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716"/>
            <a:ext cx="3442126" cy="336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Image result for iphon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2420888"/>
            <a:ext cx="561975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82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Synthetic replacements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Common examples: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Wool for use in clothing is now being replaced by acrylic fibre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Cotton for use in clothing is now being replaced by polyester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Wood for use in construction is now being replaced by PVC (a plastic) and MDF composites</a:t>
            </a:r>
          </a:p>
          <a:p>
            <a:pPr lvl="1"/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94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Image result for crude oil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573016"/>
            <a:ext cx="4473824" cy="302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biofuel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4134"/>
            <a:ext cx="4467161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185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6" t="23707" r="4761" b="14224"/>
          <a:stretch/>
        </p:blipFill>
        <p:spPr bwMode="auto">
          <a:xfrm>
            <a:off x="-69959" y="548680"/>
            <a:ext cx="9207063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438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Resulting need for sustainable development </a:t>
            </a:r>
          </a:p>
        </p:txBody>
      </p:sp>
    </p:spTree>
    <p:extLst>
      <p:ext uri="{BB962C8B-B14F-4D97-AF65-F5344CB8AC3E}">
        <p14:creationId xmlns:p14="http://schemas.microsoft.com/office/powerpoint/2010/main" val="139774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264" cy="6741368"/>
          </a:xfrm>
        </p:spPr>
      </p:pic>
    </p:spTree>
    <p:extLst>
      <p:ext uri="{BB962C8B-B14F-4D97-AF65-F5344CB8AC3E}">
        <p14:creationId xmlns:p14="http://schemas.microsoft.com/office/powerpoint/2010/main" val="166715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Q1-8</a:t>
            </a:r>
          </a:p>
        </p:txBody>
      </p:sp>
    </p:spTree>
    <p:extLst>
      <p:ext uri="{BB962C8B-B14F-4D97-AF65-F5344CB8AC3E}">
        <p14:creationId xmlns:p14="http://schemas.microsoft.com/office/powerpoint/2010/main" val="115370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Water safe to drink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Image result for dirty wate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8"/>
            <a:ext cx="6480720" cy="486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639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 descr="Image result for rai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798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Image result for rive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91901"/>
            <a:ext cx="4141553" cy="276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reservoir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3231"/>
            <a:ext cx="4456109" cy="233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mage result for sea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789040"/>
            <a:ext cx="4447131" cy="24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Image result for well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299" y="2644929"/>
            <a:ext cx="3461493" cy="421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7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Water is not always safe to drink: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High concentrations of salts </a:t>
            </a:r>
          </a:p>
          <a:p>
            <a:r>
              <a:rPr lang="en-GB" dirty="0">
                <a:latin typeface="Century Gothic" panose="020B0502020202020204" pitchFamily="34" charset="0"/>
              </a:rPr>
              <a:t>Microbes </a:t>
            </a:r>
          </a:p>
        </p:txBody>
      </p:sp>
      <p:pic>
        <p:nvPicPr>
          <p:cNvPr id="9218" name="Picture 2" descr="Winning the men's coxless pairs at Seou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516" y="2370930"/>
            <a:ext cx="5316900" cy="401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093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Potable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 descr="Image result for tap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16" y="1937419"/>
            <a:ext cx="8707864" cy="463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667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To obtain potable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Choose a source of water</a:t>
            </a:r>
          </a:p>
          <a:p>
            <a:r>
              <a:rPr lang="en-GB" dirty="0">
                <a:latin typeface="Century Gothic" panose="020B0502020202020204" pitchFamily="34" charset="0"/>
              </a:rPr>
              <a:t>Filter to remove large objects</a:t>
            </a:r>
          </a:p>
          <a:p>
            <a:r>
              <a:rPr lang="en-GB" dirty="0">
                <a:latin typeface="Century Gothic" panose="020B0502020202020204" pitchFamily="34" charset="0"/>
              </a:rPr>
              <a:t>Sterilise (kill microbes)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Chlorine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Ozone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UV light</a:t>
            </a:r>
          </a:p>
        </p:txBody>
      </p:sp>
    </p:spTree>
    <p:extLst>
      <p:ext uri="{BB962C8B-B14F-4D97-AF65-F5344CB8AC3E}">
        <p14:creationId xmlns:p14="http://schemas.microsoft.com/office/powerpoint/2010/main" val="37655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9-16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588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Desalination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Image result for desalination israel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83" y="1463092"/>
            <a:ext cx="8736905" cy="510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82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Can be carried out by: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Distillation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Reverse osmosis using membranes</a:t>
            </a:r>
          </a:p>
          <a:p>
            <a:r>
              <a:rPr lang="en-GB" dirty="0">
                <a:latin typeface="Century Gothic" panose="020B0502020202020204" pitchFamily="34" charset="0"/>
              </a:rPr>
              <a:t>Requires a </a:t>
            </a:r>
            <a:r>
              <a:rPr lang="en-GB" b="1" dirty="0">
                <a:latin typeface="Century Gothic" panose="020B0502020202020204" pitchFamily="34" charset="0"/>
              </a:rPr>
              <a:t>lot</a:t>
            </a:r>
            <a:r>
              <a:rPr lang="en-GB" dirty="0">
                <a:latin typeface="Century Gothic" panose="020B0502020202020204" pitchFamily="34" charset="0"/>
              </a:rPr>
              <a:t> of energy</a:t>
            </a:r>
          </a:p>
        </p:txBody>
      </p:sp>
    </p:spTree>
    <p:extLst>
      <p:ext uri="{BB962C8B-B14F-4D97-AF65-F5344CB8AC3E}">
        <p14:creationId xmlns:p14="http://schemas.microsoft.com/office/powerpoint/2010/main" val="217954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age result for distillation apparatus diagram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7755643" cy="506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78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17-24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358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Treating Waste Water</a:t>
            </a:r>
          </a:p>
        </p:txBody>
      </p:sp>
      <p:sp>
        <p:nvSpPr>
          <p:cNvPr id="4" name="AutoShape 2" descr="Image result for sewag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1804988"/>
            <a:ext cx="5029200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6785140" cy="50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82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Sewage</a:t>
            </a:r>
          </a:p>
          <a:p>
            <a:r>
              <a:rPr lang="en-GB" dirty="0"/>
              <a:t>Agricultural waste water</a:t>
            </a:r>
          </a:p>
          <a:p>
            <a:r>
              <a:rPr lang="en-GB" dirty="0"/>
              <a:t>Industrial waste water</a:t>
            </a:r>
          </a:p>
        </p:txBody>
      </p:sp>
    </p:spTree>
    <p:extLst>
      <p:ext uri="{BB962C8B-B14F-4D97-AF65-F5344CB8AC3E}">
        <p14:creationId xmlns:p14="http://schemas.microsoft.com/office/powerpoint/2010/main" val="1130255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Image result for eutrophicati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"/>
            <a:ext cx="5140191" cy="685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419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Related ima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726718" cy="528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189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Sewage and agricultural waste water can have 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Organic matter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Harmful microbes</a:t>
            </a:r>
          </a:p>
          <a:p>
            <a:r>
              <a:rPr lang="en-GB" dirty="0">
                <a:latin typeface="Century Gothic" panose="020B0502020202020204" pitchFamily="34" charset="0"/>
              </a:rPr>
              <a:t>Industrial waste can have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Organic matter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Harmful chemicals</a:t>
            </a:r>
          </a:p>
        </p:txBody>
      </p:sp>
    </p:spTree>
    <p:extLst>
      <p:ext uri="{BB962C8B-B14F-4D97-AF65-F5344CB8AC3E}">
        <p14:creationId xmlns:p14="http://schemas.microsoft.com/office/powerpoint/2010/main" val="4253297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https://www.youtube.com/watch?v=xyU34Fhi0FY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3101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599" y="2276872"/>
            <a:ext cx="1296144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Screening and grit removal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1763688" y="2276872"/>
            <a:ext cx="1656184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Sedimentation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3779912" y="3717032"/>
            <a:ext cx="1296144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Effluent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3772522" y="803426"/>
            <a:ext cx="1296144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Sewage sludge</a:t>
            </a:r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5508104" y="803426"/>
            <a:ext cx="1296144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Anaerobic treatment</a:t>
            </a:r>
            <a:endParaRPr lang="en-GB" dirty="0"/>
          </a:p>
        </p:txBody>
      </p:sp>
      <p:sp>
        <p:nvSpPr>
          <p:cNvPr id="10" name="Rounded Rectangle 9"/>
          <p:cNvSpPr/>
          <p:nvPr/>
        </p:nvSpPr>
        <p:spPr>
          <a:xfrm>
            <a:off x="7380312" y="343529"/>
            <a:ext cx="1296144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Biogas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7380312" y="1556792"/>
            <a:ext cx="1296144" cy="12061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Remaining sludge used as fuel</a:t>
            </a:r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5508104" y="3717032"/>
            <a:ext cx="1296144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Aerobic treatment </a:t>
            </a:r>
            <a:endParaRPr lang="en-GB" dirty="0"/>
          </a:p>
        </p:txBody>
      </p:sp>
      <p:sp>
        <p:nvSpPr>
          <p:cNvPr id="13" name="Rounded Rectangle 12"/>
          <p:cNvSpPr/>
          <p:nvPr/>
        </p:nvSpPr>
        <p:spPr>
          <a:xfrm>
            <a:off x="7092280" y="3717032"/>
            <a:ext cx="144016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Discharged back to rivers</a:t>
            </a:r>
            <a:endParaRPr lang="en-GB" dirty="0"/>
          </a:p>
        </p:txBody>
      </p:sp>
      <p:cxnSp>
        <p:nvCxnSpPr>
          <p:cNvPr id="14" name="Straight Arrow Connector 13"/>
          <p:cNvCxnSpPr>
            <a:stCxn id="4" idx="3"/>
            <a:endCxn id="6" idx="1"/>
          </p:cNvCxnSpPr>
          <p:nvPr/>
        </p:nvCxnSpPr>
        <p:spPr>
          <a:xfrm>
            <a:off x="1298743" y="2780928"/>
            <a:ext cx="4649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8" idx="2"/>
          </p:cNvCxnSpPr>
          <p:nvPr/>
        </p:nvCxnSpPr>
        <p:spPr>
          <a:xfrm flipV="1">
            <a:off x="3412482" y="1811538"/>
            <a:ext cx="1008112" cy="9181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3"/>
            <a:endCxn id="9" idx="1"/>
          </p:cNvCxnSpPr>
          <p:nvPr/>
        </p:nvCxnSpPr>
        <p:spPr>
          <a:xfrm>
            <a:off x="5068666" y="1307482"/>
            <a:ext cx="4394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0" idx="1"/>
          </p:cNvCxnSpPr>
          <p:nvPr/>
        </p:nvCxnSpPr>
        <p:spPr>
          <a:xfrm flipV="1">
            <a:off x="6804248" y="847585"/>
            <a:ext cx="576064" cy="4598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1" idx="1"/>
          </p:cNvCxnSpPr>
          <p:nvPr/>
        </p:nvCxnSpPr>
        <p:spPr>
          <a:xfrm>
            <a:off x="6804248" y="1290117"/>
            <a:ext cx="576064" cy="8697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7" idx="0"/>
          </p:cNvCxnSpPr>
          <p:nvPr/>
        </p:nvCxnSpPr>
        <p:spPr>
          <a:xfrm>
            <a:off x="3412482" y="2756170"/>
            <a:ext cx="1015502" cy="9608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2" idx="1"/>
          </p:cNvCxnSpPr>
          <p:nvPr/>
        </p:nvCxnSpPr>
        <p:spPr>
          <a:xfrm>
            <a:off x="5068666" y="4221088"/>
            <a:ext cx="4394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2" idx="3"/>
          </p:cNvCxnSpPr>
          <p:nvPr/>
        </p:nvCxnSpPr>
        <p:spPr>
          <a:xfrm>
            <a:off x="6804248" y="4221088"/>
            <a:ext cx="30071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52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Steps: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Screening and grit removal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Sedimentation to produce sewage sludge and effluent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Anaerobic digestion of sewage sludge</a:t>
            </a:r>
          </a:p>
          <a:p>
            <a:pPr lvl="2"/>
            <a:r>
              <a:rPr lang="en-GB" dirty="0">
                <a:latin typeface="Century Gothic" panose="020B0502020202020204" pitchFamily="34" charset="0"/>
              </a:rPr>
              <a:t>Biogas produced</a:t>
            </a:r>
          </a:p>
          <a:p>
            <a:pPr lvl="2"/>
            <a:r>
              <a:rPr lang="en-GB" dirty="0">
                <a:latin typeface="Century Gothic" panose="020B0502020202020204" pitchFamily="34" charset="0"/>
              </a:rPr>
              <a:t>Remaining sludge can be used as fuel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Aerobic biological treatment of effluent</a:t>
            </a:r>
          </a:p>
          <a:p>
            <a:pPr lvl="2"/>
            <a:r>
              <a:rPr lang="en-GB" dirty="0">
                <a:latin typeface="Century Gothic" panose="020B0502020202020204" pitchFamily="34" charset="0"/>
              </a:rPr>
              <a:t>Effluent can now be discharged back into rivers</a:t>
            </a:r>
          </a:p>
        </p:txBody>
      </p:sp>
    </p:spTree>
    <p:extLst>
      <p:ext uri="{BB962C8B-B14F-4D97-AF65-F5344CB8AC3E}">
        <p14:creationId xmlns:p14="http://schemas.microsoft.com/office/powerpoint/2010/main" val="100043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25-34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203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Life Cycle Assessment and Recycling</a:t>
            </a:r>
          </a:p>
        </p:txBody>
      </p:sp>
      <p:pic>
        <p:nvPicPr>
          <p:cNvPr id="1026" name="Picture 2" descr="Image result for recycli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20888"/>
            <a:ext cx="3771900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75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Importance of LCA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https://www.youtube.com/watch?v=xqY8FUDcATE</a:t>
            </a:r>
            <a:r>
              <a:rPr lang="en-GB" dirty="0"/>
              <a:t> </a:t>
            </a:r>
          </a:p>
        </p:txBody>
      </p:sp>
      <p:pic>
        <p:nvPicPr>
          <p:cNvPr id="2050" name="Picture 2" descr="Image result for priu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80928"/>
            <a:ext cx="720090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75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Stages of LCA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Extracting and processing raw materials</a:t>
            </a:r>
          </a:p>
          <a:p>
            <a:r>
              <a:rPr lang="en-GB" dirty="0">
                <a:latin typeface="Century Gothic" panose="020B0502020202020204" pitchFamily="34" charset="0"/>
              </a:rPr>
              <a:t>Manufacturing and packaging</a:t>
            </a:r>
          </a:p>
          <a:p>
            <a:r>
              <a:rPr lang="en-GB" dirty="0">
                <a:latin typeface="Century Gothic" panose="020B0502020202020204" pitchFamily="34" charset="0"/>
              </a:rPr>
              <a:t>Use and operation during its lifetime</a:t>
            </a:r>
          </a:p>
          <a:p>
            <a:r>
              <a:rPr lang="en-GB" dirty="0">
                <a:latin typeface="Century Gothic" panose="020B0502020202020204" pitchFamily="34" charset="0"/>
              </a:rPr>
              <a:t>Disposal at the end of lifetime (including transport and distribution)</a:t>
            </a:r>
          </a:p>
        </p:txBody>
      </p:sp>
    </p:spTree>
    <p:extLst>
      <p:ext uri="{BB962C8B-B14F-4D97-AF65-F5344CB8AC3E}">
        <p14:creationId xmlns:p14="http://schemas.microsoft.com/office/powerpoint/2010/main" val="196415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Plastic or paper bags?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AutoShape 2" descr="Image result for plastic ba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1804988"/>
            <a:ext cx="2762250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6" name="Picture 4" descr="Image result for plastic ba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3289581" cy="449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paper ba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966912"/>
            <a:ext cx="3622327" cy="362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70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Q35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4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Reduce, Reuse, Recycle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79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Image result for quarries drone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141434" cy="535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7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Reduce, Reuse, Recycle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15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Resources are limited (non-renewable)</a:t>
            </a:r>
          </a:p>
          <a:p>
            <a:r>
              <a:rPr lang="en-GB" dirty="0">
                <a:latin typeface="Century Gothic" panose="020B0502020202020204" pitchFamily="34" charset="0"/>
              </a:rPr>
              <a:t>Environmental impacts of quarrying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Habitat loss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Generation of CO</a:t>
            </a:r>
            <a:r>
              <a:rPr lang="en-GB" baseline="-25000" dirty="0">
                <a:latin typeface="Century Gothic" panose="020B0502020202020204" pitchFamily="34" charset="0"/>
              </a:rPr>
              <a:t>2</a:t>
            </a:r>
            <a:endParaRPr lang="en-GB" dirty="0">
              <a:latin typeface="Century Gothic" panose="020B0502020202020204" pitchFamily="34" charset="0"/>
            </a:endParaRP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Noise pollution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Generation of hazardous waste</a:t>
            </a:r>
          </a:p>
        </p:txBody>
      </p:sp>
    </p:spTree>
    <p:extLst>
      <p:ext uri="{BB962C8B-B14F-4D97-AF65-F5344CB8AC3E}">
        <p14:creationId xmlns:p14="http://schemas.microsoft.com/office/powerpoint/2010/main" val="197245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Reduce: To simply use less</a:t>
            </a:r>
          </a:p>
          <a:p>
            <a:r>
              <a:rPr lang="en-GB" dirty="0">
                <a:latin typeface="Century Gothic" panose="020B0502020202020204" pitchFamily="34" charset="0"/>
              </a:rPr>
              <a:t>Reuse: to use again</a:t>
            </a:r>
          </a:p>
          <a:p>
            <a:r>
              <a:rPr lang="en-GB" dirty="0">
                <a:latin typeface="Century Gothic" panose="020B0502020202020204" pitchFamily="34" charset="0"/>
              </a:rPr>
              <a:t>Recycle: to use manufacturing processes to make new products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Case study: plastic bags in the UK</a:t>
            </a:r>
          </a:p>
        </p:txBody>
      </p:sp>
    </p:spTree>
    <p:extLst>
      <p:ext uri="{BB962C8B-B14F-4D97-AF65-F5344CB8AC3E}">
        <p14:creationId xmlns:p14="http://schemas.microsoft.com/office/powerpoint/2010/main" val="12254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how much plastic is there ? infographic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9"/>
          <a:stretch/>
        </p:blipFill>
        <p:spPr bwMode="auto">
          <a:xfrm>
            <a:off x="2123728" y="10217"/>
            <a:ext cx="4979020" cy="685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08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drinks bottles info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4718"/>
            <a:ext cx="7112363" cy="689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5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ocean plastic waste info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71484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97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 descr="Image result for gyr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18848" cy="604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91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biodegrading times for plastic products ch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96" y="0"/>
            <a:ext cx="7100788" cy="685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5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happens to the plastic you throw away?</a:t>
            </a:r>
          </a:p>
          <a:p>
            <a:r>
              <a:rPr lang="en-GB" dirty="0">
                <a:hlinkClick r:id="rId2"/>
              </a:rPr>
              <a:t>https://www.youtube.com/watch?v=_6xlNyWPpB8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181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Plastic bag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26702" cy="4525963"/>
          </a:xfrm>
        </p:spPr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Plastic bag use dropped by 85%</a:t>
            </a:r>
          </a:p>
        </p:txBody>
      </p:sp>
      <p:pic>
        <p:nvPicPr>
          <p:cNvPr id="10242" name="Picture 2" descr="Image result for uk plastic bag charg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902" y="1268760"/>
            <a:ext cx="5193770" cy="535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1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Glass bottles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be reused</a:t>
            </a:r>
          </a:p>
          <a:p>
            <a:r>
              <a:rPr lang="en-GB" dirty="0"/>
              <a:t>Can be crushed and recycled to make new glass products</a:t>
            </a:r>
          </a:p>
        </p:txBody>
      </p:sp>
    </p:spTree>
    <p:extLst>
      <p:ext uri="{BB962C8B-B14F-4D97-AF65-F5344CB8AC3E}">
        <p14:creationId xmlns:p14="http://schemas.microsoft.com/office/powerpoint/2010/main" val="309721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glass recyc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-80961"/>
            <a:ext cx="6961237" cy="693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3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Recycling: </a:t>
            </a:r>
            <a:r>
              <a:rPr lang="en-GB">
                <a:hlinkClick r:id="rId2"/>
              </a:rPr>
              <a:t>https://www.youtube.com/watch?v=b7GMpjx2jDQ</a:t>
            </a:r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424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36-46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303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Can be recycled by melting and recasting</a:t>
            </a:r>
          </a:p>
          <a:p>
            <a:r>
              <a:rPr lang="en-GB" dirty="0">
                <a:latin typeface="Century Gothic" panose="020B0502020202020204" pitchFamily="34" charset="0"/>
              </a:rPr>
              <a:t>Need to be separated first which can cause cost</a:t>
            </a:r>
          </a:p>
        </p:txBody>
      </p:sp>
    </p:spTree>
    <p:extLst>
      <p:ext uri="{BB962C8B-B14F-4D97-AF65-F5344CB8AC3E}">
        <p14:creationId xmlns:p14="http://schemas.microsoft.com/office/powerpoint/2010/main" val="129344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Alternative methods of extracting 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10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The problem: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The Earth’s resources of metal are finite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Digging, moving and disposing of the large amounts of rock for traditional mining is problematic</a:t>
            </a:r>
          </a:p>
          <a:p>
            <a:pPr lvl="2"/>
            <a:r>
              <a:rPr lang="en-GB" dirty="0">
                <a:latin typeface="Century Gothic" panose="020B0502020202020204" pitchFamily="34" charset="0"/>
              </a:rPr>
              <a:t>Habitat loss</a:t>
            </a:r>
          </a:p>
          <a:p>
            <a:pPr lvl="2"/>
            <a:r>
              <a:rPr lang="en-GB" dirty="0">
                <a:latin typeface="Century Gothic" panose="020B0502020202020204" pitchFamily="34" charset="0"/>
              </a:rPr>
              <a:t>Greenhouse gas emissions</a:t>
            </a:r>
          </a:p>
        </p:txBody>
      </p:sp>
    </p:spTree>
    <p:extLst>
      <p:ext uri="{BB962C8B-B14F-4D97-AF65-F5344CB8AC3E}">
        <p14:creationId xmlns:p14="http://schemas.microsoft.com/office/powerpoint/2010/main" val="14879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entury Gothic" panose="020B0502020202020204" pitchFamily="34" charset="0"/>
              </a:rPr>
              <a:t>Phytomining</a:t>
            </a:r>
            <a:r>
              <a:rPr lang="en-GB" dirty="0">
                <a:latin typeface="Century Gothic" panose="020B0502020202020204" pitchFamily="34" charset="0"/>
              </a:rPr>
              <a:t> (copper)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Grow plants near/on metal compounds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Harvest plants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Burn plants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Ash contains the metal compound</a:t>
            </a:r>
          </a:p>
          <a:p>
            <a:pPr marL="514350" indent="-514350">
              <a:buFont typeface="+mj-lt"/>
              <a:buAutoNum type="arabicPeriod"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(carbon neutral?)</a:t>
            </a:r>
          </a:p>
        </p:txBody>
      </p:sp>
    </p:spTree>
    <p:extLst>
      <p:ext uri="{BB962C8B-B14F-4D97-AF65-F5344CB8AC3E}">
        <p14:creationId xmlns:p14="http://schemas.microsoft.com/office/powerpoint/2010/main" val="341370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Bioleaching (copper)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Grow bacteria near/on metal compound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Bacteria produce leachate solutions that have metal compound</a:t>
            </a:r>
          </a:p>
        </p:txBody>
      </p:sp>
    </p:spTree>
    <p:extLst>
      <p:ext uri="{BB962C8B-B14F-4D97-AF65-F5344CB8AC3E}">
        <p14:creationId xmlns:p14="http://schemas.microsoft.com/office/powerpoint/2010/main" val="3174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Both </a:t>
            </a:r>
            <a:r>
              <a:rPr lang="en-GB" dirty="0" smtClean="0">
                <a:latin typeface="Century Gothic" panose="020B0502020202020204" pitchFamily="34" charset="0"/>
              </a:rPr>
              <a:t>methods require </a:t>
            </a:r>
            <a:r>
              <a:rPr lang="en-GB" dirty="0">
                <a:latin typeface="Century Gothic" panose="020B0502020202020204" pitchFamily="34" charset="0"/>
              </a:rPr>
              <a:t>purification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Electrolysis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Displacement with scrap metal</a:t>
            </a:r>
          </a:p>
        </p:txBody>
      </p:sp>
    </p:spTree>
    <p:extLst>
      <p:ext uri="{BB962C8B-B14F-4D97-AF65-F5344CB8AC3E}">
        <p14:creationId xmlns:p14="http://schemas.microsoft.com/office/powerpoint/2010/main" val="205891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End of unit</a:t>
            </a:r>
          </a:p>
          <a:p>
            <a:r>
              <a:rPr lang="en-GB" dirty="0" smtClean="0"/>
              <a:t>Q47-54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74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Using Materials (Triple only)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54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Corrosion</a:t>
            </a:r>
          </a:p>
        </p:txBody>
      </p:sp>
      <p:pic>
        <p:nvPicPr>
          <p:cNvPr id="1026" name="Picture 2" descr="Image result for rusted ca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413431" cy="494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8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Iron + water + oxygen </a:t>
            </a:r>
            <a:r>
              <a:rPr lang="en-GB" dirty="0">
                <a:latin typeface="Century Gothic" panose="020B0502020202020204" pitchFamily="34" charset="0"/>
                <a:sym typeface="Wingdings" panose="05000000000000000000" pitchFamily="2" charset="2"/>
              </a:rPr>
              <a:t> hydrated iron oxide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42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How to protect metals from corrosion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Coatings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Grease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Paint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Electroplate</a:t>
            </a:r>
          </a:p>
          <a:p>
            <a:r>
              <a:rPr lang="en-GB" dirty="0">
                <a:latin typeface="Century Gothic" panose="020B0502020202020204" pitchFamily="34" charset="0"/>
              </a:rPr>
              <a:t>“Natural” coatings (aluminium oxide)</a:t>
            </a:r>
          </a:p>
          <a:p>
            <a:r>
              <a:rPr lang="en-GB" dirty="0">
                <a:latin typeface="Century Gothic" panose="020B0502020202020204" pitchFamily="34" charset="0"/>
              </a:rPr>
              <a:t>Sacrificial protections</a:t>
            </a:r>
          </a:p>
        </p:txBody>
      </p:sp>
    </p:spTree>
    <p:extLst>
      <p:ext uri="{BB962C8B-B14F-4D97-AF65-F5344CB8AC3E}">
        <p14:creationId xmlns:p14="http://schemas.microsoft.com/office/powerpoint/2010/main" val="309898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Image result for sacrificial protection shi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53" y="72189"/>
            <a:ext cx="7152729" cy="670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97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Alloys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9" t="29638" r="55229" b="41729"/>
          <a:stretch/>
        </p:blipFill>
        <p:spPr bwMode="auto">
          <a:xfrm>
            <a:off x="1705055" y="1509678"/>
            <a:ext cx="7331441" cy="534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3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433368"/>
              </p:ext>
            </p:extLst>
          </p:nvPr>
        </p:nvGraphicFramePr>
        <p:xfrm>
          <a:off x="0" y="0"/>
          <a:ext cx="9216008" cy="6743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55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2656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Alloy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Composition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Bronze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Copper and 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Resistant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to corrosion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Statues, decorative items, ship propellers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</a:t>
                      </a:r>
                      <a:br>
                        <a:rPr lang="en-GB" sz="1600" baseline="0" dirty="0">
                          <a:latin typeface="Century Gothic" panose="020B0502020202020204" pitchFamily="34" charset="0"/>
                        </a:rPr>
                      </a:b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en-GB" sz="1600" baseline="0" dirty="0">
                          <a:latin typeface="Century Gothic" panose="020B0502020202020204" pitchFamily="34" charset="0"/>
                        </a:rPr>
                      </a:b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(Was first alloy invented – c.f. bronze age)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192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Brass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Copper and zinc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Very hard but workable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Door fittings, taps, musical instruments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0992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Jewellery 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Mostly gold with copper, silver and zinc added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Lustrous, corrosion resistant,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hardness depends on carat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Jeweller.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Note 24-carat is ~100% gold, 18- carat is 75% </a:t>
                      </a:r>
                      <a:r>
                        <a:rPr lang="en-GB" sz="1600" baseline="0" dirty="0" err="1">
                          <a:latin typeface="Century Gothic" panose="020B0502020202020204" pitchFamily="34" charset="0"/>
                        </a:rPr>
                        <a:t>etc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(divide carat by 24).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2048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High carbon steel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Iron with 1-2% carbon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Strong but brittle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Cutting tools, metal presses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3752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Low carbon steel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Iron with less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than</a:t>
                      </a:r>
                      <a:r>
                        <a:rPr lang="en-GB" sz="1600" dirty="0">
                          <a:latin typeface="Century Gothic" panose="020B0502020202020204" pitchFamily="34" charset="0"/>
                        </a:rPr>
                        <a:t> 1% carbon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Soft, easy to shape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Extensive use in manufacture: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cars, machinery, ships, containers, structural steel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Stainless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steel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Iron with chromium and 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Resistant to corrosion,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hard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Cutlery,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plumbing 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70720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Aluminium alloys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Over 300 alloys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Low density, properties depend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on composition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Aircraft,</a:t>
                      </a:r>
                      <a:r>
                        <a:rPr lang="en-GB" sz="1600" baseline="0" dirty="0">
                          <a:latin typeface="Century Gothic" panose="020B0502020202020204" pitchFamily="34" charset="0"/>
                        </a:rPr>
                        <a:t> military uses</a:t>
                      </a:r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16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Students should be able to: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recall </a:t>
            </a:r>
            <a:r>
              <a:rPr lang="en-GB" dirty="0"/>
              <a:t>a use of each of the alloys specified</a:t>
            </a:r>
          </a:p>
          <a:p>
            <a:r>
              <a:rPr lang="en-GB" dirty="0" smtClean="0"/>
              <a:t>interpret </a:t>
            </a:r>
            <a:r>
              <a:rPr lang="en-GB" dirty="0"/>
              <a:t>and evaluate the composition and uses of alloys </a:t>
            </a:r>
            <a:r>
              <a:rPr lang="en-GB" dirty="0" smtClean="0"/>
              <a:t>other than </a:t>
            </a:r>
            <a:r>
              <a:rPr lang="en-GB" dirty="0"/>
              <a:t>those specified given appropriate information.</a:t>
            </a:r>
          </a:p>
        </p:txBody>
      </p:sp>
    </p:spTree>
    <p:extLst>
      <p:ext uri="{BB962C8B-B14F-4D97-AF65-F5344CB8AC3E}">
        <p14:creationId xmlns:p14="http://schemas.microsoft.com/office/powerpoint/2010/main" val="15137978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Q17-30</a:t>
            </a:r>
          </a:p>
        </p:txBody>
      </p:sp>
    </p:spTree>
    <p:extLst>
      <p:ext uri="{BB962C8B-B14F-4D97-AF65-F5344CB8AC3E}">
        <p14:creationId xmlns:p14="http://schemas.microsoft.com/office/powerpoint/2010/main" val="273442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Ceramics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age result for ceramic knif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93" y="1481532"/>
            <a:ext cx="8146355" cy="522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61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1744837"/>
              </p:ext>
            </p:extLst>
          </p:nvPr>
        </p:nvGraphicFramePr>
        <p:xfrm>
          <a:off x="0" y="116632"/>
          <a:ext cx="9144000" cy="6552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702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Ceramic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Manufacture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Uses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9624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Soda-lime</a:t>
                      </a:r>
                      <a:r>
                        <a:rPr lang="en-GB" sz="2000" baseline="0" dirty="0">
                          <a:latin typeface="Century Gothic" panose="020B0502020202020204" pitchFamily="34" charset="0"/>
                        </a:rPr>
                        <a:t> glass</a:t>
                      </a:r>
                      <a:endParaRPr lang="en-GB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Heat</a:t>
                      </a:r>
                      <a:r>
                        <a:rPr lang="en-GB" sz="2000" baseline="0" dirty="0">
                          <a:latin typeface="Century Gothic" panose="020B0502020202020204" pitchFamily="34" charset="0"/>
                        </a:rPr>
                        <a:t> a mixture of sand, sodium carbonate, limestone</a:t>
                      </a:r>
                      <a:endParaRPr lang="en-GB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Transparent,</a:t>
                      </a:r>
                      <a:r>
                        <a:rPr lang="en-GB" sz="2000" baseline="0" dirty="0">
                          <a:latin typeface="Century Gothic" panose="020B0502020202020204" pitchFamily="34" charset="0"/>
                        </a:rPr>
                        <a:t> brittle</a:t>
                      </a:r>
                      <a:endParaRPr lang="en-GB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Everyday glass objects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2788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Borosilicate glass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Heat</a:t>
                      </a:r>
                      <a:r>
                        <a:rPr lang="en-GB" sz="2000" baseline="0" dirty="0">
                          <a:latin typeface="Century Gothic" panose="020B0502020202020204" pitchFamily="34" charset="0"/>
                        </a:rPr>
                        <a:t> sand and boron trioxide</a:t>
                      </a:r>
                      <a:endParaRPr lang="en-GB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Higher melting point than soda-lime glass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Oven glassware,</a:t>
                      </a:r>
                      <a:r>
                        <a:rPr lang="en-GB" sz="2000" baseline="0" dirty="0">
                          <a:latin typeface="Century Gothic" panose="020B0502020202020204" pitchFamily="34" charset="0"/>
                        </a:rPr>
                        <a:t> test tubes</a:t>
                      </a:r>
                      <a:endParaRPr lang="en-GB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297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Clay ceramics (pottery + bricks)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Shape</a:t>
                      </a:r>
                      <a:r>
                        <a:rPr lang="en-GB" sz="2000" baseline="0" dirty="0">
                          <a:latin typeface="Century Gothic" panose="020B0502020202020204" pitchFamily="34" charset="0"/>
                        </a:rPr>
                        <a:t> wet clay then heat in a furnace</a:t>
                      </a:r>
                      <a:endParaRPr lang="en-GB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Hard, brittle, easy to shape before manufacture, resistant</a:t>
                      </a:r>
                      <a:r>
                        <a:rPr lang="en-GB" sz="2000" baseline="0" dirty="0">
                          <a:latin typeface="Century Gothic" panose="020B0502020202020204" pitchFamily="34" charset="0"/>
                        </a:rPr>
                        <a:t> to corrosion </a:t>
                      </a:r>
                      <a:endParaRPr lang="en-GB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Century Gothic" panose="020B0502020202020204" pitchFamily="34" charset="0"/>
                        </a:rPr>
                        <a:t>Crockery,</a:t>
                      </a:r>
                      <a:r>
                        <a:rPr lang="en-GB" sz="2000" baseline="0" dirty="0">
                          <a:latin typeface="Century Gothic" panose="020B0502020202020204" pitchFamily="34" charset="0"/>
                        </a:rPr>
                        <a:t> construction, plumbing fixtures</a:t>
                      </a:r>
                      <a:endParaRPr lang="en-GB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7732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Polyethene</a:t>
            </a:r>
            <a:r>
              <a:rPr lang="en-GB" dirty="0"/>
              <a:t>: HD/LD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5" t="19828" r="14696" b="24138"/>
          <a:stretch/>
        </p:blipFill>
        <p:spPr bwMode="auto">
          <a:xfrm>
            <a:off x="827584" y="1916832"/>
            <a:ext cx="7662041" cy="409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6610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Thermosoftening</a:t>
            </a:r>
            <a:r>
              <a:rPr lang="en-GB" dirty="0"/>
              <a:t> and thermosetting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0" t="32759" r="21482" b="25862"/>
          <a:stretch/>
        </p:blipFill>
        <p:spPr bwMode="auto">
          <a:xfrm>
            <a:off x="0" y="1196752"/>
            <a:ext cx="914400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8552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31-41</a:t>
            </a:r>
          </a:p>
        </p:txBody>
      </p:sp>
    </p:spTree>
    <p:extLst>
      <p:ext uri="{BB962C8B-B14F-4D97-AF65-F5344CB8AC3E}">
        <p14:creationId xmlns:p14="http://schemas.microsoft.com/office/powerpoint/2010/main" val="19103331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Composites</a:t>
            </a:r>
          </a:p>
        </p:txBody>
      </p:sp>
      <p:pic>
        <p:nvPicPr>
          <p:cNvPr id="1026" name="Picture 2" descr="Image result for kevlar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6696744" cy="477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4230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Composites are mixtures of materials for specific uses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The main material is called the matrix or binder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The second material is usually added as threads or fragments</a:t>
            </a:r>
          </a:p>
          <a:p>
            <a:r>
              <a:rPr lang="en-GB" dirty="0">
                <a:latin typeface="Century Gothic" panose="020B0502020202020204" pitchFamily="34" charset="0"/>
              </a:rPr>
              <a:t>Examples: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Concrete (cement, sand and gravel)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Reinforced concrete (concrete + steel rods)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Plywood (thin sheets of wood and glue)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MDF (</a:t>
            </a:r>
            <a:r>
              <a:rPr lang="en-GB" dirty="0" err="1">
                <a:latin typeface="Century Gothic" panose="020B0502020202020204" pitchFamily="34" charset="0"/>
              </a:rPr>
              <a:t>whoodchips</a:t>
            </a:r>
            <a:r>
              <a:rPr lang="en-GB" dirty="0">
                <a:latin typeface="Century Gothic" panose="020B0502020202020204" pitchFamily="34" charset="0"/>
              </a:rPr>
              <a:t> or shavings in a polymer resin)</a:t>
            </a:r>
          </a:p>
          <a:p>
            <a:pPr lvl="1"/>
            <a:r>
              <a:rPr lang="en-GB" dirty="0" err="1">
                <a:latin typeface="Century Gothic" panose="020B0502020202020204" pitchFamily="34" charset="0"/>
              </a:rPr>
              <a:t>Pykrete</a:t>
            </a:r>
            <a:r>
              <a:rPr lang="en-GB" dirty="0">
                <a:latin typeface="Century Gothic" panose="020B0502020202020204" pitchFamily="34" charset="0"/>
              </a:rPr>
              <a:t> (ice and sawdust)</a:t>
            </a:r>
          </a:p>
        </p:txBody>
      </p:sp>
    </p:spTree>
    <p:extLst>
      <p:ext uri="{BB962C8B-B14F-4D97-AF65-F5344CB8AC3E}">
        <p14:creationId xmlns:p14="http://schemas.microsoft.com/office/powerpoint/2010/main" val="13155756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44-46</a:t>
            </a:r>
          </a:p>
        </p:txBody>
      </p:sp>
    </p:spTree>
    <p:extLst>
      <p:ext uri="{BB962C8B-B14F-4D97-AF65-F5344CB8AC3E}">
        <p14:creationId xmlns:p14="http://schemas.microsoft.com/office/powerpoint/2010/main" val="280318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The Haber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Image result for fritz hab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628800"/>
            <a:ext cx="3312368" cy="467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77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5908" y="622429"/>
            <a:ext cx="30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N</a:t>
            </a:r>
            <a:r>
              <a:rPr lang="en-GB" baseline="-25000" dirty="0">
                <a:latin typeface="Century Gothic" panose="020B0502020202020204" pitchFamily="34" charset="0"/>
              </a:rPr>
              <a:t>2</a:t>
            </a:r>
            <a:r>
              <a:rPr lang="en-GB" dirty="0">
                <a:latin typeface="Century Gothic" panose="020B0502020202020204" pitchFamily="34" charset="0"/>
              </a:rPr>
              <a:t>(g) from the air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4644824"/>
            <a:ext cx="30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H</a:t>
            </a:r>
            <a:r>
              <a:rPr lang="en-GB" baseline="-25000" dirty="0">
                <a:latin typeface="Century Gothic" panose="020B0502020202020204" pitchFamily="34" charset="0"/>
              </a:rPr>
              <a:t>2</a:t>
            </a:r>
            <a:r>
              <a:rPr lang="en-GB" dirty="0">
                <a:latin typeface="Century Gothic" panose="020B0502020202020204" pitchFamily="34" charset="0"/>
              </a:rPr>
              <a:t>(g) from natural gas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15716" y="1268760"/>
            <a:ext cx="3096344" cy="265500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Reaction </a:t>
            </a:r>
            <a:r>
              <a:rPr lang="en-GB" sz="2000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vessel: </a:t>
            </a:r>
            <a:r>
              <a:rPr lang="en-GB" sz="2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450°C, 200atm, iron catalyst</a:t>
            </a:r>
          </a:p>
        </p:txBody>
      </p:sp>
      <p:sp>
        <p:nvSpPr>
          <p:cNvPr id="7" name="U-Turn Arrow 6"/>
          <p:cNvSpPr/>
          <p:nvPr/>
        </p:nvSpPr>
        <p:spPr>
          <a:xfrm flipH="1">
            <a:off x="3890702" y="188640"/>
            <a:ext cx="3096344" cy="2448272"/>
          </a:xfrm>
          <a:prstGeom prst="uturnArrow">
            <a:avLst>
              <a:gd name="adj1" fmla="val 10404"/>
              <a:gd name="adj2" fmla="val 11816"/>
              <a:gd name="adj3" fmla="val 15625"/>
              <a:gd name="adj4" fmla="val 10404"/>
              <a:gd name="adj5" fmla="val 4425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ysClr val="windowText" lastClr="000000"/>
              </a:solidFill>
            </a:endParaRPr>
          </a:p>
        </p:txBody>
      </p:sp>
      <p:sp>
        <p:nvSpPr>
          <p:cNvPr id="2" name="Arrow: Bent 1">
            <a:extLst>
              <a:ext uri="{FF2B5EF4-FFF2-40B4-BE49-F238E27FC236}">
                <a16:creationId xmlns:a16="http://schemas.microsoft.com/office/drawing/2014/main" id="{3621E48D-CC03-4703-8C5F-9C3767B32C37}"/>
              </a:ext>
            </a:extLst>
          </p:cNvPr>
          <p:cNvSpPr/>
          <p:nvPr/>
        </p:nvSpPr>
        <p:spPr>
          <a:xfrm flipV="1">
            <a:off x="6732240" y="2843644"/>
            <a:ext cx="1907704" cy="1080120"/>
          </a:xfrm>
          <a:prstGeom prst="bentArrow">
            <a:avLst>
              <a:gd name="adj1" fmla="val 26711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ysClr val="windowText" lastClr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09A6BB-EF83-4958-97F8-447DFEAAFE29}"/>
              </a:ext>
            </a:extLst>
          </p:cNvPr>
          <p:cNvSpPr txBox="1"/>
          <p:nvPr/>
        </p:nvSpPr>
        <p:spPr>
          <a:xfrm>
            <a:off x="7131062" y="807095"/>
            <a:ext cx="17309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Unreacted N</a:t>
            </a:r>
            <a:r>
              <a:rPr lang="en-GB" baseline="-25000" dirty="0">
                <a:latin typeface="Century Gothic" panose="020B0502020202020204" pitchFamily="34" charset="0"/>
              </a:rPr>
              <a:t>2 </a:t>
            </a:r>
            <a:r>
              <a:rPr lang="en-GB" dirty="0">
                <a:latin typeface="Century Gothic" panose="020B0502020202020204" pitchFamily="34" charset="0"/>
              </a:rPr>
              <a:t>and H</a:t>
            </a:r>
            <a:r>
              <a:rPr lang="en-GB" baseline="-25000" dirty="0">
                <a:latin typeface="Century Gothic" panose="020B0502020202020204" pitchFamily="34" charset="0"/>
              </a:rPr>
              <a:t>2 </a:t>
            </a:r>
            <a:r>
              <a:rPr lang="en-GB" dirty="0">
                <a:latin typeface="Century Gothic" panose="020B0502020202020204" pitchFamily="34" charset="0"/>
              </a:rPr>
              <a:t>recycled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53C399-9384-465C-8165-575A0411732A}"/>
              </a:ext>
            </a:extLst>
          </p:cNvPr>
          <p:cNvSpPr txBox="1"/>
          <p:nvPr/>
        </p:nvSpPr>
        <p:spPr>
          <a:xfrm>
            <a:off x="6999238" y="3990819"/>
            <a:ext cx="1373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NH</a:t>
            </a:r>
            <a:r>
              <a:rPr lang="en-GB" baseline="-25000" dirty="0">
                <a:latin typeface="Century Gothic" panose="020B0502020202020204" pitchFamily="34" charset="0"/>
              </a:rPr>
              <a:t>3</a:t>
            </a:r>
            <a:r>
              <a:rPr lang="en-GB" dirty="0">
                <a:latin typeface="Century Gothic" panose="020B0502020202020204" pitchFamily="34" charset="0"/>
              </a:rPr>
              <a:t> extracted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64E2E6-A30B-4034-94E5-54A8BF4F1A86}"/>
              </a:ext>
            </a:extLst>
          </p:cNvPr>
          <p:cNvSpPr txBox="1"/>
          <p:nvPr/>
        </p:nvSpPr>
        <p:spPr>
          <a:xfrm>
            <a:off x="5332073" y="1615756"/>
            <a:ext cx="1151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Mixture cooled. NH</a:t>
            </a:r>
            <a:r>
              <a:rPr lang="en-GB" baseline="-25000" dirty="0">
                <a:latin typeface="Century Gothic" panose="020B0502020202020204" pitchFamily="34" charset="0"/>
              </a:rPr>
              <a:t>3</a:t>
            </a:r>
            <a:r>
              <a:rPr lang="en-GB" dirty="0">
                <a:latin typeface="Century Gothic" panose="020B0502020202020204" pitchFamily="34" charset="0"/>
              </a:rPr>
              <a:t> liquefies.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A6984E5-1BE4-41D8-985C-55A9C8D80165}"/>
              </a:ext>
            </a:extLst>
          </p:cNvPr>
          <p:cNvCxnSpPr/>
          <p:nvPr/>
        </p:nvCxnSpPr>
        <p:spPr>
          <a:xfrm>
            <a:off x="5112060" y="2843644"/>
            <a:ext cx="13819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5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9A8B1-D4F6-404C-A00F-E3FE1208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571D4-47EE-46F3-B0BC-3C6CA8D5E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N</a:t>
            </a:r>
            <a:r>
              <a:rPr lang="en-GB" baseline="-25000" dirty="0">
                <a:latin typeface="Century Gothic" panose="020B0502020202020204" pitchFamily="34" charset="0"/>
              </a:rPr>
              <a:t>2</a:t>
            </a:r>
            <a:r>
              <a:rPr lang="en-GB" dirty="0">
                <a:latin typeface="Century Gothic" panose="020B0502020202020204" pitchFamily="34" charset="0"/>
              </a:rPr>
              <a:t>(g) + 3H</a:t>
            </a:r>
            <a:r>
              <a:rPr lang="en-GB" baseline="-25000" dirty="0">
                <a:latin typeface="Century Gothic" panose="020B0502020202020204" pitchFamily="34" charset="0"/>
              </a:rPr>
              <a:t>2</a:t>
            </a:r>
            <a:r>
              <a:rPr lang="en-GB" dirty="0">
                <a:latin typeface="Century Gothic" panose="020B0502020202020204" pitchFamily="34" charset="0"/>
              </a:rPr>
              <a:t>(g) ⇌ 2NH</a:t>
            </a:r>
            <a:r>
              <a:rPr lang="en-GB" baseline="-25000" dirty="0">
                <a:latin typeface="Century Gothic" panose="020B0502020202020204" pitchFamily="34" charset="0"/>
              </a:rPr>
              <a:t>3</a:t>
            </a:r>
            <a:r>
              <a:rPr lang="en-GB" dirty="0">
                <a:latin typeface="Century Gothic" panose="020B0502020202020204" pitchFamily="34" charset="0"/>
              </a:rPr>
              <a:t>(g)</a:t>
            </a:r>
          </a:p>
          <a:p>
            <a:r>
              <a:rPr lang="en-GB" dirty="0">
                <a:latin typeface="Century Gothic" panose="020B0502020202020204" pitchFamily="34" charset="0"/>
              </a:rPr>
              <a:t>Effects on yield and rate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Temperature (forward reaction is exothermic)</a:t>
            </a:r>
            <a:endParaRPr lang="en-GB" dirty="0">
              <a:latin typeface="Century Gothic" panose="020B0502020202020204" pitchFamily="34" charset="0"/>
            </a:endParaRP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Pressure</a:t>
            </a:r>
          </a:p>
          <a:p>
            <a:r>
              <a:rPr lang="en-GB" dirty="0">
                <a:latin typeface="Century Gothic" panose="020B0502020202020204" pitchFamily="34" charset="0"/>
              </a:rPr>
              <a:t>“compromise” conditions</a:t>
            </a:r>
          </a:p>
        </p:txBody>
      </p:sp>
    </p:spTree>
    <p:extLst>
      <p:ext uri="{BB962C8B-B14F-4D97-AF65-F5344CB8AC3E}">
        <p14:creationId xmlns:p14="http://schemas.microsoft.com/office/powerpoint/2010/main" val="25285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9130A-BC58-405D-8B33-BE52CB5CB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NPK Fertilisers</a:t>
            </a:r>
          </a:p>
        </p:txBody>
      </p:sp>
      <p:pic>
        <p:nvPicPr>
          <p:cNvPr id="1026" name="Picture 2" descr="Image result for npk fertilizer">
            <a:extLst>
              <a:ext uri="{FF2B5EF4-FFF2-40B4-BE49-F238E27FC236}">
                <a16:creationId xmlns:a16="http://schemas.microsoft.com/office/drawing/2014/main" id="{A602FE5E-18B8-4BC5-92E5-395F09E0F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1446376"/>
            <a:ext cx="6336706" cy="483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10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64E6C-197D-40A8-AAE7-AAF11B5A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NPK Fertilisers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E1801-F7EF-48B7-949A-1FA37036E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Nitrogen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From ammonia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Used to manufacture ammonium salts and nitric acid</a:t>
            </a:r>
          </a:p>
          <a:p>
            <a:r>
              <a:rPr lang="en-GB" dirty="0">
                <a:latin typeface="Century Gothic" panose="020B0502020202020204" pitchFamily="34" charset="0"/>
              </a:rPr>
              <a:t>Phosphorous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Comes from mined phosphate rock [Ca</a:t>
            </a:r>
            <a:r>
              <a:rPr lang="en-GB" baseline="-25000" dirty="0">
                <a:latin typeface="Century Gothic" panose="020B0502020202020204" pitchFamily="34" charset="0"/>
              </a:rPr>
              <a:t>3</a:t>
            </a:r>
            <a:r>
              <a:rPr lang="en-GB" dirty="0">
                <a:latin typeface="Century Gothic" panose="020B0502020202020204" pitchFamily="34" charset="0"/>
              </a:rPr>
              <a:t>(PO</a:t>
            </a:r>
            <a:r>
              <a:rPr lang="en-GB" baseline="-25000" dirty="0">
                <a:latin typeface="Century Gothic" panose="020B0502020202020204" pitchFamily="34" charset="0"/>
              </a:rPr>
              <a:t>4</a:t>
            </a:r>
            <a:r>
              <a:rPr lang="en-GB" dirty="0">
                <a:latin typeface="Century Gothic" panose="020B0502020202020204" pitchFamily="34" charset="0"/>
              </a:rPr>
              <a:t>)</a:t>
            </a:r>
            <a:r>
              <a:rPr lang="en-GB" baseline="-25000" dirty="0">
                <a:latin typeface="Century Gothic" panose="020B0502020202020204" pitchFamily="34" charset="0"/>
              </a:rPr>
              <a:t>2</a:t>
            </a:r>
            <a:r>
              <a:rPr lang="en-GB" dirty="0">
                <a:latin typeface="Century Gothic" panose="020B0502020202020204" pitchFamily="34" charset="0"/>
              </a:rPr>
              <a:t>]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Treat the rock with nitric or sulphuric acid</a:t>
            </a:r>
          </a:p>
          <a:p>
            <a:r>
              <a:rPr lang="en-GB" dirty="0">
                <a:latin typeface="Century Gothic" panose="020B0502020202020204" pitchFamily="34" charset="0"/>
              </a:rPr>
              <a:t>Potassium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Potassium chloride and potassium sulphate common sources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Obtained by mining</a:t>
            </a:r>
          </a:p>
        </p:txBody>
      </p:sp>
    </p:spTree>
    <p:extLst>
      <p:ext uri="{BB962C8B-B14F-4D97-AF65-F5344CB8AC3E}">
        <p14:creationId xmlns:p14="http://schemas.microsoft.com/office/powerpoint/2010/main" val="424355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1105</Words>
  <Application>Microsoft Office PowerPoint</Application>
  <PresentationFormat>On-screen Show (4:3)</PresentationFormat>
  <Paragraphs>245</Paragraphs>
  <Slides>79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4" baseType="lpstr">
      <vt:lpstr>Arial</vt:lpstr>
      <vt:lpstr>Calibri</vt:lpstr>
      <vt:lpstr>Century Gothic</vt:lpstr>
      <vt:lpstr>Wingdings</vt:lpstr>
      <vt:lpstr>Office Theme</vt:lpstr>
      <vt:lpstr>The Earth’s Resources</vt:lpstr>
      <vt:lpstr>PowerPoint Presentation</vt:lpstr>
      <vt:lpstr>Natural and synthetic items</vt:lpstr>
      <vt:lpstr>Synthetic replacements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Water safe to drink</vt:lpstr>
      <vt:lpstr>PowerPoint Presentation</vt:lpstr>
      <vt:lpstr>PowerPoint Presentation</vt:lpstr>
      <vt:lpstr>Water is not always safe to drink:</vt:lpstr>
      <vt:lpstr>Potable water</vt:lpstr>
      <vt:lpstr>To obtain potable water</vt:lpstr>
      <vt:lpstr>PowerPoint Presentation</vt:lpstr>
      <vt:lpstr>Desalination</vt:lpstr>
      <vt:lpstr>PowerPoint Presentation</vt:lpstr>
      <vt:lpstr>PowerPoint Presentation</vt:lpstr>
      <vt:lpstr>PowerPoint Presentation</vt:lpstr>
      <vt:lpstr>Treating Waste Water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Life Cycle Assessment and Recycling</vt:lpstr>
      <vt:lpstr>Importance of LCA</vt:lpstr>
      <vt:lpstr>Stages of LCA</vt:lpstr>
      <vt:lpstr>Plastic or paper bags?</vt:lpstr>
      <vt:lpstr>PowerPoint Presentation</vt:lpstr>
      <vt:lpstr>Reduce, Reuse, Recycle</vt:lpstr>
      <vt:lpstr>The problem</vt:lpstr>
      <vt:lpstr>Reduce, Reuse, Recycle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Plastic bag charge</vt:lpstr>
      <vt:lpstr>Glass bottles</vt:lpstr>
      <vt:lpstr>PowerPoint Presentation</vt:lpstr>
      <vt:lpstr>PowerPoint Presentation</vt:lpstr>
      <vt:lpstr>PowerPoint Presentation</vt:lpstr>
      <vt:lpstr>Metals</vt:lpstr>
      <vt:lpstr>Alternative methods of extracting metals</vt:lpstr>
      <vt:lpstr>PowerPoint Presentation</vt:lpstr>
      <vt:lpstr>Phytomining (copper)</vt:lpstr>
      <vt:lpstr>Bioleaching (copper)</vt:lpstr>
      <vt:lpstr>Both methods require purification</vt:lpstr>
      <vt:lpstr>PowerPoint Presentation</vt:lpstr>
      <vt:lpstr>Using Materials (Triple only)</vt:lpstr>
      <vt:lpstr>Corrosion</vt:lpstr>
      <vt:lpstr>PowerPoint Presentation</vt:lpstr>
      <vt:lpstr>How to protect metals from corrosion</vt:lpstr>
      <vt:lpstr>PowerPoint Presentation</vt:lpstr>
      <vt:lpstr>Alloys</vt:lpstr>
      <vt:lpstr>PowerPoint Presentation</vt:lpstr>
      <vt:lpstr>Students should be able to:</vt:lpstr>
      <vt:lpstr>PowerPoint Presentation</vt:lpstr>
      <vt:lpstr>Ceramics</vt:lpstr>
      <vt:lpstr>PowerPoint Presentation</vt:lpstr>
      <vt:lpstr>Polyethene: HD/LD</vt:lpstr>
      <vt:lpstr>Thermosoftening and thermosetting</vt:lpstr>
      <vt:lpstr>PowerPoint Presentation</vt:lpstr>
      <vt:lpstr>Composites</vt:lpstr>
      <vt:lpstr>PowerPoint Presentation</vt:lpstr>
      <vt:lpstr>PowerPoint Presentation</vt:lpstr>
      <vt:lpstr>The Haber Process</vt:lpstr>
      <vt:lpstr>PowerPoint Presentation</vt:lpstr>
      <vt:lpstr>PowerPoint Presentation</vt:lpstr>
      <vt:lpstr>NPK Fertilisers</vt:lpstr>
      <vt:lpstr>NPK Fertilisers</vt:lpstr>
    </vt:vector>
  </TitlesOfParts>
  <Company>Jewish Community Secondary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Earth’s Resources</dc:title>
  <dc:creator>Adam Boxer</dc:creator>
  <cp:lastModifiedBy>Adam Boxer</cp:lastModifiedBy>
  <cp:revision>50</cp:revision>
  <dcterms:created xsi:type="dcterms:W3CDTF">2018-01-02T12:17:51Z</dcterms:created>
  <dcterms:modified xsi:type="dcterms:W3CDTF">2019-03-13T13:19:41Z</dcterms:modified>
</cp:coreProperties>
</file>